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sldIdLst>
    <p:sldId id="297" r:id="rId2"/>
    <p:sldId id="271" r:id="rId3"/>
    <p:sldId id="286" r:id="rId4"/>
    <p:sldId id="277" r:id="rId5"/>
    <p:sldId id="278" r:id="rId6"/>
    <p:sldId id="279" r:id="rId7"/>
    <p:sldId id="280" r:id="rId8"/>
    <p:sldId id="281" r:id="rId9"/>
    <p:sldId id="282" r:id="rId10"/>
    <p:sldId id="283" r:id="rId11"/>
    <p:sldId id="284" r:id="rId12"/>
    <p:sldId id="287" r:id="rId13"/>
    <p:sldId id="288" r:id="rId14"/>
    <p:sldId id="289" r:id="rId15"/>
    <p:sldId id="290" r:id="rId16"/>
    <p:sldId id="291" r:id="rId17"/>
    <p:sldId id="292" r:id="rId18"/>
    <p:sldId id="293" r:id="rId19"/>
    <p:sldId id="294" r:id="rId20"/>
    <p:sldId id="295" r:id="rId21"/>
    <p:sldId id="296" r:id="rId22"/>
    <p:sldId id="298" r:id="rId23"/>
    <p:sldId id="299" r:id="rId24"/>
    <p:sldId id="300" r:id="rId25"/>
    <p:sldId id="301" r:id="rId26"/>
    <p:sldId id="302" r:id="rId27"/>
    <p:sldId id="303" r:id="rId28"/>
    <p:sldId id="304" r:id="rId29"/>
    <p:sldId id="305" r:id="rId30"/>
    <p:sldId id="306" r:id="rId31"/>
    <p:sldId id="307" r:id="rId32"/>
    <p:sldId id="316" r:id="rId33"/>
    <p:sldId id="308" r:id="rId34"/>
    <p:sldId id="309" r:id="rId35"/>
    <p:sldId id="310" r:id="rId36"/>
    <p:sldId id="311" r:id="rId37"/>
    <p:sldId id="312" r:id="rId38"/>
    <p:sldId id="317" r:id="rId39"/>
    <p:sldId id="313" r:id="rId40"/>
    <p:sldId id="314" r:id="rId41"/>
    <p:sldId id="315" r:id="rId42"/>
    <p:sldId id="267" r:id="rId43"/>
    <p:sldId id="318" r:id="rId44"/>
    <p:sldId id="323" r:id="rId45"/>
    <p:sldId id="321" r:id="rId46"/>
    <p:sldId id="322" r:id="rId47"/>
    <p:sldId id="319" r:id="rId48"/>
    <p:sldId id="324" r:id="rId49"/>
  </p:sldIdLst>
  <p:sldSz cx="9144000" cy="6858000" type="letter"/>
  <p:notesSz cx="6858000" cy="9144000"/>
  <p:defaultTextStyle>
    <a:defPPr>
      <a:defRPr lang="en-US"/>
    </a:defPPr>
    <a:lvl1pPr algn="l" rtl="0" eaLnBrk="0" fontAlgn="base" hangingPunct="0">
      <a:spcBef>
        <a:spcPct val="0"/>
      </a:spcBef>
      <a:spcAft>
        <a:spcPct val="0"/>
      </a:spcAft>
      <a:defRPr sz="25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5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5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5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500" kern="1200">
        <a:solidFill>
          <a:schemeClr val="tx1"/>
        </a:solidFill>
        <a:latin typeface="Arial" charset="0"/>
        <a:ea typeface="ＭＳ Ｐゴシック" pitchFamily="84" charset="-128"/>
        <a:cs typeface="+mn-cs"/>
      </a:defRPr>
    </a:lvl5pPr>
    <a:lvl6pPr marL="2286000" algn="l" defTabSz="914400" rtl="0" eaLnBrk="1" latinLnBrk="0" hangingPunct="1">
      <a:defRPr sz="2500" kern="1200">
        <a:solidFill>
          <a:schemeClr val="tx1"/>
        </a:solidFill>
        <a:latin typeface="Arial" charset="0"/>
        <a:ea typeface="ＭＳ Ｐゴシック" pitchFamily="84" charset="-128"/>
        <a:cs typeface="+mn-cs"/>
      </a:defRPr>
    </a:lvl6pPr>
    <a:lvl7pPr marL="2743200" algn="l" defTabSz="914400" rtl="0" eaLnBrk="1" latinLnBrk="0" hangingPunct="1">
      <a:defRPr sz="2500" kern="1200">
        <a:solidFill>
          <a:schemeClr val="tx1"/>
        </a:solidFill>
        <a:latin typeface="Arial" charset="0"/>
        <a:ea typeface="ＭＳ Ｐゴシック" pitchFamily="84" charset="-128"/>
        <a:cs typeface="+mn-cs"/>
      </a:defRPr>
    </a:lvl7pPr>
    <a:lvl8pPr marL="3200400" algn="l" defTabSz="914400" rtl="0" eaLnBrk="1" latinLnBrk="0" hangingPunct="1">
      <a:defRPr sz="2500" kern="1200">
        <a:solidFill>
          <a:schemeClr val="tx1"/>
        </a:solidFill>
        <a:latin typeface="Arial" charset="0"/>
        <a:ea typeface="ＭＳ Ｐゴシック" pitchFamily="84" charset="-128"/>
        <a:cs typeface="+mn-cs"/>
      </a:defRPr>
    </a:lvl8pPr>
    <a:lvl9pPr marL="3657600" algn="l" defTabSz="914400" rtl="0" eaLnBrk="1" latinLnBrk="0" hangingPunct="1">
      <a:defRPr sz="2500" kern="1200">
        <a:solidFill>
          <a:schemeClr val="tx1"/>
        </a:solidFill>
        <a:latin typeface="Arial"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1E7FF"/>
    <a:srgbClr val="877B6C"/>
    <a:srgbClr val="008CCC"/>
    <a:srgbClr val="007CB4"/>
    <a:srgbClr val="006F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77442" autoAdjust="0"/>
  </p:normalViewPr>
  <p:slideViewPr>
    <p:cSldViewPr>
      <p:cViewPr>
        <p:scale>
          <a:sx n="63" d="100"/>
          <a:sy n="63" d="100"/>
        </p:scale>
        <p:origin x="-113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D2E9328-6DC9-4D29-9076-E30A152314A2}" type="slidenum">
              <a:rPr lang="en-US"/>
              <a:pPr/>
              <a:t>‹#›</a:t>
            </a:fld>
            <a:endParaRPr lang="en-US"/>
          </a:p>
        </p:txBody>
      </p:sp>
    </p:spTree>
    <p:extLst>
      <p:ext uri="{BB962C8B-B14F-4D97-AF65-F5344CB8AC3E}">
        <p14:creationId xmlns:p14="http://schemas.microsoft.com/office/powerpoint/2010/main" val="13258083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5 topic areas for the presentation</a:t>
            </a:r>
            <a:endParaRPr lang="en-US" dirty="0"/>
          </a:p>
        </p:txBody>
      </p:sp>
      <p:sp>
        <p:nvSpPr>
          <p:cNvPr id="4" name="Slide Number Placeholder 3"/>
          <p:cNvSpPr>
            <a:spLocks noGrp="1"/>
          </p:cNvSpPr>
          <p:nvPr>
            <p:ph type="sldNum" sz="quarter" idx="10"/>
          </p:nvPr>
        </p:nvSpPr>
        <p:spPr/>
        <p:txBody>
          <a:bodyPr/>
          <a:lstStyle/>
          <a:p>
            <a:fld id="{B14B98C2-8F06-514F-9972-A310DC33D611}" type="slidenum">
              <a:rPr lang="en-US" smtClean="0"/>
              <a:pPr/>
              <a:t>2</a:t>
            </a:fld>
            <a:endParaRPr lang="en-US" dirty="0"/>
          </a:p>
        </p:txBody>
      </p:sp>
    </p:spTree>
    <p:extLst>
      <p:ext uri="{BB962C8B-B14F-4D97-AF65-F5344CB8AC3E}">
        <p14:creationId xmlns:p14="http://schemas.microsoft.com/office/powerpoint/2010/main" val="312170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item in the list on slide 2 – Drivers</a:t>
            </a:r>
            <a:r>
              <a:rPr lang="en-US" baseline="0" dirty="0" smtClean="0"/>
              <a:t> for Workplace Transformation.  The research for 2020 uncovered the following drivers behind workplace transformation</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12</a:t>
            </a:fld>
            <a:endParaRPr lang="en-US"/>
          </a:p>
        </p:txBody>
      </p:sp>
    </p:spTree>
    <p:extLst>
      <p:ext uri="{BB962C8B-B14F-4D97-AF65-F5344CB8AC3E}">
        <p14:creationId xmlns:p14="http://schemas.microsoft.com/office/powerpoint/2010/main" val="244867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Virtually all of </a:t>
            </a:r>
            <a:r>
              <a:rPr lang="en-US" dirty="0" err="1" smtClean="0"/>
              <a:t>CoreNet</a:t>
            </a:r>
            <a:r>
              <a:rPr lang="en-US" dirty="0" smtClean="0"/>
              <a:t> </a:t>
            </a:r>
            <a:r>
              <a:rPr lang="en-US" dirty="0" err="1" smtClean="0"/>
              <a:t>Global’s</a:t>
            </a:r>
            <a:r>
              <a:rPr lang="en-US" dirty="0" smtClean="0"/>
              <a:t> 7,000 members are faced with the continuous mandate to reduce costs and space </a:t>
            </a:r>
          </a:p>
          <a:p>
            <a:endParaRPr lang="en-US" dirty="0" smtClean="0"/>
          </a:p>
          <a:p>
            <a:r>
              <a:rPr lang="en-US" dirty="0" smtClean="0"/>
              <a:t>The drive for cost efficiency has to be met with the need for growth, productivity, collaboration and other forms of effectiveness </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13</a:t>
            </a:fld>
            <a:endParaRPr lang="en-US"/>
          </a:p>
        </p:txBody>
      </p:sp>
    </p:spTree>
    <p:extLst>
      <p:ext uri="{BB962C8B-B14F-4D97-AF65-F5344CB8AC3E}">
        <p14:creationId xmlns:p14="http://schemas.microsoft.com/office/powerpoint/2010/main" val="592904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Expectations for organizations to become more sustainable, use less energy and reduce their carbon footprints are more pronounced than ever</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14</a:t>
            </a:fld>
            <a:endParaRPr lang="en-US"/>
          </a:p>
        </p:txBody>
      </p:sp>
    </p:spTree>
    <p:extLst>
      <p:ext uri="{BB962C8B-B14F-4D97-AF65-F5344CB8AC3E}">
        <p14:creationId xmlns:p14="http://schemas.microsoft.com/office/powerpoint/2010/main" val="318787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Adoption of flexible workplace design, mobility and other types of alternative workplace strategies (AWS) is now seen as the primary alternative to building new space</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15</a:t>
            </a:fld>
            <a:endParaRPr lang="en-US"/>
          </a:p>
        </p:txBody>
      </p:sp>
    </p:spTree>
    <p:extLst>
      <p:ext uri="{BB962C8B-B14F-4D97-AF65-F5344CB8AC3E}">
        <p14:creationId xmlns:p14="http://schemas.microsoft.com/office/powerpoint/2010/main" val="2482142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CRE delivered immediate bottom line impact in the 2009 recession by consolidating space.</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16</a:t>
            </a:fld>
            <a:endParaRPr lang="en-US"/>
          </a:p>
        </p:txBody>
      </p:sp>
    </p:spTree>
    <p:extLst>
      <p:ext uri="{BB962C8B-B14F-4D97-AF65-F5344CB8AC3E}">
        <p14:creationId xmlns:p14="http://schemas.microsoft.com/office/powerpoint/2010/main" val="328364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2020</a:t>
            </a:r>
            <a:r>
              <a:rPr lang="en-US" baseline="0" dirty="0" smtClean="0"/>
              <a:t> workplace team’s research findings (third on the list on slide 2)</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17</a:t>
            </a:fld>
            <a:endParaRPr lang="en-US"/>
          </a:p>
        </p:txBody>
      </p:sp>
    </p:spTree>
    <p:extLst>
      <p:ext uri="{BB962C8B-B14F-4D97-AF65-F5344CB8AC3E}">
        <p14:creationId xmlns:p14="http://schemas.microsoft.com/office/powerpoint/2010/main" val="156794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84" charset="-128"/>
                <a:cs typeface="+mn-cs"/>
              </a:rPr>
              <a:t>Office presence will become significantly more abbreviated, and office activities will become more intense and highly specific. The major driver of these dynamics will be extreme technology developments that will continue to impact the workplace.  </a:t>
            </a:r>
            <a:endParaRPr lang="en-US" sz="1200"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18</a:t>
            </a:fld>
            <a:endParaRPr lang="en-US"/>
          </a:p>
        </p:txBody>
      </p:sp>
    </p:spTree>
    <p:extLst>
      <p:ext uri="{BB962C8B-B14F-4D97-AF65-F5344CB8AC3E}">
        <p14:creationId xmlns:p14="http://schemas.microsoft.com/office/powerpoint/2010/main" val="1219829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aseline="0" dirty="0" smtClean="0"/>
              <a:t>Corporations will turn to third places to provide on-demand models of office space and technology to serve the mobile worker and knowledge work as a whole.  A ‘third place’ is any public space used as a remote office – a coffee shop, library, hotel, airport, etc.</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19</a:t>
            </a:fld>
            <a:endParaRPr lang="en-US"/>
          </a:p>
        </p:txBody>
      </p:sp>
    </p:spTree>
    <p:extLst>
      <p:ext uri="{BB962C8B-B14F-4D97-AF65-F5344CB8AC3E}">
        <p14:creationId xmlns:p14="http://schemas.microsoft.com/office/powerpoint/2010/main" val="958441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create this type of integration between company and place requires the CRE executive to partner with other functional areas of the company.</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20</a:t>
            </a:fld>
            <a:endParaRPr lang="en-US"/>
          </a:p>
        </p:txBody>
      </p:sp>
    </p:spTree>
    <p:extLst>
      <p:ext uri="{BB962C8B-B14F-4D97-AF65-F5344CB8AC3E}">
        <p14:creationId xmlns:p14="http://schemas.microsoft.com/office/powerpoint/2010/main" val="319709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ＭＳ Ｐゴシック" pitchFamily="84" charset="-128"/>
                <a:cs typeface="+mn-cs"/>
              </a:rPr>
              <a:t>Corporate Real Estate 2020 </a:t>
            </a:r>
            <a:r>
              <a:rPr lang="en-US" sz="1200" b="0" i="0" u="none" strike="noStrike" kern="1200" baseline="0" dirty="0" smtClean="0">
                <a:solidFill>
                  <a:schemeClr val="tx1"/>
                </a:solidFill>
                <a:latin typeface="Arial" charset="0"/>
                <a:ea typeface="ＭＳ Ｐゴシック" pitchFamily="84" charset="-128"/>
                <a:cs typeface="+mn-cs"/>
              </a:rPr>
              <a:t>began in August 2011 and continued through May 2012. The program was launched at the AT&amp;T headquarters in Dallas, where a group of more than 70 senior thought leaders convened to discuss the business environment in the year 2020 and create an overall vision of the future and what the impact on CRE will be. From this discussion, it was concluded that the research would be carried out by breaking down the profession into eight dimensions unique to CRE. The teams developed a set of Bold Statements, or predictions about the future of Corporate Real Estate and tested these theories through interviews, surveys and Summit breakout sessions, ending at the San Diego Summit in early May where teams reported the findings.  (the next slides list the 8 teams)</a:t>
            </a:r>
            <a:endParaRPr lang="en-US" dirty="0" smtClean="0"/>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a:t>
            </a:fld>
            <a:endParaRPr lang="en-US"/>
          </a:p>
        </p:txBody>
      </p:sp>
    </p:spTree>
    <p:extLst>
      <p:ext uri="{BB962C8B-B14F-4D97-AF65-F5344CB8AC3E}">
        <p14:creationId xmlns:p14="http://schemas.microsoft.com/office/powerpoint/2010/main" val="2117546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84" charset="-128"/>
                <a:cs typeface="+mn-cs"/>
              </a:rPr>
              <a:t>the CRE leader will become an “Experience Manager,” offering employees “an à la carte workplace experience with a menu of services, locations and support,” </a:t>
            </a:r>
          </a:p>
          <a:p>
            <a:endParaRPr lang="en-US" sz="1200" b="0" i="0" u="none" strike="noStrike" kern="1200" baseline="0" dirty="0" smtClean="0">
              <a:solidFill>
                <a:schemeClr val="tx1"/>
              </a:solidFill>
              <a:latin typeface="Arial" charset="0"/>
              <a:ea typeface="ＭＳ Ｐゴシック" pitchFamily="84" charset="-128"/>
              <a:cs typeface="+mn-cs"/>
            </a:endParaRPr>
          </a:p>
          <a:p>
            <a:r>
              <a:rPr lang="en-US" sz="1200" b="0" i="0" u="none" strike="noStrike" kern="1200" baseline="0" dirty="0" smtClean="0">
                <a:solidFill>
                  <a:schemeClr val="tx1"/>
                </a:solidFill>
                <a:latin typeface="Arial" charset="0"/>
                <a:ea typeface="ＭＳ Ｐゴシック" pitchFamily="84" charset="-128"/>
                <a:cs typeface="+mn-cs"/>
              </a:rPr>
              <a:t>The CRE department will create spaces that maximize productivity and efficiency while offering enhanced services in the workplace.  </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21</a:t>
            </a:fld>
            <a:endParaRPr lang="en-US"/>
          </a:p>
        </p:txBody>
      </p:sp>
    </p:spTree>
    <p:extLst>
      <p:ext uri="{BB962C8B-B14F-4D97-AF65-F5344CB8AC3E}">
        <p14:creationId xmlns:p14="http://schemas.microsoft.com/office/powerpoint/2010/main" val="343155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pitchFamily="84" charset="-128"/>
                <a:cs typeface="+mn-cs"/>
              </a:rPr>
              <a:t>Knowledge workers will come in for a day, three hours or three days. They may require technology for meetings, need a place to unwind and refresh their creativity or seek a private space for calls.</a:t>
            </a:r>
          </a:p>
          <a:p>
            <a:endParaRPr lang="en-US" sz="1200" b="0" i="0" u="none" strike="noStrike" kern="1200" baseline="0" dirty="0" smtClean="0">
              <a:solidFill>
                <a:schemeClr val="tx1"/>
              </a:solidFill>
              <a:latin typeface="Arial" charset="0"/>
              <a:ea typeface="ＭＳ Ｐゴシック" pitchFamily="84" charset="-128"/>
              <a:cs typeface="+mn-cs"/>
            </a:endParaRPr>
          </a:p>
          <a:p>
            <a:r>
              <a:rPr lang="en-US" sz="1200" b="0" i="0" u="none" strike="noStrike" kern="1200" baseline="0" dirty="0" smtClean="0">
                <a:solidFill>
                  <a:schemeClr val="tx1"/>
                </a:solidFill>
                <a:latin typeface="Arial" charset="0"/>
                <a:ea typeface="ＭＳ Ｐゴシック" pitchFamily="84" charset="-128"/>
                <a:cs typeface="+mn-cs"/>
              </a:rPr>
              <a:t>People need a place to connect and learn.  The office provides the tools and resources for both collaboration and heads down space.  Additionally, the office supports team development and camaraderie.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22</a:t>
            </a:fld>
            <a:endParaRPr lang="en-US"/>
          </a:p>
        </p:txBody>
      </p:sp>
    </p:spTree>
    <p:extLst>
      <p:ext uri="{BB962C8B-B14F-4D97-AF65-F5344CB8AC3E}">
        <p14:creationId xmlns:p14="http://schemas.microsoft.com/office/powerpoint/2010/main" val="2035475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workplace team, other</a:t>
            </a:r>
            <a:r>
              <a:rPr lang="en-US" baseline="0" dirty="0" smtClean="0"/>
              <a:t> 2020 teams’ findings involve the workplace</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23</a:t>
            </a:fld>
            <a:endParaRPr lang="en-US"/>
          </a:p>
        </p:txBody>
      </p:sp>
    </p:spTree>
    <p:extLst>
      <p:ext uri="{BB962C8B-B14F-4D97-AF65-F5344CB8AC3E}">
        <p14:creationId xmlns:p14="http://schemas.microsoft.com/office/powerpoint/2010/main" val="322345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technology is going to continue to evolve and become more and more engrained in day to day office activities.</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24</a:t>
            </a:fld>
            <a:endParaRPr lang="en-US"/>
          </a:p>
        </p:txBody>
      </p:sp>
    </p:spTree>
    <p:extLst>
      <p:ext uri="{BB962C8B-B14F-4D97-AF65-F5344CB8AC3E}">
        <p14:creationId xmlns:p14="http://schemas.microsoft.com/office/powerpoint/2010/main" val="628215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plays a key</a:t>
            </a:r>
            <a:r>
              <a:rPr lang="en-US" baseline="0" dirty="0" smtClean="0"/>
              <a:t> role in the workplace.  Workplace transformation will be unsuccessful without the ability to provide interruption-free service from anywhere in the office.  </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25</a:t>
            </a:fld>
            <a:endParaRPr lang="en-US"/>
          </a:p>
        </p:txBody>
      </p:sp>
    </p:spTree>
    <p:extLst>
      <p:ext uri="{BB962C8B-B14F-4D97-AF65-F5344CB8AC3E}">
        <p14:creationId xmlns:p14="http://schemas.microsoft.com/office/powerpoint/2010/main" val="1204271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real time management of space availability,</a:t>
            </a:r>
            <a:r>
              <a:rPr lang="en-US" baseline="0" dirty="0" smtClean="0"/>
              <a:t> quality and energy consumption leads to</a:t>
            </a:r>
            <a:r>
              <a:rPr lang="en-US" dirty="0" smtClean="0"/>
              <a:t> to lower costs, increased communication and perceived value by occupants. This will</a:t>
            </a:r>
            <a:r>
              <a:rPr lang="en-US" baseline="0" dirty="0" smtClean="0"/>
              <a:t> maximize efficiency and reduce energy consumption</a:t>
            </a:r>
            <a:endParaRPr lang="en-US" dirty="0" smtClean="0"/>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26</a:t>
            </a:fld>
            <a:endParaRPr lang="en-US"/>
          </a:p>
        </p:txBody>
      </p:sp>
    </p:spTree>
    <p:extLst>
      <p:ext uri="{BB962C8B-B14F-4D97-AF65-F5344CB8AC3E}">
        <p14:creationId xmlns:p14="http://schemas.microsoft.com/office/powerpoint/2010/main" val="93394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workplace is crucial in creating and supporting corporate culture and change.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27</a:t>
            </a:fld>
            <a:endParaRPr lang="en-US"/>
          </a:p>
        </p:txBody>
      </p:sp>
    </p:spTree>
    <p:extLst>
      <p:ext uri="{BB962C8B-B14F-4D97-AF65-F5344CB8AC3E}">
        <p14:creationId xmlns:p14="http://schemas.microsoft.com/office/powerpoint/2010/main" val="221881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connection between the work of the organization and the workplace will inspire innovation</a:t>
            </a:r>
            <a:r>
              <a:rPr lang="en-US" baseline="0" dirty="0" smtClean="0"/>
              <a:t> and drive employee productivity</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29</a:t>
            </a:fld>
            <a:endParaRPr lang="en-US"/>
          </a:p>
        </p:txBody>
      </p:sp>
    </p:spTree>
    <p:extLst>
      <p:ext uri="{BB962C8B-B14F-4D97-AF65-F5344CB8AC3E}">
        <p14:creationId xmlns:p14="http://schemas.microsoft.com/office/powerpoint/2010/main" val="1759658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virtual office will play a larger role in some sectors than others, but physical place will predominate when we consider the totality of corporate real estate.  The office will</a:t>
            </a:r>
            <a:r>
              <a:rPr lang="en-US" baseline="0" dirty="0" smtClean="0"/>
              <a:t> not go away in the future.  </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31</a:t>
            </a:fld>
            <a:endParaRPr lang="en-US"/>
          </a:p>
        </p:txBody>
      </p:sp>
    </p:spTree>
    <p:extLst>
      <p:ext uri="{BB962C8B-B14F-4D97-AF65-F5344CB8AC3E}">
        <p14:creationId xmlns:p14="http://schemas.microsoft.com/office/powerpoint/2010/main" val="3471017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4 from list on slide 2.  </a:t>
            </a:r>
          </a:p>
          <a:p>
            <a:endParaRPr lang="en-US" baseline="0" dirty="0" smtClean="0"/>
          </a:p>
          <a:p>
            <a:r>
              <a:rPr lang="en-US" baseline="0" dirty="0" smtClean="0"/>
              <a:t>This is a scanner used much like an access key-card, only it scans the employees thumbprint to grant access (this might be a helpful addition for the CNG office; we wouldn’t have to worry about losing the card).  Not only does this device permit admittance to the office, it tracks employee hours and can be linked to the accounting system.  </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32</a:t>
            </a:fld>
            <a:endParaRPr lang="en-US"/>
          </a:p>
        </p:txBody>
      </p:sp>
    </p:spTree>
    <p:extLst>
      <p:ext uri="{BB962C8B-B14F-4D97-AF65-F5344CB8AC3E}">
        <p14:creationId xmlns:p14="http://schemas.microsoft.com/office/powerpoint/2010/main" val="131105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a:noFill/>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digital world is only going to expand.</a:t>
            </a:r>
            <a:r>
              <a:rPr lang="en-US" baseline="0" dirty="0" smtClean="0"/>
              <a:t> </a:t>
            </a:r>
            <a:r>
              <a:rPr lang="en-US" baseline="0" dirty="0" smtClean="0"/>
              <a:t>The cloud offers a totally shareable space for storing data and working together from anywhere in the world </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33</a:t>
            </a:fld>
            <a:endParaRPr lang="en-US"/>
          </a:p>
        </p:txBody>
      </p:sp>
    </p:spTree>
    <p:extLst>
      <p:ext uri="{BB962C8B-B14F-4D97-AF65-F5344CB8AC3E}">
        <p14:creationId xmlns:p14="http://schemas.microsoft.com/office/powerpoint/2010/main" val="754231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Driven by consumer market constantly offering new technologies or adaptations, workers scan for “better’ and “easier” options, could potentially save company money and space</a:t>
            </a:r>
          </a:p>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34</a:t>
            </a:fld>
            <a:endParaRPr lang="en-US"/>
          </a:p>
        </p:txBody>
      </p:sp>
    </p:spTree>
    <p:extLst>
      <p:ext uri="{BB962C8B-B14F-4D97-AF65-F5344CB8AC3E}">
        <p14:creationId xmlns:p14="http://schemas.microsoft.com/office/powerpoint/2010/main" val="1302484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is the “glue” that holds the workplace together.  Without</a:t>
            </a:r>
            <a:r>
              <a:rPr lang="en-US" baseline="0" dirty="0" smtClean="0"/>
              <a:t> it, efficiency and productivity would be lost.  Because of the importance of technology in the workplace, it is essential to have IT involved very closely with CRE to support a workplace transformation that delivers superior space and a variety of places to work all without any interruptions in service.  Wireless technology is a very important ingredient in workplace transformation.</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35</a:t>
            </a:fld>
            <a:endParaRPr lang="en-US"/>
          </a:p>
        </p:txBody>
      </p:sp>
    </p:spTree>
    <p:extLst>
      <p:ext uri="{BB962C8B-B14F-4D97-AF65-F5344CB8AC3E}">
        <p14:creationId xmlns:p14="http://schemas.microsoft.com/office/powerpoint/2010/main" val="1446515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be a good or a bad thing.  The evolution of the hand-held</a:t>
            </a:r>
            <a:r>
              <a:rPr lang="en-US" baseline="0" dirty="0" smtClean="0"/>
              <a:t> device engendered the 24-hr workday.  Always on and always connected can mean always working.  Despite this, the hand-held device enables worker productivity and connectivity to the office.</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36</a:t>
            </a:fld>
            <a:endParaRPr lang="en-US"/>
          </a:p>
        </p:txBody>
      </p:sp>
    </p:spTree>
    <p:extLst>
      <p:ext uri="{BB962C8B-B14F-4D97-AF65-F5344CB8AC3E}">
        <p14:creationId xmlns:p14="http://schemas.microsoft.com/office/powerpoint/2010/main" val="100690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this would be a phone system that allows you to receive your voice mail messages</a:t>
            </a:r>
            <a:r>
              <a:rPr lang="en-US" baseline="0" dirty="0" smtClean="0"/>
              <a:t> via email through and audio file.  </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37</a:t>
            </a:fld>
            <a:endParaRPr lang="en-US"/>
          </a:p>
        </p:txBody>
      </p:sp>
    </p:spTree>
    <p:extLst>
      <p:ext uri="{BB962C8B-B14F-4D97-AF65-F5344CB8AC3E}">
        <p14:creationId xmlns:p14="http://schemas.microsoft.com/office/powerpoint/2010/main" val="1626444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(Angela, I know our office</a:t>
            </a:r>
            <a:r>
              <a:rPr lang="en-US" baseline="0" dirty="0" smtClean="0"/>
              <a:t> wasn’t quite this dated.  I will find a new picture if you would like one – Melissa)</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38</a:t>
            </a:fld>
            <a:endParaRPr lang="en-US"/>
          </a:p>
        </p:txBody>
      </p:sp>
    </p:spTree>
    <p:extLst>
      <p:ext uri="{BB962C8B-B14F-4D97-AF65-F5344CB8AC3E}">
        <p14:creationId xmlns:p14="http://schemas.microsoft.com/office/powerpoint/2010/main" val="3823487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office tour will play in Slideshow mode</a:t>
            </a:r>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42</a:t>
            </a:fld>
            <a:endParaRPr lang="en-US"/>
          </a:p>
        </p:txBody>
      </p:sp>
    </p:spTree>
    <p:extLst>
      <p:ext uri="{BB962C8B-B14F-4D97-AF65-F5344CB8AC3E}">
        <p14:creationId xmlns:p14="http://schemas.microsoft.com/office/powerpoint/2010/main" val="3335545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2E9328-6DC9-4D29-9076-E30A152314A2}" type="slidenum">
              <a:rPr lang="en-US" smtClean="0"/>
              <a:pPr/>
              <a:t>43</a:t>
            </a:fld>
            <a:endParaRPr lang="en-US"/>
          </a:p>
        </p:txBody>
      </p:sp>
    </p:spTree>
    <p:extLst>
      <p:ext uri="{BB962C8B-B14F-4D97-AF65-F5344CB8AC3E}">
        <p14:creationId xmlns:p14="http://schemas.microsoft.com/office/powerpoint/2010/main" val="322059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p:cNvSpPr>
            <a:spLocks noGrp="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a:noFill/>
        </p:spPr>
        <p:txBody>
          <a:bodyPr/>
          <a:lstStyle/>
          <a:p>
            <a:pPr eaLnBrk="1" hangingPunct="1"/>
            <a:r>
              <a:rPr lang="en-US" smtClean="0"/>
              <a:t>and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3074" name="Rectangle 2"/>
          <p:cNvSpPr>
            <a:spLocks noGrp="1" noChangeArrowheads="1"/>
          </p:cNvSpPr>
          <p:nvPr>
            <p:ph type="ctrTitle"/>
          </p:nvPr>
        </p:nvSpPr>
        <p:spPr>
          <a:xfrm>
            <a:off x="457200" y="2133600"/>
            <a:ext cx="6019800" cy="558382"/>
          </a:xfrm>
        </p:spPr>
        <p:txBody>
          <a:bodyPr/>
          <a:lstStyle>
            <a:lvl1pPr algn="l">
              <a:defRPr b="0">
                <a:solidFill>
                  <a:schemeClr val="tx2"/>
                </a:solidFill>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457200" y="3200400"/>
            <a:ext cx="6019800" cy="533400"/>
          </a:xfrm>
        </p:spPr>
        <p:txBody>
          <a:bodyPr/>
          <a:lstStyle>
            <a:lvl1pPr marL="0" indent="0" algn="l">
              <a:buFont typeface="Times" charset="0"/>
              <a:buNone/>
              <a:defRPr sz="2100" b="0">
                <a:solidFill>
                  <a:schemeClr val="bg2"/>
                </a:solidFill>
              </a:defRPr>
            </a:lvl1pPr>
          </a:lstStyle>
          <a:p>
            <a:r>
              <a:rPr lang="en-US" dirty="0" smtClean="0"/>
              <a:t>Click to edit Master subtitle style</a:t>
            </a:r>
            <a:endParaRPr lang="en-US" dirty="0"/>
          </a:p>
        </p:txBody>
      </p:sp>
      <p:sp>
        <p:nvSpPr>
          <p:cNvPr id="3085" name="Text Box 13"/>
          <p:cNvSpPr txBox="1">
            <a:spLocks noChangeArrowheads="1"/>
          </p:cNvSpPr>
          <p:nvPr/>
        </p:nvSpPr>
        <p:spPr bwMode="auto">
          <a:xfrm>
            <a:off x="175846" y="6518275"/>
            <a:ext cx="4114800" cy="187325"/>
          </a:xfrm>
          <a:prstGeom prst="rect">
            <a:avLst/>
          </a:prstGeom>
          <a:noFill/>
          <a:ln w="9525">
            <a:noFill/>
            <a:miter lim="800000"/>
            <a:headEnd/>
            <a:tailEnd/>
          </a:ln>
          <a:effectLst/>
        </p:spPr>
        <p:txBody>
          <a:bodyPr lIns="95782" tIns="47891" rIns="95782" bIns="47891">
            <a:spAutoFit/>
          </a:bodyPr>
          <a:lstStyle/>
          <a:p>
            <a:pPr defTabSz="957263">
              <a:spcBef>
                <a:spcPct val="50000"/>
              </a:spcBef>
            </a:pPr>
            <a:r>
              <a:rPr lang="en-US" sz="600" dirty="0">
                <a:latin typeface="Helvetica" charset="0"/>
              </a:rPr>
              <a:t>©</a:t>
            </a:r>
            <a:r>
              <a:rPr lang="en-US" sz="600" dirty="0">
                <a:solidFill>
                  <a:srgbClr val="000000"/>
                </a:solidFill>
                <a:latin typeface="Helvetica" charset="0"/>
              </a:rPr>
              <a:t> </a:t>
            </a:r>
            <a:r>
              <a:rPr lang="en-US" sz="600" dirty="0" smtClean="0">
                <a:solidFill>
                  <a:srgbClr val="000000"/>
                </a:solidFill>
                <a:latin typeface="Helvetica" charset="0"/>
              </a:rPr>
              <a:t>2009. </a:t>
            </a:r>
            <a:r>
              <a:rPr lang="en-US" sz="600" dirty="0">
                <a:solidFill>
                  <a:srgbClr val="000000"/>
                </a:solidFill>
                <a:latin typeface="Helvetica" charset="0"/>
              </a:rPr>
              <a:t>CoreNet Global. All rights reserved.</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0" fontAlgn="base" latinLnBrk="0" hangingPunct="0">
              <a:lnSpc>
                <a:spcPct val="100000"/>
              </a:lnSpc>
              <a:spcBef>
                <a:spcPct val="0"/>
              </a:spcBef>
              <a:spcAft>
                <a:spcPct val="0"/>
              </a:spcAft>
              <a:buClrTx/>
              <a:buSzTx/>
              <a:buFontTx/>
              <a:buNone/>
              <a:tabLst/>
            </a:pPr>
            <a:endParaRPr kumimoji="0" lang="en-US" sz="2500" b="0" i="0" u="none" strike="noStrike" cap="none" normalizeH="0" baseline="0" smtClean="0">
              <a:ln>
                <a:noFill/>
              </a:ln>
              <a:solidFill>
                <a:schemeClr val="tx1"/>
              </a:solidFill>
              <a:effectLst/>
              <a:latin typeface="Arial" charset="0"/>
              <a:ea typeface="ＭＳ Ｐゴシック" pitchFamily="84" charset="-128"/>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47800"/>
            <a:ext cx="41968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447800"/>
            <a:ext cx="41968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457200" y="6246813"/>
            <a:ext cx="6608763" cy="365125"/>
          </a:xfrm>
          <a:prstGeom prst="rect">
            <a:avLst/>
          </a:prstGeom>
        </p:spPr>
        <p:txBody>
          <a:bodyPr/>
          <a:lstStyle>
            <a:lvl1pPr>
              <a:defRPr/>
            </a:lvl1pPr>
          </a:lstStyle>
          <a:p>
            <a:pPr>
              <a:defRPr/>
            </a:pPr>
            <a:endParaRPr lang="en-US"/>
          </a:p>
        </p:txBody>
      </p:sp>
      <p:sp>
        <p:nvSpPr>
          <p:cNvPr id="3" name="Slide Number Placeholder 3"/>
          <p:cNvSpPr>
            <a:spLocks noGrp="1"/>
          </p:cNvSpPr>
          <p:nvPr>
            <p:ph type="sldNum" sz="quarter" idx="11"/>
          </p:nvPr>
        </p:nvSpPr>
        <p:spPr>
          <a:xfrm>
            <a:off x="8572500" y="6246813"/>
            <a:ext cx="434975" cy="365125"/>
          </a:xfrm>
          <a:prstGeom prst="rect">
            <a:avLst/>
          </a:prstGeom>
        </p:spPr>
        <p:txBody>
          <a:bodyPr/>
          <a:lstStyle>
            <a:lvl1pPr algn="r">
              <a:defRPr/>
            </a:lvl1pPr>
          </a:lstStyle>
          <a:p>
            <a:pPr>
              <a:defRPr/>
            </a:pPr>
            <a:fld id="{8EF1E593-763C-426C-887F-5E103F0B3312}" type="slidenum">
              <a:rPr lang="en-US"/>
              <a:pPr>
                <a:defRPr/>
              </a:pPr>
              <a:t>‹#›</a:t>
            </a:fld>
            <a:endParaRPr lang="en-US"/>
          </a:p>
        </p:txBody>
      </p:sp>
    </p:spTree>
    <p:extLst>
      <p:ext uri="{BB962C8B-B14F-4D97-AF65-F5344CB8AC3E}">
        <p14:creationId xmlns:p14="http://schemas.microsoft.com/office/powerpoint/2010/main" val="256319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 y="0"/>
            <a:ext cx="9121140" cy="6858000"/>
          </a:xfrm>
          <a:prstGeom prst="rect">
            <a:avLst/>
          </a:prstGeom>
        </p:spPr>
      </p:pic>
      <p:sp>
        <p:nvSpPr>
          <p:cNvPr id="1026" name="Rectangle 2"/>
          <p:cNvSpPr>
            <a:spLocks noGrp="1" noChangeArrowheads="1"/>
          </p:cNvSpPr>
          <p:nvPr>
            <p:ph type="title"/>
          </p:nvPr>
        </p:nvSpPr>
        <p:spPr bwMode="auto">
          <a:xfrm>
            <a:off x="304800" y="304800"/>
            <a:ext cx="5257800" cy="558382"/>
          </a:xfrm>
          <a:prstGeom prst="rect">
            <a:avLst/>
          </a:prstGeom>
          <a:noFill/>
          <a:ln w="9525">
            <a:noFill/>
            <a:miter lim="800000"/>
            <a:headEnd/>
            <a:tailEnd/>
          </a:ln>
        </p:spPr>
        <p:txBody>
          <a:bodyPr vert="horz" wrap="square" lIns="95782" tIns="47891" rIns="95782" bIns="47891"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04800" y="1447800"/>
            <a:ext cx="8534400" cy="4648200"/>
          </a:xfrm>
          <a:prstGeom prst="rect">
            <a:avLst/>
          </a:prstGeom>
          <a:noFill/>
          <a:ln w="9525">
            <a:noFill/>
            <a:miter lim="800000"/>
            <a:headEnd/>
            <a:tailEnd/>
          </a:ln>
        </p:spPr>
        <p:txBody>
          <a:bodyPr vert="horz" wrap="square" lIns="95782" tIns="47891" rIns="95782" bIns="478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57263" rtl="0" eaLnBrk="1" fontAlgn="base" hangingPunct="1">
        <a:spcBef>
          <a:spcPct val="0"/>
        </a:spcBef>
        <a:spcAft>
          <a:spcPts val="0"/>
        </a:spcAft>
        <a:defRPr sz="3000" baseline="0">
          <a:solidFill>
            <a:srgbClr val="008CCC"/>
          </a:solidFill>
          <a:latin typeface="+mj-lt"/>
          <a:ea typeface="+mj-ea"/>
          <a:cs typeface="+mj-cs"/>
        </a:defRPr>
      </a:lvl1pPr>
      <a:lvl2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2pPr>
      <a:lvl3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3pPr>
      <a:lvl4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4pPr>
      <a:lvl5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5pPr>
      <a:lvl6pPr marL="4572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6pPr>
      <a:lvl7pPr marL="9144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7pPr>
      <a:lvl8pPr marL="13716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8pPr>
      <a:lvl9pPr marL="18288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9pPr>
    </p:titleStyle>
    <p:bodyStyle>
      <a:lvl1pPr marL="358775" indent="-358775" algn="l" defTabSz="957263" rtl="0" eaLnBrk="1" fontAlgn="base" hangingPunct="1">
        <a:spcBef>
          <a:spcPct val="20000"/>
        </a:spcBef>
        <a:spcAft>
          <a:spcPct val="0"/>
        </a:spcAft>
        <a:buClr>
          <a:schemeClr val="tx1"/>
        </a:buClr>
        <a:buFont typeface="Times" charset="0"/>
        <a:buChar char="•"/>
        <a:defRPr sz="2000" b="1">
          <a:solidFill>
            <a:schemeClr val="tx1"/>
          </a:solidFill>
          <a:latin typeface="+mn-lt"/>
          <a:ea typeface="+mn-ea"/>
          <a:cs typeface="+mn-cs"/>
        </a:defRPr>
      </a:lvl1pPr>
      <a:lvl2pPr marL="777875" indent="-298450" algn="l" defTabSz="957263" rtl="0" eaLnBrk="1" fontAlgn="base" hangingPunct="1">
        <a:spcBef>
          <a:spcPct val="20000"/>
        </a:spcBef>
        <a:spcAft>
          <a:spcPct val="0"/>
        </a:spcAft>
        <a:buClr>
          <a:schemeClr val="tx1"/>
        </a:buClr>
        <a:buChar char="–"/>
        <a:defRPr sz="2000">
          <a:solidFill>
            <a:schemeClr val="tx1"/>
          </a:solidFill>
          <a:latin typeface="+mn-lt"/>
          <a:ea typeface="+mn-ea"/>
        </a:defRPr>
      </a:lvl2pPr>
      <a:lvl3pPr marL="1196975" indent="-239713" algn="l" defTabSz="957263" rtl="0" eaLnBrk="1" fontAlgn="base" hangingPunct="1">
        <a:spcBef>
          <a:spcPct val="20000"/>
        </a:spcBef>
        <a:spcAft>
          <a:spcPct val="0"/>
        </a:spcAft>
        <a:buClr>
          <a:schemeClr val="tx1"/>
        </a:buClr>
        <a:buChar char="•"/>
        <a:defRPr sz="2000" b="1">
          <a:solidFill>
            <a:schemeClr val="tx1"/>
          </a:solidFill>
          <a:latin typeface="+mn-lt"/>
          <a:ea typeface="+mn-ea"/>
        </a:defRPr>
      </a:lvl3pPr>
      <a:lvl4pPr marL="1676400" indent="-239713" algn="l" defTabSz="957263" rtl="0" eaLnBrk="1" fontAlgn="base" hangingPunct="1">
        <a:spcBef>
          <a:spcPct val="20000"/>
        </a:spcBef>
        <a:spcAft>
          <a:spcPct val="0"/>
        </a:spcAft>
        <a:buClr>
          <a:schemeClr val="tx1"/>
        </a:buClr>
        <a:buChar char="–"/>
        <a:defRPr sz="2000">
          <a:solidFill>
            <a:schemeClr val="tx1"/>
          </a:solidFill>
          <a:latin typeface="+mn-lt"/>
          <a:ea typeface="+mn-ea"/>
        </a:defRPr>
      </a:lvl4pPr>
      <a:lvl5pPr marL="2154238" indent="-238125" algn="l" defTabSz="957263" rtl="0" eaLnBrk="1" fontAlgn="base" hangingPunct="1">
        <a:spcBef>
          <a:spcPct val="20000"/>
        </a:spcBef>
        <a:spcAft>
          <a:spcPct val="0"/>
        </a:spcAft>
        <a:buClr>
          <a:schemeClr val="tx1"/>
        </a:buClr>
        <a:buChar char="»"/>
        <a:defRPr sz="2000">
          <a:solidFill>
            <a:schemeClr val="tx1"/>
          </a:solidFill>
          <a:latin typeface="+mn-lt"/>
          <a:ea typeface="+mn-ea"/>
        </a:defRPr>
      </a:lvl5pPr>
      <a:lvl6pPr marL="2611438" indent="-238125" algn="l" defTabSz="957263" rtl="0" eaLnBrk="1" fontAlgn="base" hangingPunct="1">
        <a:spcBef>
          <a:spcPct val="20000"/>
        </a:spcBef>
        <a:spcAft>
          <a:spcPct val="0"/>
        </a:spcAft>
        <a:buClr>
          <a:schemeClr val="tx1"/>
        </a:buClr>
        <a:buChar char="»"/>
        <a:defRPr sz="1900">
          <a:solidFill>
            <a:schemeClr val="tx1"/>
          </a:solidFill>
          <a:latin typeface="+mn-lt"/>
          <a:ea typeface="+mn-ea"/>
        </a:defRPr>
      </a:lvl6pPr>
      <a:lvl7pPr marL="3068638" indent="-238125" algn="l" defTabSz="957263" rtl="0" eaLnBrk="1" fontAlgn="base" hangingPunct="1">
        <a:spcBef>
          <a:spcPct val="20000"/>
        </a:spcBef>
        <a:spcAft>
          <a:spcPct val="0"/>
        </a:spcAft>
        <a:buClr>
          <a:schemeClr val="tx1"/>
        </a:buClr>
        <a:buChar char="»"/>
        <a:defRPr sz="1900">
          <a:solidFill>
            <a:schemeClr val="tx1"/>
          </a:solidFill>
          <a:latin typeface="+mn-lt"/>
          <a:ea typeface="+mn-ea"/>
        </a:defRPr>
      </a:lvl7pPr>
      <a:lvl8pPr marL="3525838" indent="-238125" algn="l" defTabSz="957263" rtl="0" eaLnBrk="1" fontAlgn="base" hangingPunct="1">
        <a:spcBef>
          <a:spcPct val="20000"/>
        </a:spcBef>
        <a:spcAft>
          <a:spcPct val="0"/>
        </a:spcAft>
        <a:buClr>
          <a:schemeClr val="tx1"/>
        </a:buClr>
        <a:buChar char="»"/>
        <a:defRPr sz="1900">
          <a:solidFill>
            <a:schemeClr val="tx1"/>
          </a:solidFill>
          <a:latin typeface="+mn-lt"/>
          <a:ea typeface="+mn-ea"/>
        </a:defRPr>
      </a:lvl8pPr>
      <a:lvl9pPr marL="3983038" indent="-238125" algn="l" defTabSz="957263" rtl="0" eaLnBrk="1" fontAlgn="base" hangingPunct="1">
        <a:spcBef>
          <a:spcPct val="20000"/>
        </a:spcBef>
        <a:spcAft>
          <a:spcPct val="0"/>
        </a:spcAft>
        <a:buClr>
          <a:schemeClr val="tx1"/>
        </a:buClr>
        <a:buChar char="»"/>
        <a:defRPr sz="19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www.youtube.com/v/XCSl5eEqgYU?version=3&amp;hl=en_US&amp;rel=0" TargetMode="Externa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80" y="-228600"/>
            <a:ext cx="10271403" cy="70866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34" t="18975" r="56999" b="20513"/>
          <a:stretch/>
        </p:blipFill>
        <p:spPr>
          <a:xfrm>
            <a:off x="5181600" y="5791200"/>
            <a:ext cx="3718561" cy="899160"/>
          </a:xfrm>
          <a:prstGeom prst="rect">
            <a:avLst/>
          </a:prstGeom>
        </p:spPr>
      </p:pic>
      <p:sp>
        <p:nvSpPr>
          <p:cNvPr id="4" name="TextBox 3"/>
          <p:cNvSpPr txBox="1"/>
          <p:nvPr/>
        </p:nvSpPr>
        <p:spPr>
          <a:xfrm>
            <a:off x="500931" y="2187714"/>
            <a:ext cx="8252580" cy="707886"/>
          </a:xfrm>
          <a:prstGeom prst="rect">
            <a:avLst/>
          </a:prstGeom>
          <a:noFill/>
        </p:spPr>
        <p:txBody>
          <a:bodyPr wrap="none" rtlCol="0">
            <a:spAutoFit/>
          </a:bodyPr>
          <a:lstStyle/>
          <a:p>
            <a:r>
              <a:rPr lang="en-US" sz="4000" dirty="0" smtClean="0">
                <a:solidFill>
                  <a:srgbClr val="FFC000"/>
                </a:solidFill>
                <a:effectLst>
                  <a:outerShdw blurRad="38100" dist="38100" dir="2700000" algn="tl">
                    <a:srgbClr val="000000">
                      <a:alpha val="43137"/>
                    </a:srgbClr>
                  </a:outerShdw>
                </a:effectLst>
                <a:latin typeface="Stencil" pitchFamily="82" charset="0"/>
              </a:rPr>
              <a:t>The Future of the Workplace</a:t>
            </a:r>
            <a:endParaRPr lang="en-US" sz="4000" dirty="0">
              <a:solidFill>
                <a:srgbClr val="FFC000"/>
              </a:solidFill>
              <a:effectLst>
                <a:outerShdw blurRad="38100" dist="38100" dir="2700000" algn="tl">
                  <a:srgbClr val="000000">
                    <a:alpha val="43137"/>
                  </a:srgbClr>
                </a:outerShdw>
              </a:effectLst>
              <a:latin typeface="Stencil" pitchFamily="82" charset="0"/>
            </a:endParaRPr>
          </a:p>
        </p:txBody>
      </p:sp>
      <p:sp>
        <p:nvSpPr>
          <p:cNvPr id="5" name="TextBox 4"/>
          <p:cNvSpPr txBox="1"/>
          <p:nvPr/>
        </p:nvSpPr>
        <p:spPr>
          <a:xfrm>
            <a:off x="500931" y="5791200"/>
            <a:ext cx="2909771" cy="861774"/>
          </a:xfrm>
          <a:prstGeom prst="rect">
            <a:avLst/>
          </a:prstGeom>
          <a:noFill/>
        </p:spPr>
        <p:txBody>
          <a:bodyPr wrap="none" rtlCol="0">
            <a:spAutoFit/>
          </a:bodyPr>
          <a:lstStyle/>
          <a:p>
            <a:r>
              <a:rPr lang="en-US" b="1" dirty="0" smtClean="0">
                <a:solidFill>
                  <a:srgbClr val="FFC000"/>
                </a:solidFill>
                <a:effectLst>
                  <a:outerShdw blurRad="38100" dist="38100" dir="2700000" algn="tl">
                    <a:srgbClr val="000000">
                      <a:alpha val="43137"/>
                    </a:srgbClr>
                  </a:outerShdw>
                </a:effectLst>
              </a:rPr>
              <a:t>Angela Cain, CEO</a:t>
            </a:r>
          </a:p>
          <a:p>
            <a:r>
              <a:rPr lang="en-US" b="1" dirty="0" err="1" smtClean="0">
                <a:solidFill>
                  <a:srgbClr val="FFC000"/>
                </a:solidFill>
                <a:effectLst>
                  <a:outerShdw blurRad="38100" dist="38100" dir="2700000" algn="tl">
                    <a:srgbClr val="000000">
                      <a:alpha val="43137"/>
                    </a:srgbClr>
                  </a:outerShdw>
                </a:effectLst>
              </a:rPr>
              <a:t>CoreNet</a:t>
            </a:r>
            <a:r>
              <a:rPr lang="en-US" b="1" dirty="0" smtClean="0">
                <a:solidFill>
                  <a:srgbClr val="FFC000"/>
                </a:solidFill>
                <a:effectLst>
                  <a:outerShdw blurRad="38100" dist="38100" dir="2700000" algn="tl">
                    <a:srgbClr val="000000">
                      <a:alpha val="43137"/>
                    </a:srgbClr>
                  </a:outerShdw>
                </a:effectLst>
              </a:rPr>
              <a:t> Global</a:t>
            </a:r>
            <a:endParaRPr lang="en-US"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768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descr="MP9002277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9"/>
          <p:cNvSpPr txBox="1">
            <a:spLocks noChangeArrowheads="1"/>
          </p:cNvSpPr>
          <p:nvPr/>
        </p:nvSpPr>
        <p:spPr bwMode="auto">
          <a:xfrm>
            <a:off x="895350" y="2268538"/>
            <a:ext cx="730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sz="3600" b="1">
                <a:solidFill>
                  <a:schemeClr val="bg1"/>
                </a:solidFill>
              </a:rPr>
              <a:t>Technology</a:t>
            </a:r>
            <a:endParaRPr lang="en-US" sz="3600">
              <a:solidFill>
                <a:schemeClr val="bg1"/>
              </a:solidFill>
            </a:endParaRPr>
          </a:p>
        </p:txBody>
      </p:sp>
    </p:spTree>
    <p:extLst>
      <p:ext uri="{BB962C8B-B14F-4D97-AF65-F5344CB8AC3E}">
        <p14:creationId xmlns:p14="http://schemas.microsoft.com/office/powerpoint/2010/main" val="3824585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MP90040339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4"/>
          <p:cNvSpPr txBox="1">
            <a:spLocks noChangeArrowheads="1"/>
          </p:cNvSpPr>
          <p:nvPr/>
        </p:nvSpPr>
        <p:spPr bwMode="auto">
          <a:xfrm>
            <a:off x="895350" y="2268538"/>
            <a:ext cx="730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3600" b="1">
                <a:solidFill>
                  <a:schemeClr val="bg1"/>
                </a:solidFill>
              </a:rPr>
              <a:t>Workplace</a:t>
            </a:r>
          </a:p>
        </p:txBody>
      </p:sp>
    </p:spTree>
    <p:extLst>
      <p:ext uri="{BB962C8B-B14F-4D97-AF65-F5344CB8AC3E}">
        <p14:creationId xmlns:p14="http://schemas.microsoft.com/office/powerpoint/2010/main" val="523376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04800"/>
            <a:ext cx="5257800" cy="558382"/>
          </a:xfrm>
        </p:spPr>
        <p:txBody>
          <a:bodyPr/>
          <a:lstStyle/>
          <a:p>
            <a:endParaRPr lang="en-US"/>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33400" y="0"/>
            <a:ext cx="9829800" cy="6858000"/>
          </a:xfrm>
        </p:spPr>
      </p:pic>
      <p:sp>
        <p:nvSpPr>
          <p:cNvPr id="7" name="TextBox 6"/>
          <p:cNvSpPr txBox="1"/>
          <p:nvPr/>
        </p:nvSpPr>
        <p:spPr>
          <a:xfrm>
            <a:off x="-76200" y="543342"/>
            <a:ext cx="6629400" cy="2123658"/>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Stencil" pitchFamily="82" charset="0"/>
              </a:rPr>
              <a:t>2.  DRIVERS FOR WORKPLACE TRANSFORMATION</a:t>
            </a:r>
            <a:endParaRPr lang="en-US" sz="4400" b="1" dirty="0">
              <a:solidFill>
                <a:srgbClr val="FF0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2034132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05000" y="762000"/>
            <a:ext cx="5049671" cy="5638800"/>
          </a:xfrm>
          <a:ln>
            <a:noFill/>
          </a:ln>
        </p:spPr>
      </p:pic>
      <p:sp>
        <p:nvSpPr>
          <p:cNvPr id="5" name="Rectangle 4"/>
          <p:cNvSpPr/>
          <p:nvPr/>
        </p:nvSpPr>
        <p:spPr>
          <a:xfrm>
            <a:off x="381000" y="152400"/>
            <a:ext cx="8382000" cy="1384995"/>
          </a:xfrm>
          <a:prstGeom prst="rect">
            <a:avLst/>
          </a:prstGeom>
        </p:spPr>
        <p:txBody>
          <a:bodyPr wrap="square">
            <a:spAutoFit/>
          </a:bodyPr>
          <a:lstStyle/>
          <a:p>
            <a:pPr algn="ctr"/>
            <a:r>
              <a:rPr lang="en-US" sz="2800" dirty="0">
                <a:latin typeface="Stencil" pitchFamily="82" charset="0"/>
              </a:rPr>
              <a:t>Cost efficiency has to be met with growth, productivity, collaboration and other forms of effectiveness </a:t>
            </a:r>
          </a:p>
        </p:txBody>
      </p:sp>
    </p:spTree>
    <p:extLst>
      <p:ext uri="{BB962C8B-B14F-4D97-AF65-F5344CB8AC3E}">
        <p14:creationId xmlns:p14="http://schemas.microsoft.com/office/powerpoint/2010/main" val="3160379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21" y="-228600"/>
            <a:ext cx="10624710" cy="7086599"/>
          </a:xfrm>
          <a:prstGeom prst="rect">
            <a:avLst/>
          </a:prstGeom>
        </p:spPr>
      </p:pic>
      <p:sp>
        <p:nvSpPr>
          <p:cNvPr id="7" name="Rectangle 6"/>
          <p:cNvSpPr/>
          <p:nvPr/>
        </p:nvSpPr>
        <p:spPr>
          <a:xfrm>
            <a:off x="76200" y="228600"/>
            <a:ext cx="8610600" cy="2123658"/>
          </a:xfrm>
          <a:prstGeom prst="rect">
            <a:avLst/>
          </a:prstGeom>
        </p:spPr>
        <p:txBody>
          <a:bodyPr wrap="square">
            <a:spAutoFit/>
          </a:bodyPr>
          <a:lstStyle/>
          <a:p>
            <a:pPr algn="ctr"/>
            <a:r>
              <a:rPr lang="en-US" sz="4400" dirty="0" smtClean="0">
                <a:effectLst>
                  <a:outerShdw blurRad="38100" dist="38100" dir="2700000" algn="tl">
                    <a:srgbClr val="000000">
                      <a:alpha val="43137"/>
                    </a:srgbClr>
                  </a:outerShdw>
                </a:effectLst>
                <a:latin typeface="Stencil" pitchFamily="82" charset="0"/>
              </a:rPr>
              <a:t>Sustainability:</a:t>
            </a:r>
          </a:p>
          <a:p>
            <a:pPr algn="ctr"/>
            <a:r>
              <a:rPr lang="en-US" sz="4400" dirty="0" smtClean="0">
                <a:effectLst>
                  <a:outerShdw blurRad="38100" dist="38100" dir="2700000" algn="tl">
                    <a:srgbClr val="000000">
                      <a:alpha val="43137"/>
                    </a:srgbClr>
                  </a:outerShdw>
                </a:effectLst>
                <a:latin typeface="Stencil" pitchFamily="82" charset="0"/>
              </a:rPr>
              <a:t>use </a:t>
            </a:r>
            <a:r>
              <a:rPr lang="en-US" sz="4400" dirty="0">
                <a:effectLst>
                  <a:outerShdw blurRad="38100" dist="38100" dir="2700000" algn="tl">
                    <a:srgbClr val="000000">
                      <a:alpha val="43137"/>
                    </a:srgbClr>
                  </a:outerShdw>
                </a:effectLst>
                <a:latin typeface="Stencil" pitchFamily="82" charset="0"/>
              </a:rPr>
              <a:t>less energy and reduce </a:t>
            </a:r>
            <a:r>
              <a:rPr lang="en-US" sz="4400" dirty="0" smtClean="0">
                <a:effectLst>
                  <a:outerShdw blurRad="38100" dist="38100" dir="2700000" algn="tl">
                    <a:srgbClr val="000000">
                      <a:alpha val="43137"/>
                    </a:srgbClr>
                  </a:outerShdw>
                </a:effectLst>
                <a:latin typeface="Stencil" pitchFamily="82" charset="0"/>
              </a:rPr>
              <a:t>carbon footprint</a:t>
            </a:r>
            <a:endParaRPr lang="en-US" sz="4400" dirty="0">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489555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6774"/>
            <a:ext cx="10634210" cy="6954774"/>
          </a:xfrm>
          <a:prstGeom prst="rect">
            <a:avLst/>
          </a:prstGeom>
        </p:spPr>
      </p:pic>
      <p:sp>
        <p:nvSpPr>
          <p:cNvPr id="3" name="Rectangle 2"/>
          <p:cNvSpPr/>
          <p:nvPr/>
        </p:nvSpPr>
        <p:spPr>
          <a:xfrm>
            <a:off x="990600" y="1600200"/>
            <a:ext cx="7924800" cy="2800767"/>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Stencil" pitchFamily="82" charset="0"/>
              </a:rPr>
              <a:t>Adoption of flexible workplace design, mobility and other AWS </a:t>
            </a:r>
            <a:r>
              <a:rPr lang="en-US" sz="4400" b="1" dirty="0" smtClean="0">
                <a:solidFill>
                  <a:srgbClr val="FFFF00"/>
                </a:solidFill>
                <a:effectLst>
                  <a:outerShdw blurRad="38100" dist="38100" dir="2700000" algn="tl">
                    <a:srgbClr val="000000">
                      <a:alpha val="43137"/>
                    </a:srgbClr>
                  </a:outerShdw>
                </a:effectLst>
                <a:latin typeface="Stencil" pitchFamily="82" charset="0"/>
              </a:rPr>
              <a:t>strategies</a:t>
            </a:r>
            <a:endParaRPr lang="en-US" sz="4400" b="1"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240312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28600" y="1076742"/>
            <a:ext cx="8763000" cy="2123658"/>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Stencil" pitchFamily="82" charset="0"/>
              </a:rPr>
              <a:t>Immediate </a:t>
            </a:r>
            <a:r>
              <a:rPr lang="en-US" sz="4400" b="1" dirty="0" smtClean="0">
                <a:solidFill>
                  <a:srgbClr val="FFFF00"/>
                </a:solidFill>
                <a:effectLst>
                  <a:outerShdw blurRad="38100" dist="38100" dir="2700000" algn="tl">
                    <a:srgbClr val="000000">
                      <a:alpha val="43137"/>
                    </a:srgbClr>
                  </a:outerShdw>
                </a:effectLst>
                <a:latin typeface="Stencil" pitchFamily="82" charset="0"/>
              </a:rPr>
              <a:t>bottom - </a:t>
            </a:r>
            <a:r>
              <a:rPr lang="en-US" sz="4400" b="1" dirty="0">
                <a:solidFill>
                  <a:srgbClr val="FFFF00"/>
                </a:solidFill>
                <a:effectLst>
                  <a:outerShdw blurRad="38100" dist="38100" dir="2700000" algn="tl">
                    <a:srgbClr val="000000">
                      <a:alpha val="43137"/>
                    </a:srgbClr>
                  </a:outerShdw>
                </a:effectLst>
                <a:latin typeface="Stencil" pitchFamily="82" charset="0"/>
              </a:rPr>
              <a:t>line impact by consolidating space</a:t>
            </a:r>
          </a:p>
        </p:txBody>
      </p:sp>
    </p:spTree>
    <p:extLst>
      <p:ext uri="{BB962C8B-B14F-4D97-AF65-F5344CB8AC3E}">
        <p14:creationId xmlns:p14="http://schemas.microsoft.com/office/powerpoint/2010/main" val="3939001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608" y="0"/>
            <a:ext cx="11857216" cy="6858000"/>
          </a:xfrm>
          <a:prstGeom prst="rect">
            <a:avLst/>
          </a:prstGeom>
        </p:spPr>
      </p:pic>
      <p:sp>
        <p:nvSpPr>
          <p:cNvPr id="4" name="Rectangle 3"/>
          <p:cNvSpPr/>
          <p:nvPr/>
        </p:nvSpPr>
        <p:spPr>
          <a:xfrm>
            <a:off x="838200" y="3048000"/>
            <a:ext cx="5562600" cy="1323439"/>
          </a:xfrm>
          <a:prstGeom prst="rect">
            <a:avLst/>
          </a:prstGeom>
        </p:spPr>
        <p:txBody>
          <a:bodyPr wrap="square">
            <a:spAutoFit/>
          </a:bodyPr>
          <a:lstStyle/>
          <a:p>
            <a:pPr algn="ctr"/>
            <a:r>
              <a:rPr lang="en-US" sz="4000" b="1" dirty="0" smtClean="0">
                <a:effectLst>
                  <a:outerShdw blurRad="38100" dist="38100" dir="2700000" algn="tl">
                    <a:srgbClr val="000000">
                      <a:alpha val="43137"/>
                    </a:srgbClr>
                  </a:outerShdw>
                </a:effectLst>
                <a:latin typeface="Stencil" pitchFamily="82" charset="0"/>
              </a:rPr>
              <a:t>3.  Workplace </a:t>
            </a:r>
            <a:r>
              <a:rPr lang="en-US" sz="4000" b="1" dirty="0">
                <a:effectLst>
                  <a:outerShdw blurRad="38100" dist="38100" dir="2700000" algn="tl">
                    <a:srgbClr val="000000">
                      <a:alpha val="43137"/>
                    </a:srgbClr>
                  </a:outerShdw>
                </a:effectLst>
                <a:latin typeface="Stencil" pitchFamily="82" charset="0"/>
              </a:rPr>
              <a:t>Team Key Findings</a:t>
            </a:r>
            <a:endParaRPr lang="en-US" sz="3600" b="1" dirty="0">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3735204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1"/>
            <a:ext cx="9982200" cy="11229976"/>
          </a:xfrm>
          <a:prstGeom prst="rect">
            <a:avLst/>
          </a:prstGeom>
        </p:spPr>
      </p:pic>
      <p:sp>
        <p:nvSpPr>
          <p:cNvPr id="3" name="Rectangle 2"/>
          <p:cNvSpPr/>
          <p:nvPr/>
        </p:nvSpPr>
        <p:spPr>
          <a:xfrm>
            <a:off x="1371600" y="1296412"/>
            <a:ext cx="5791200" cy="5262979"/>
          </a:xfrm>
          <a:prstGeom prst="rect">
            <a:avLst/>
          </a:prstGeom>
        </p:spPr>
        <p:txBody>
          <a:bodyPr wrap="square">
            <a:spAutoFit/>
          </a:bodyPr>
          <a:lstStyle/>
          <a:p>
            <a:pPr algn="ctr"/>
            <a:r>
              <a:rPr lang="en-US" sz="4800" b="1" dirty="0">
                <a:solidFill>
                  <a:srgbClr val="FFFF00"/>
                </a:solidFill>
                <a:effectLst>
                  <a:outerShdw blurRad="38100" dist="38100" dir="2700000" algn="tl">
                    <a:srgbClr val="000000">
                      <a:alpha val="43137"/>
                    </a:srgbClr>
                  </a:outerShdw>
                </a:effectLst>
                <a:latin typeface="Stencil" pitchFamily="82" charset="0"/>
              </a:rPr>
              <a:t>Presence in the traditional office will become significantly more abbreviated</a:t>
            </a:r>
          </a:p>
        </p:txBody>
      </p:sp>
    </p:spTree>
    <p:extLst>
      <p:ext uri="{BB962C8B-B14F-4D97-AF65-F5344CB8AC3E}">
        <p14:creationId xmlns:p14="http://schemas.microsoft.com/office/powerpoint/2010/main" val="379114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477" y="-152400"/>
            <a:ext cx="11894634" cy="7620000"/>
          </a:xfrm>
          <a:prstGeom prst="rect">
            <a:avLst/>
          </a:prstGeom>
        </p:spPr>
      </p:pic>
      <p:sp>
        <p:nvSpPr>
          <p:cNvPr id="3" name="Rectangle 2"/>
          <p:cNvSpPr/>
          <p:nvPr/>
        </p:nvSpPr>
        <p:spPr>
          <a:xfrm>
            <a:off x="457200" y="1551325"/>
            <a:ext cx="7467600" cy="3477875"/>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Stencil" pitchFamily="82" charset="0"/>
              </a:rPr>
              <a:t>“Third places” describe a new breed of on-demand spaces away from the corporate office</a:t>
            </a:r>
          </a:p>
        </p:txBody>
      </p:sp>
    </p:spTree>
    <p:extLst>
      <p:ext uri="{BB962C8B-B14F-4D97-AF65-F5344CB8AC3E}">
        <p14:creationId xmlns:p14="http://schemas.microsoft.com/office/powerpoint/2010/main" val="2710908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72500" y="6247498"/>
            <a:ext cx="435429" cy="365125"/>
          </a:xfrm>
          <a:prstGeom prst="rect">
            <a:avLst/>
          </a:prstGeom>
        </p:spPr>
        <p:txBody>
          <a:bodyPr/>
          <a:lstStyle/>
          <a:p>
            <a:fld id="{6BCCD873-0944-E341-83D5-18A732145B75}" type="slidenum">
              <a:rPr lang="en-US" smtClean="0"/>
              <a:pPr/>
              <a:t>2</a:t>
            </a:fld>
            <a:endParaRPr lang="en-US" dirty="0"/>
          </a:p>
        </p:txBody>
      </p:sp>
      <p:sp>
        <p:nvSpPr>
          <p:cNvPr id="9" name="Slide Number Placeholder 4"/>
          <p:cNvSpPr txBox="1">
            <a:spLocks/>
          </p:cNvSpPr>
          <p:nvPr/>
        </p:nvSpPr>
        <p:spPr>
          <a:xfrm>
            <a:off x="8572500" y="6247498"/>
            <a:ext cx="43542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CCD873-0944-E341-83D5-18A732145B75}" type="slidenum">
              <a:rPr lang="en-US" smtClean="0"/>
              <a:pPr/>
              <a:t>2</a:t>
            </a:fld>
            <a:endParaRPr lang="en-US" dirty="0"/>
          </a:p>
        </p:txBody>
      </p:sp>
      <p:sp>
        <p:nvSpPr>
          <p:cNvPr id="2" name="Title 1"/>
          <p:cNvSpPr>
            <a:spLocks noGrp="1"/>
          </p:cNvSpPr>
          <p:nvPr>
            <p:ph type="title" idx="4294967295"/>
          </p:nvPr>
        </p:nvSpPr>
        <p:spPr>
          <a:xfrm>
            <a:off x="304800" y="304800"/>
            <a:ext cx="5257800" cy="558382"/>
          </a:xfrm>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9372600" cy="9716714"/>
          </a:xfrm>
          <a:prstGeom prst="rect">
            <a:avLst/>
          </a:prstGeom>
        </p:spPr>
      </p:pic>
      <p:sp>
        <p:nvSpPr>
          <p:cNvPr id="6" name="TextBox 5"/>
          <p:cNvSpPr txBox="1"/>
          <p:nvPr/>
        </p:nvSpPr>
        <p:spPr>
          <a:xfrm rot="20545826">
            <a:off x="583156" y="1298997"/>
            <a:ext cx="8254184" cy="4170372"/>
          </a:xfrm>
          <a:prstGeom prst="rect">
            <a:avLst/>
          </a:prstGeom>
          <a:noFill/>
        </p:spPr>
        <p:txBody>
          <a:bodyPr wrap="non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Stencil" pitchFamily="82" charset="0"/>
              </a:rPr>
              <a:t>THE FUTURE OF THE WORKPLACE</a:t>
            </a:r>
          </a:p>
          <a:p>
            <a:endParaRPr lang="en-US" b="1" dirty="0" smtClean="0">
              <a:solidFill>
                <a:srgbClr val="FFFF00"/>
              </a:solidFill>
              <a:effectLst>
                <a:outerShdw blurRad="38100" dist="38100" dir="2700000" algn="tl">
                  <a:srgbClr val="000000">
                    <a:alpha val="43137"/>
                  </a:srgbClr>
                </a:outerShdw>
              </a:effectLst>
              <a:latin typeface="Stencil" pitchFamily="82" charset="0"/>
            </a:endParaRPr>
          </a:p>
          <a:p>
            <a:pPr marL="457200" indent="-457200">
              <a:buAutoNum type="arabicPeriod"/>
            </a:pPr>
            <a:r>
              <a:rPr lang="en-US" b="1" dirty="0" smtClean="0">
                <a:solidFill>
                  <a:srgbClr val="FFFF00"/>
                </a:solidFill>
                <a:effectLst>
                  <a:outerShdw blurRad="38100" dist="38100" dir="2700000" algn="tl">
                    <a:srgbClr val="000000">
                      <a:alpha val="43137"/>
                    </a:srgbClr>
                  </a:outerShdw>
                </a:effectLst>
                <a:latin typeface="Stencil" pitchFamily="82" charset="0"/>
              </a:rPr>
              <a:t>Corporate Real Estate 2020</a:t>
            </a:r>
          </a:p>
          <a:p>
            <a:pPr marL="457200" indent="-457200">
              <a:buAutoNum type="arabicPeriod"/>
            </a:pPr>
            <a:r>
              <a:rPr lang="en-US" b="1" dirty="0" smtClean="0">
                <a:solidFill>
                  <a:srgbClr val="FFFF00"/>
                </a:solidFill>
                <a:effectLst>
                  <a:outerShdw blurRad="38100" dist="38100" dir="2700000" algn="tl">
                    <a:srgbClr val="000000">
                      <a:alpha val="43137"/>
                    </a:srgbClr>
                  </a:outerShdw>
                </a:effectLst>
                <a:latin typeface="Stencil" pitchFamily="82" charset="0"/>
              </a:rPr>
              <a:t>Drivers for Workplace Transformation</a:t>
            </a:r>
          </a:p>
          <a:p>
            <a:pPr marL="457200" indent="-457200">
              <a:buAutoNum type="arabicPeriod"/>
            </a:pPr>
            <a:r>
              <a:rPr lang="en-US" b="1" dirty="0" smtClean="0">
                <a:solidFill>
                  <a:srgbClr val="FFFF00"/>
                </a:solidFill>
                <a:effectLst>
                  <a:outerShdw blurRad="38100" dist="38100" dir="2700000" algn="tl">
                    <a:srgbClr val="000000">
                      <a:alpha val="43137"/>
                    </a:srgbClr>
                  </a:outerShdw>
                </a:effectLst>
                <a:latin typeface="Stencil" pitchFamily="82" charset="0"/>
              </a:rPr>
              <a:t>Workplace team research findings</a:t>
            </a:r>
          </a:p>
          <a:p>
            <a:pPr marL="457200" indent="-457200">
              <a:buAutoNum type="arabicPeriod"/>
            </a:pPr>
            <a:r>
              <a:rPr lang="en-US" b="1" dirty="0" smtClean="0">
                <a:solidFill>
                  <a:srgbClr val="FFFF00"/>
                </a:solidFill>
                <a:effectLst>
                  <a:outerShdw blurRad="38100" dist="38100" dir="2700000" algn="tl">
                    <a:srgbClr val="000000">
                      <a:alpha val="43137"/>
                    </a:srgbClr>
                  </a:outerShdw>
                </a:effectLst>
                <a:latin typeface="Stencil" pitchFamily="82" charset="0"/>
              </a:rPr>
              <a:t>Technology and the Workplace</a:t>
            </a:r>
          </a:p>
          <a:p>
            <a:pPr marL="457200" indent="-457200">
              <a:buAutoNum type="arabicPeriod"/>
            </a:pPr>
            <a:r>
              <a:rPr lang="en-US" b="1" dirty="0" err="1" smtClean="0">
                <a:solidFill>
                  <a:srgbClr val="FFFF00"/>
                </a:solidFill>
                <a:effectLst>
                  <a:outerShdw blurRad="38100" dist="38100" dir="2700000" algn="tl">
                    <a:srgbClr val="000000">
                      <a:alpha val="43137"/>
                    </a:srgbClr>
                  </a:outerShdw>
                </a:effectLst>
                <a:latin typeface="Stencil" pitchFamily="82" charset="0"/>
              </a:rPr>
              <a:t>CoreNet</a:t>
            </a:r>
            <a:r>
              <a:rPr lang="en-US" b="1" dirty="0" smtClean="0">
                <a:solidFill>
                  <a:srgbClr val="FFFF00"/>
                </a:solidFill>
                <a:effectLst>
                  <a:outerShdw blurRad="38100" dist="38100" dir="2700000" algn="tl">
                    <a:srgbClr val="000000">
                      <a:alpha val="43137"/>
                    </a:srgbClr>
                  </a:outerShdw>
                </a:effectLst>
                <a:latin typeface="Stencil" pitchFamily="82" charset="0"/>
              </a:rPr>
              <a:t> Global Workplace Transformation</a:t>
            </a:r>
          </a:p>
          <a:p>
            <a:pPr marL="457200" indent="-457200">
              <a:buAutoNum type="arabicPeriod"/>
            </a:pPr>
            <a:endParaRPr lang="en-US" b="1" dirty="0" smtClean="0">
              <a:solidFill>
                <a:srgbClr val="FFFF00"/>
              </a:solidFill>
              <a:effectLst>
                <a:outerShdw blurRad="38100" dist="38100" dir="2700000" algn="tl">
                  <a:srgbClr val="000000">
                    <a:alpha val="43137"/>
                  </a:srgbClr>
                </a:outerShdw>
              </a:effectLst>
              <a:latin typeface="Stencil" pitchFamily="82" charset="0"/>
            </a:endParaRPr>
          </a:p>
          <a:p>
            <a:pPr marL="457200" indent="-457200">
              <a:buAutoNum type="arabicPeriod"/>
            </a:pPr>
            <a:endParaRPr lang="en-US" b="1" dirty="0" smtClean="0">
              <a:solidFill>
                <a:srgbClr val="FFFF00"/>
              </a:solidFill>
              <a:effectLst>
                <a:outerShdw blurRad="38100" dist="38100" dir="2700000" algn="tl">
                  <a:srgbClr val="000000">
                    <a:alpha val="43137"/>
                  </a:srgbClr>
                </a:outerShdw>
              </a:effectLst>
              <a:latin typeface="Stencil" pitchFamily="82" charset="0"/>
            </a:endParaRPr>
          </a:p>
          <a:p>
            <a:pPr marL="457200" indent="-457200">
              <a:buAutoNum type="arabicPeriod"/>
            </a:pPr>
            <a:endParaRPr lang="en-US" b="1"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944192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04093"/>
            <a:ext cx="9220200" cy="7801708"/>
          </a:xfrm>
          <a:prstGeom prst="rect">
            <a:avLst/>
          </a:prstGeom>
        </p:spPr>
      </p:pic>
      <p:sp>
        <p:nvSpPr>
          <p:cNvPr id="3" name="Rectangle 2"/>
          <p:cNvSpPr/>
          <p:nvPr/>
        </p:nvSpPr>
        <p:spPr>
          <a:xfrm>
            <a:off x="1905000" y="4570274"/>
            <a:ext cx="5791200" cy="2308324"/>
          </a:xfrm>
          <a:prstGeom prst="rect">
            <a:avLst/>
          </a:prstGeom>
        </p:spPr>
        <p:txBody>
          <a:bodyPr wrap="square">
            <a:spAutoFit/>
          </a:bodyPr>
          <a:lstStyle/>
          <a:p>
            <a:pPr algn="ctr"/>
            <a:r>
              <a:rPr lang="en-US" sz="3600" b="1" dirty="0">
                <a:solidFill>
                  <a:srgbClr val="FFFF00"/>
                </a:solidFill>
                <a:effectLst>
                  <a:outerShdw blurRad="38100" dist="38100" dir="2700000" algn="tl">
                    <a:srgbClr val="000000">
                      <a:alpha val="43137"/>
                    </a:srgbClr>
                  </a:outerShdw>
                </a:effectLst>
                <a:latin typeface="Stencil" pitchFamily="82" charset="0"/>
              </a:rPr>
              <a:t>Integration of company branding with </a:t>
            </a:r>
            <a:r>
              <a:rPr lang="en-US" sz="3600" b="1" dirty="0" smtClean="0">
                <a:solidFill>
                  <a:srgbClr val="FFFF00"/>
                </a:solidFill>
                <a:effectLst>
                  <a:outerShdw blurRad="38100" dist="38100" dir="2700000" algn="tl">
                    <a:srgbClr val="000000">
                      <a:alpha val="43137"/>
                    </a:srgbClr>
                  </a:outerShdw>
                </a:effectLst>
                <a:latin typeface="Stencil" pitchFamily="82" charset="0"/>
              </a:rPr>
              <a:t>its </a:t>
            </a:r>
            <a:r>
              <a:rPr lang="en-US" sz="3600" b="1" dirty="0">
                <a:solidFill>
                  <a:srgbClr val="FFFF00"/>
                </a:solidFill>
                <a:effectLst>
                  <a:outerShdw blurRad="38100" dist="38100" dir="2700000" algn="tl">
                    <a:srgbClr val="000000">
                      <a:alpha val="43137"/>
                    </a:srgbClr>
                  </a:outerShdw>
                </a:effectLst>
                <a:latin typeface="Stencil" pitchFamily="82" charset="0"/>
              </a:rPr>
              <a:t>workplace and people </a:t>
            </a:r>
          </a:p>
        </p:txBody>
      </p:sp>
    </p:spTree>
    <p:extLst>
      <p:ext uri="{BB962C8B-B14F-4D97-AF65-F5344CB8AC3E}">
        <p14:creationId xmlns:p14="http://schemas.microsoft.com/office/powerpoint/2010/main" val="2563612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Rectangle 2"/>
          <p:cNvSpPr/>
          <p:nvPr/>
        </p:nvSpPr>
        <p:spPr>
          <a:xfrm>
            <a:off x="2362200" y="1143000"/>
            <a:ext cx="4572000" cy="4832092"/>
          </a:xfrm>
          <a:prstGeom prst="rect">
            <a:avLst/>
          </a:prstGeom>
        </p:spPr>
        <p:txBody>
          <a:bodyPr>
            <a:spAutoFit/>
          </a:bodyPr>
          <a:lstStyle/>
          <a:p>
            <a:pPr algn="ctr"/>
            <a:r>
              <a:rPr lang="en-US" sz="4400" b="1" dirty="0">
                <a:solidFill>
                  <a:srgbClr val="FFC000"/>
                </a:solidFill>
                <a:effectLst>
                  <a:outerShdw blurRad="38100" dist="38100" dir="2700000" algn="tl">
                    <a:srgbClr val="000000">
                      <a:alpha val="43137"/>
                    </a:srgbClr>
                  </a:outerShdw>
                </a:effectLst>
                <a:latin typeface="Stencil" pitchFamily="82" charset="0"/>
              </a:rPr>
              <a:t>The workplace should be an environment that helps people perform</a:t>
            </a:r>
          </a:p>
        </p:txBody>
      </p:sp>
    </p:spTree>
    <p:extLst>
      <p:ext uri="{BB962C8B-B14F-4D97-AF65-F5344CB8AC3E}">
        <p14:creationId xmlns:p14="http://schemas.microsoft.com/office/powerpoint/2010/main" val="1110767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securda\AppData\Local\Microsoft\Windows\Temporary Internet Files\Content.IE5\BUTW8TFN\MP9004434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3052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1200" y="304800"/>
            <a:ext cx="7239000" cy="1323439"/>
          </a:xfrm>
          <a:prstGeom prst="rect">
            <a:avLst/>
          </a:prstGeom>
        </p:spPr>
        <p:txBody>
          <a:bodyPr wrap="square">
            <a:spAutoFit/>
          </a:bodyPr>
          <a:lstStyle/>
          <a:p>
            <a:pPr algn="ctr"/>
            <a:r>
              <a:rPr lang="en-US" sz="4000" dirty="0">
                <a:solidFill>
                  <a:srgbClr val="FF0000"/>
                </a:solidFill>
                <a:effectLst>
                  <a:outerShdw blurRad="38100" dist="38100" dir="2700000" algn="tl">
                    <a:srgbClr val="000000">
                      <a:alpha val="43137"/>
                    </a:srgbClr>
                  </a:outerShdw>
                </a:effectLst>
                <a:latin typeface="Stencil" pitchFamily="82" charset="0"/>
              </a:rPr>
              <a:t>Workers still value office time</a:t>
            </a:r>
          </a:p>
        </p:txBody>
      </p:sp>
    </p:spTree>
    <p:extLst>
      <p:ext uri="{BB962C8B-B14F-4D97-AF65-F5344CB8AC3E}">
        <p14:creationId xmlns:p14="http://schemas.microsoft.com/office/powerpoint/2010/main" val="3655667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securda\AppData\Local\Microsoft\Windows\Temporary Internet Files\Content.IE5\ZBDK0OOR\MP90017559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56" y="-1157937"/>
            <a:ext cx="6714744" cy="9997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441602">
            <a:off x="2908085" y="1088618"/>
            <a:ext cx="3200400" cy="5078313"/>
          </a:xfrm>
          <a:prstGeom prst="rect">
            <a:avLst/>
          </a:prstGeom>
          <a:noFill/>
        </p:spPr>
        <p:txBody>
          <a:bodyPr wrap="square" rtlCol="0">
            <a:spAutoFit/>
          </a:bodyPr>
          <a:lstStyle/>
          <a:p>
            <a:pPr algn="ctr"/>
            <a:r>
              <a:rPr lang="en-US" sz="3600" dirty="0" smtClean="0">
                <a:solidFill>
                  <a:srgbClr val="00B050"/>
                </a:solidFill>
                <a:effectLst>
                  <a:outerShdw blurRad="38100" dist="38100" dir="2700000" algn="tl">
                    <a:srgbClr val="000000">
                      <a:alpha val="43137"/>
                    </a:srgbClr>
                  </a:outerShdw>
                </a:effectLst>
                <a:latin typeface="Stencil" pitchFamily="82" charset="0"/>
              </a:rPr>
              <a:t>Other Corporate Real Estate 2020 Domains’ Predictions Also Involve the Workplace</a:t>
            </a:r>
            <a:endParaRPr lang="en-US" sz="3600" dirty="0">
              <a:solidFill>
                <a:srgbClr val="00B05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986499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10728960" cy="6705600"/>
          </a:xfrm>
          <a:prstGeom prst="rect">
            <a:avLst/>
          </a:prstGeom>
        </p:spPr>
      </p:pic>
      <p:sp>
        <p:nvSpPr>
          <p:cNvPr id="4" name="Rectangle 3"/>
          <p:cNvSpPr/>
          <p:nvPr/>
        </p:nvSpPr>
        <p:spPr>
          <a:xfrm rot="1567540">
            <a:off x="228600" y="2316542"/>
            <a:ext cx="9220200" cy="1754326"/>
          </a:xfrm>
          <a:prstGeom prst="rect">
            <a:avLst/>
          </a:prstGeom>
        </p:spPr>
        <p:txBody>
          <a:bodyPr wrap="square">
            <a:spAutoFit/>
          </a:bodyPr>
          <a:lstStyle/>
          <a:p>
            <a:pPr algn="ctr"/>
            <a:r>
              <a:rPr lang="en-US" sz="5400" b="1" dirty="0">
                <a:solidFill>
                  <a:srgbClr val="00B050"/>
                </a:solidFill>
                <a:effectLst>
                  <a:outerShdw blurRad="38100" dist="38100" dir="2700000" algn="tl">
                    <a:srgbClr val="000000">
                      <a:alpha val="43137"/>
                    </a:srgbClr>
                  </a:outerShdw>
                </a:effectLst>
                <a:latin typeface="Stencil" pitchFamily="82" charset="0"/>
              </a:rPr>
              <a:t>Video technology becomes more prevalent</a:t>
            </a:r>
          </a:p>
        </p:txBody>
      </p:sp>
    </p:spTree>
    <p:extLst>
      <p:ext uri="{BB962C8B-B14F-4D97-AF65-F5344CB8AC3E}">
        <p14:creationId xmlns:p14="http://schemas.microsoft.com/office/powerpoint/2010/main" val="583172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80" y="-39101"/>
            <a:ext cx="10304780" cy="6897101"/>
          </a:xfrm>
          <a:prstGeom prst="rect">
            <a:avLst/>
          </a:prstGeom>
        </p:spPr>
      </p:pic>
      <p:sp>
        <p:nvSpPr>
          <p:cNvPr id="4" name="Rectangle 3"/>
          <p:cNvSpPr/>
          <p:nvPr/>
        </p:nvSpPr>
        <p:spPr>
          <a:xfrm>
            <a:off x="1371600" y="3872805"/>
            <a:ext cx="4572000" cy="1384995"/>
          </a:xfrm>
          <a:prstGeom prst="rect">
            <a:avLst/>
          </a:prstGeom>
        </p:spPr>
        <p:txBody>
          <a:bodyPr>
            <a:spAutoFit/>
          </a:bodyPr>
          <a:lstStyle/>
          <a:p>
            <a:pPr algn="ctr"/>
            <a:r>
              <a:rPr lang="en-US" sz="2800" dirty="0">
                <a:effectLst>
                  <a:outerShdw blurRad="38100" dist="38100" dir="2700000" algn="tl">
                    <a:srgbClr val="000000">
                      <a:alpha val="43137"/>
                    </a:srgbClr>
                  </a:outerShdw>
                </a:effectLst>
                <a:latin typeface="Stencil" pitchFamily="82" charset="0"/>
              </a:rPr>
              <a:t>Technology advances support a fully wireless office</a:t>
            </a:r>
          </a:p>
        </p:txBody>
      </p:sp>
    </p:spTree>
    <p:extLst>
      <p:ext uri="{BB962C8B-B14F-4D97-AF65-F5344CB8AC3E}">
        <p14:creationId xmlns:p14="http://schemas.microsoft.com/office/powerpoint/2010/main" val="1218817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70" y="0"/>
            <a:ext cx="10327340" cy="6858000"/>
          </a:xfrm>
          <a:prstGeom prst="rect">
            <a:avLst/>
          </a:prstGeom>
        </p:spPr>
      </p:pic>
      <p:sp>
        <p:nvSpPr>
          <p:cNvPr id="4" name="Rectangle 3"/>
          <p:cNvSpPr/>
          <p:nvPr/>
        </p:nvSpPr>
        <p:spPr>
          <a:xfrm>
            <a:off x="990600" y="3429000"/>
            <a:ext cx="7239000" cy="3046988"/>
          </a:xfrm>
          <a:prstGeom prst="rect">
            <a:avLst/>
          </a:prstGeom>
        </p:spPr>
        <p:txBody>
          <a:bodyPr wrap="square">
            <a:spAutoFit/>
          </a:bodyPr>
          <a:lstStyle/>
          <a:p>
            <a:pPr algn="ctr"/>
            <a:r>
              <a:rPr lang="en-US" sz="4800" dirty="0">
                <a:solidFill>
                  <a:srgbClr val="FFFF00"/>
                </a:solidFill>
                <a:effectLst>
                  <a:outerShdw blurRad="38100" dist="38100" dir="2700000" algn="tl">
                    <a:srgbClr val="000000">
                      <a:alpha val="43137"/>
                    </a:srgbClr>
                  </a:outerShdw>
                </a:effectLst>
                <a:latin typeface="Stencil" pitchFamily="82" charset="0"/>
              </a:rPr>
              <a:t>Real-time management of space availability, quality and energy </a:t>
            </a:r>
          </a:p>
        </p:txBody>
      </p:sp>
    </p:spTree>
    <p:extLst>
      <p:ext uri="{BB962C8B-B14F-4D97-AF65-F5344CB8AC3E}">
        <p14:creationId xmlns:p14="http://schemas.microsoft.com/office/powerpoint/2010/main" val="3028483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53" y="0"/>
            <a:ext cx="10277705" cy="6857999"/>
          </a:xfrm>
          <a:prstGeom prst="rect">
            <a:avLst/>
          </a:prstGeom>
        </p:spPr>
      </p:pic>
      <p:sp>
        <p:nvSpPr>
          <p:cNvPr id="4" name="Rectangle 3"/>
          <p:cNvSpPr/>
          <p:nvPr/>
        </p:nvSpPr>
        <p:spPr>
          <a:xfrm>
            <a:off x="-381000" y="165080"/>
            <a:ext cx="10058400" cy="3416320"/>
          </a:xfrm>
          <a:prstGeom prst="rect">
            <a:avLst/>
          </a:prstGeom>
        </p:spPr>
        <p:txBody>
          <a:bodyPr wrap="square">
            <a:spAutoFit/>
          </a:bodyPr>
          <a:lstStyle/>
          <a:p>
            <a:pPr algn="ctr"/>
            <a:r>
              <a:rPr lang="en-US" sz="5400" b="1" dirty="0">
                <a:solidFill>
                  <a:srgbClr val="FFFF00"/>
                </a:solidFill>
                <a:effectLst>
                  <a:outerShdw blurRad="38100" dist="38100" dir="2700000" algn="tl">
                    <a:srgbClr val="000000">
                      <a:alpha val="43137"/>
                    </a:srgbClr>
                  </a:outerShdw>
                </a:effectLst>
                <a:latin typeface="Stencil" pitchFamily="82" charset="0"/>
              </a:rPr>
              <a:t>Workplace is crucial in creating and supporting corporate culture and change</a:t>
            </a:r>
          </a:p>
        </p:txBody>
      </p:sp>
    </p:spTree>
    <p:extLst>
      <p:ext uri="{BB962C8B-B14F-4D97-AF65-F5344CB8AC3E}">
        <p14:creationId xmlns:p14="http://schemas.microsoft.com/office/powerpoint/2010/main" val="4170068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
            <a:ext cx="10972800" cy="7315200"/>
          </a:xfrm>
          <a:prstGeom prst="rect">
            <a:avLst/>
          </a:prstGeom>
        </p:spPr>
      </p:pic>
      <p:sp>
        <p:nvSpPr>
          <p:cNvPr id="5" name="Rectangle 4"/>
          <p:cNvSpPr/>
          <p:nvPr/>
        </p:nvSpPr>
        <p:spPr>
          <a:xfrm>
            <a:off x="-182880" y="1905000"/>
            <a:ext cx="8763000" cy="2308324"/>
          </a:xfrm>
          <a:prstGeom prst="rect">
            <a:avLst/>
          </a:prstGeom>
        </p:spPr>
        <p:txBody>
          <a:bodyPr wrap="square">
            <a:spAutoFit/>
          </a:bodyPr>
          <a:lstStyle/>
          <a:p>
            <a:pPr algn="ctr"/>
            <a:r>
              <a:rPr lang="en-US" sz="4800" dirty="0">
                <a:solidFill>
                  <a:srgbClr val="FFFF00"/>
                </a:solidFill>
                <a:effectLst>
                  <a:outerShdw blurRad="38100" dist="38100" dir="2700000" algn="tl">
                    <a:srgbClr val="000000">
                      <a:alpha val="43137"/>
                    </a:srgbClr>
                  </a:outerShdw>
                </a:effectLst>
                <a:latin typeface="Stencil" pitchFamily="82" charset="0"/>
              </a:rPr>
              <a:t>The connection between the work of the </a:t>
            </a:r>
            <a:r>
              <a:rPr lang="en-US" sz="4800" dirty="0" smtClean="0">
                <a:solidFill>
                  <a:srgbClr val="FFFF00"/>
                </a:solidFill>
                <a:effectLst>
                  <a:outerShdw blurRad="38100" dist="38100" dir="2700000" algn="tl">
                    <a:srgbClr val="000000">
                      <a:alpha val="43137"/>
                    </a:srgbClr>
                  </a:outerShdw>
                </a:effectLst>
                <a:latin typeface="Stencil" pitchFamily="82" charset="0"/>
              </a:rPr>
              <a:t>organization…</a:t>
            </a:r>
            <a:endParaRPr lang="en-US" sz="4800"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645481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23" y="0"/>
            <a:ext cx="9365323" cy="6858000"/>
          </a:xfrm>
          <a:prstGeom prst="rect">
            <a:avLst/>
          </a:prstGeom>
        </p:spPr>
      </p:pic>
      <p:sp>
        <p:nvSpPr>
          <p:cNvPr id="3" name="Rectangle 2"/>
          <p:cNvSpPr/>
          <p:nvPr/>
        </p:nvSpPr>
        <p:spPr>
          <a:xfrm>
            <a:off x="1752600" y="2542758"/>
            <a:ext cx="4572000" cy="1938992"/>
          </a:xfrm>
          <a:prstGeom prst="rect">
            <a:avLst/>
          </a:prstGeom>
          <a:ln>
            <a:noFill/>
          </a:ln>
        </p:spPr>
        <p:txBody>
          <a:bodyPr>
            <a:spAutoFit/>
          </a:bodyPr>
          <a:lstStyle/>
          <a:p>
            <a:pPr algn="ctr"/>
            <a:r>
              <a:rPr lang="en-US" sz="4000" b="1" dirty="0" smtClean="0">
                <a:solidFill>
                  <a:srgbClr val="FFFF00"/>
                </a:solidFill>
                <a:effectLst>
                  <a:outerShdw blurRad="38100" dist="38100" dir="2700000" algn="tl">
                    <a:srgbClr val="000000">
                      <a:alpha val="43137"/>
                    </a:srgbClr>
                  </a:outerShdw>
                </a:effectLst>
                <a:latin typeface="Stencil" pitchFamily="82" charset="0"/>
              </a:rPr>
              <a:t>… and </a:t>
            </a:r>
            <a:r>
              <a:rPr lang="en-US" sz="4000" b="1" dirty="0">
                <a:solidFill>
                  <a:srgbClr val="FFFF00"/>
                </a:solidFill>
                <a:effectLst>
                  <a:outerShdw blurRad="38100" dist="38100" dir="2700000" algn="tl">
                    <a:srgbClr val="000000">
                      <a:alpha val="43137"/>
                    </a:srgbClr>
                  </a:outerShdw>
                </a:effectLst>
                <a:latin typeface="Stencil" pitchFamily="82" charset="0"/>
              </a:rPr>
              <a:t>the workplace will continue</a:t>
            </a:r>
          </a:p>
        </p:txBody>
      </p:sp>
    </p:spTree>
    <p:extLst>
      <p:ext uri="{BB962C8B-B14F-4D97-AF65-F5344CB8AC3E}">
        <p14:creationId xmlns:p14="http://schemas.microsoft.com/office/powerpoint/2010/main" val="3150434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C9004352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83" y="-107379"/>
            <a:ext cx="9410204" cy="1069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2"/>
          <p:cNvGrpSpPr>
            <a:grpSpLocks/>
          </p:cNvGrpSpPr>
          <p:nvPr/>
        </p:nvGrpSpPr>
        <p:grpSpPr bwMode="auto">
          <a:xfrm>
            <a:off x="0" y="2471737"/>
            <a:ext cx="9144000" cy="1643063"/>
            <a:chOff x="0" y="1536"/>
            <a:chExt cx="5760" cy="1035"/>
          </a:xfrm>
        </p:grpSpPr>
        <p:pic>
          <p:nvPicPr>
            <p:cNvPr id="7" name="Picture 7" descr="C:\Users\stare\AppData\Local\Microsoft\Windows\Temporary Internet Files\Content.Outlook\UXVF1UL1\2020no_borde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6"/>
              <a:ext cx="5760" cy="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Lst>
            </a:blip>
            <a:srcRect t="18889" r="32500" b="55556"/>
            <a:stretch>
              <a:fillRect/>
            </a:stretch>
          </p:blipFill>
          <p:spPr bwMode="auto">
            <a:xfrm>
              <a:off x="96" y="1624"/>
              <a:ext cx="3072"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 Box 11"/>
          <p:cNvSpPr txBox="1">
            <a:spLocks noChangeArrowheads="1"/>
          </p:cNvSpPr>
          <p:nvPr/>
        </p:nvSpPr>
        <p:spPr bwMode="auto">
          <a:xfrm>
            <a:off x="6081712" y="2366963"/>
            <a:ext cx="286809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buFontTx/>
              <a:buChar char="•"/>
            </a:pPr>
            <a:r>
              <a:rPr lang="en-US" sz="2800" b="1" dirty="0">
                <a:solidFill>
                  <a:schemeClr val="bg1"/>
                </a:solidFill>
                <a:effectLst>
                  <a:outerShdw blurRad="38100" dist="38100" dir="2700000" algn="tl">
                    <a:srgbClr val="000000">
                      <a:alpha val="43137"/>
                    </a:srgbClr>
                  </a:outerShdw>
                </a:effectLst>
              </a:rPr>
              <a:t> 280 members</a:t>
            </a:r>
          </a:p>
          <a:p>
            <a:pPr eaLnBrk="1" hangingPunct="1">
              <a:buFontTx/>
              <a:buChar char="•"/>
            </a:pPr>
            <a:r>
              <a:rPr lang="en-US" sz="2800" b="1" dirty="0">
                <a:solidFill>
                  <a:schemeClr val="bg1"/>
                </a:solidFill>
                <a:effectLst>
                  <a:outerShdw blurRad="38100" dist="38100" dir="2700000" algn="tl">
                    <a:srgbClr val="000000">
                      <a:alpha val="43137"/>
                    </a:srgbClr>
                  </a:outerShdw>
                </a:effectLst>
              </a:rPr>
              <a:t> 150 interviews</a:t>
            </a:r>
          </a:p>
          <a:p>
            <a:pPr eaLnBrk="1" hangingPunct="1">
              <a:buFontTx/>
              <a:buChar char="•"/>
            </a:pPr>
            <a:r>
              <a:rPr lang="en-US" sz="2800" b="1" dirty="0">
                <a:solidFill>
                  <a:schemeClr val="bg1"/>
                </a:solidFill>
                <a:effectLst>
                  <a:outerShdw blurRad="38100" dist="38100" dir="2700000" algn="tl">
                    <a:srgbClr val="000000">
                      <a:alpha val="43137"/>
                    </a:srgbClr>
                  </a:outerShdw>
                </a:effectLst>
              </a:rPr>
              <a:t> 6 languages</a:t>
            </a:r>
          </a:p>
          <a:p>
            <a:pPr eaLnBrk="1" hangingPunct="1">
              <a:buFontTx/>
              <a:buChar char="•"/>
            </a:pPr>
            <a:r>
              <a:rPr lang="en-US" sz="2800" b="1" dirty="0">
                <a:solidFill>
                  <a:schemeClr val="bg1"/>
                </a:solidFill>
                <a:effectLst>
                  <a:outerShdw blurRad="38100" dist="38100" dir="2700000" algn="tl">
                    <a:srgbClr val="000000">
                      <a:alpha val="43137"/>
                    </a:srgbClr>
                  </a:outerShdw>
                </a:effectLst>
              </a:rPr>
              <a:t> 1 goal</a:t>
            </a:r>
          </a:p>
        </p:txBody>
      </p:sp>
    </p:spTree>
    <p:extLst>
      <p:ext uri="{BB962C8B-B14F-4D97-AF65-F5344CB8AC3E}">
        <p14:creationId xmlns:p14="http://schemas.microsoft.com/office/powerpoint/2010/main" val="2165947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0315654" cy="6858000"/>
          </a:xfrm>
          <a:prstGeom prst="rect">
            <a:avLst/>
          </a:prstGeom>
        </p:spPr>
      </p:pic>
      <p:sp>
        <p:nvSpPr>
          <p:cNvPr id="3" name="TextBox 2"/>
          <p:cNvSpPr txBox="1"/>
          <p:nvPr/>
        </p:nvSpPr>
        <p:spPr>
          <a:xfrm>
            <a:off x="1524000" y="838200"/>
            <a:ext cx="6172200" cy="3416320"/>
          </a:xfrm>
          <a:prstGeom prst="rect">
            <a:avLst/>
          </a:prstGeom>
          <a:noFill/>
        </p:spPr>
        <p:txBody>
          <a:bodyPr wrap="square" rtlCol="0">
            <a:spAutoFit/>
          </a:bodyPr>
          <a:lstStyle/>
          <a:p>
            <a:pPr algn="ctr"/>
            <a:r>
              <a:rPr lang="en-US" sz="5400" dirty="0" smtClean="0">
                <a:solidFill>
                  <a:srgbClr val="FFFF00"/>
                </a:solidFill>
                <a:effectLst>
                  <a:outerShdw blurRad="38100" dist="38100" dir="2700000" algn="tl">
                    <a:srgbClr val="000000">
                      <a:alpha val="43137"/>
                    </a:srgbClr>
                  </a:outerShdw>
                </a:effectLst>
                <a:latin typeface="Stencil" pitchFamily="82" charset="0"/>
              </a:rPr>
              <a:t>Alternative Workplace Strategies will Play a Role…</a:t>
            </a:r>
            <a:endParaRPr lang="en-US" sz="5400"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454701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
            <a:ext cx="9144000" cy="7269480"/>
          </a:xfrm>
          <a:prstGeom prst="rect">
            <a:avLst/>
          </a:prstGeom>
        </p:spPr>
      </p:pic>
      <p:sp>
        <p:nvSpPr>
          <p:cNvPr id="3" name="Rectangle 2"/>
          <p:cNvSpPr/>
          <p:nvPr/>
        </p:nvSpPr>
        <p:spPr>
          <a:xfrm>
            <a:off x="457200" y="3934361"/>
            <a:ext cx="8153400" cy="1754326"/>
          </a:xfrm>
          <a:prstGeom prst="rect">
            <a:avLst/>
          </a:prstGeom>
        </p:spPr>
        <p:txBody>
          <a:bodyPr wrap="square">
            <a:spAutoFit/>
          </a:bodyPr>
          <a:lstStyle/>
          <a:p>
            <a:pPr algn="ctr"/>
            <a:r>
              <a:rPr lang="en-US" sz="5400" dirty="0" smtClean="0">
                <a:solidFill>
                  <a:srgbClr val="FFC000"/>
                </a:solidFill>
                <a:effectLst>
                  <a:outerShdw blurRad="38100" dist="38100" dir="2700000" algn="tl">
                    <a:srgbClr val="000000">
                      <a:alpha val="43137"/>
                    </a:srgbClr>
                  </a:outerShdw>
                </a:effectLst>
                <a:latin typeface="Stencil" pitchFamily="82" charset="0"/>
              </a:rPr>
              <a:t>…but </a:t>
            </a:r>
            <a:r>
              <a:rPr lang="en-US" sz="5400" dirty="0">
                <a:solidFill>
                  <a:srgbClr val="FFC000"/>
                </a:solidFill>
                <a:effectLst>
                  <a:outerShdw blurRad="38100" dist="38100" dir="2700000" algn="tl">
                    <a:srgbClr val="000000">
                      <a:alpha val="43137"/>
                    </a:srgbClr>
                  </a:outerShdw>
                </a:effectLst>
                <a:latin typeface="Stencil" pitchFamily="82" charset="0"/>
              </a:rPr>
              <a:t>physical place will </a:t>
            </a:r>
            <a:r>
              <a:rPr lang="en-US" sz="5400" dirty="0" smtClean="0">
                <a:solidFill>
                  <a:srgbClr val="FFC000"/>
                </a:solidFill>
                <a:effectLst>
                  <a:outerShdw blurRad="38100" dist="38100" dir="2700000" algn="tl">
                    <a:srgbClr val="000000">
                      <a:alpha val="43137"/>
                    </a:srgbClr>
                  </a:outerShdw>
                </a:effectLst>
                <a:latin typeface="Stencil" pitchFamily="82" charset="0"/>
              </a:rPr>
              <a:t>predominate</a:t>
            </a:r>
            <a:endParaRPr lang="en-US" sz="5400" dirty="0">
              <a:solidFill>
                <a:srgbClr val="FFC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4071669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81" y="0"/>
            <a:ext cx="10084881" cy="6739186"/>
          </a:xfrm>
          <a:prstGeom prst="rect">
            <a:avLst/>
          </a:prstGeom>
        </p:spPr>
      </p:pic>
      <p:sp>
        <p:nvSpPr>
          <p:cNvPr id="4" name="Title 1"/>
          <p:cNvSpPr txBox="1">
            <a:spLocks/>
          </p:cNvSpPr>
          <p:nvPr/>
        </p:nvSpPr>
        <p:spPr bwMode="auto">
          <a:xfrm>
            <a:off x="-304800" y="310357"/>
            <a:ext cx="9372600" cy="2128043"/>
          </a:xfrm>
          <a:prstGeom prst="rect">
            <a:avLst/>
          </a:prstGeom>
          <a:noFill/>
          <a:ln w="9525">
            <a:noFill/>
            <a:miter lim="800000"/>
            <a:headEnd/>
            <a:tailEnd/>
          </a:ln>
        </p:spPr>
        <p:txBody>
          <a:bodyPr vert="horz" wrap="square" lIns="95782" tIns="47891" rIns="95782" bIns="47891" numCol="1" anchor="t" anchorCtr="0" compatLnSpc="1">
            <a:prstTxWarp prst="textNoShape">
              <a:avLst/>
            </a:prstTxWarp>
            <a:spAutoFit/>
          </a:bodyPr>
          <a:lstStyle>
            <a:lvl1pPr algn="l" defTabSz="957263" rtl="0" eaLnBrk="1" fontAlgn="base" hangingPunct="1">
              <a:spcBef>
                <a:spcPct val="0"/>
              </a:spcBef>
              <a:spcAft>
                <a:spcPts val="0"/>
              </a:spcAft>
              <a:defRPr sz="3000" baseline="0">
                <a:solidFill>
                  <a:srgbClr val="008CCC"/>
                </a:solidFill>
                <a:latin typeface="+mj-lt"/>
                <a:ea typeface="+mj-ea"/>
                <a:cs typeface="+mj-cs"/>
              </a:defRPr>
            </a:lvl1pPr>
            <a:lvl2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2pPr>
            <a:lvl3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3pPr>
            <a:lvl4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4pPr>
            <a:lvl5pPr algn="l" defTabSz="957263" rtl="0" eaLnBrk="1" fontAlgn="base" hangingPunct="1">
              <a:spcBef>
                <a:spcPct val="0"/>
              </a:spcBef>
              <a:spcAft>
                <a:spcPct val="0"/>
              </a:spcAft>
              <a:defRPr sz="3400">
                <a:solidFill>
                  <a:srgbClr val="008CCC"/>
                </a:solidFill>
                <a:latin typeface="Arial" charset="0"/>
                <a:ea typeface="ＭＳ Ｐゴシック" pitchFamily="84" charset="-128"/>
              </a:defRPr>
            </a:lvl5pPr>
            <a:lvl6pPr marL="4572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6pPr>
            <a:lvl7pPr marL="9144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7pPr>
            <a:lvl8pPr marL="13716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8pPr>
            <a:lvl9pPr marL="1828800" algn="l" defTabSz="957263" rtl="0" eaLnBrk="1" fontAlgn="base" hangingPunct="1">
              <a:spcBef>
                <a:spcPct val="0"/>
              </a:spcBef>
              <a:spcAft>
                <a:spcPct val="0"/>
              </a:spcAft>
              <a:defRPr sz="3400">
                <a:solidFill>
                  <a:srgbClr val="008CCC"/>
                </a:solidFill>
                <a:latin typeface="Arial" charset="0"/>
                <a:ea typeface="ＭＳ Ｐゴシック" pitchFamily="84" charset="-128"/>
              </a:defRPr>
            </a:lvl9pPr>
          </a:lstStyle>
          <a:p>
            <a:pPr algn="r"/>
            <a:r>
              <a:rPr lang="en-US" sz="4400" dirty="0" smtClean="0">
                <a:solidFill>
                  <a:srgbClr val="FFFF00"/>
                </a:solidFill>
                <a:effectLst>
                  <a:outerShdw blurRad="38100" dist="38100" dir="2700000" algn="tl">
                    <a:srgbClr val="000000">
                      <a:alpha val="43137"/>
                    </a:srgbClr>
                  </a:outerShdw>
                </a:effectLst>
                <a:latin typeface="Stencil" pitchFamily="82" charset="0"/>
              </a:rPr>
              <a:t>4.  Technology has the Greatest Potential Impact on Workplace</a:t>
            </a:r>
            <a:endParaRPr lang="en-US" sz="4400"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084695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219200" y="4953000"/>
            <a:ext cx="7086600" cy="1323439"/>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Stencil" pitchFamily="82" charset="0"/>
              </a:rPr>
              <a:t>And 34</a:t>
            </a:r>
            <a:r>
              <a:rPr lang="en-US" sz="4000" dirty="0">
                <a:solidFill>
                  <a:srgbClr val="FFC000"/>
                </a:solidFill>
                <a:effectLst>
                  <a:outerShdw blurRad="38100" dist="38100" dir="2700000" algn="tl">
                    <a:srgbClr val="000000">
                      <a:alpha val="43137"/>
                    </a:srgbClr>
                  </a:outerShdw>
                </a:effectLst>
                <a:latin typeface="Stencil" pitchFamily="82" charset="0"/>
              </a:rPr>
              <a:t>% of it will be based in the cloud</a:t>
            </a:r>
          </a:p>
        </p:txBody>
      </p:sp>
      <p:sp>
        <p:nvSpPr>
          <p:cNvPr id="3" name="Rectangle 2"/>
          <p:cNvSpPr/>
          <p:nvPr/>
        </p:nvSpPr>
        <p:spPr>
          <a:xfrm>
            <a:off x="914400" y="304800"/>
            <a:ext cx="7620000" cy="1938992"/>
          </a:xfrm>
          <a:prstGeom prst="rect">
            <a:avLst/>
          </a:prstGeom>
        </p:spPr>
        <p:txBody>
          <a:bodyPr wrap="square">
            <a:spAutoFit/>
          </a:bodyPr>
          <a:lstStyle/>
          <a:p>
            <a:pPr algn="ctr"/>
            <a:r>
              <a:rPr lang="en-US" sz="4000" dirty="0">
                <a:solidFill>
                  <a:srgbClr val="FFC000"/>
                </a:solidFill>
                <a:effectLst>
                  <a:outerShdw blurRad="38100" dist="38100" dir="2700000" algn="tl">
                    <a:srgbClr val="000000">
                      <a:alpha val="43137"/>
                    </a:srgbClr>
                  </a:outerShdw>
                </a:effectLst>
                <a:latin typeface="Stencil" pitchFamily="82" charset="0"/>
              </a:rPr>
              <a:t>By 2020, the digital universe will be 44 times bigger than it is now </a:t>
            </a:r>
            <a:endParaRPr lang="en-US" sz="40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4035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81200"/>
            <a:ext cx="1828800" cy="477054"/>
          </a:xfrm>
          <a:prstGeom prst="rect">
            <a:avLst/>
          </a:prstGeom>
          <a:noFill/>
        </p:spPr>
        <p:txBody>
          <a:bodyPr wrap="square" rtlCol="0">
            <a:spAutoFit/>
          </a:bodyPr>
          <a:lstStyle/>
          <a:p>
            <a:r>
              <a:rPr lang="en-US" dirty="0" smtClean="0"/>
              <a:t>BYOT</a:t>
            </a:r>
            <a:endParaRPr lang="en-US" dirty="0"/>
          </a:p>
        </p:txBody>
      </p:sp>
      <p:pic>
        <p:nvPicPr>
          <p:cNvPr id="4098" name="Picture 2" descr="http://samihalabi.files.wordpress.com/2011/12/old-phone-blackberr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228600"/>
            <a:ext cx="7696200" cy="2554545"/>
          </a:xfrm>
          <a:prstGeom prst="rect">
            <a:avLst/>
          </a:prstGeom>
          <a:noFill/>
        </p:spPr>
        <p:txBody>
          <a:bodyPr wrap="square" rtlCol="0">
            <a:spAutoFit/>
          </a:bodyPr>
          <a:lstStyle/>
          <a:p>
            <a:pPr algn="r"/>
            <a:r>
              <a:rPr lang="en-US" sz="4000" dirty="0" smtClean="0">
                <a:solidFill>
                  <a:srgbClr val="FF0000"/>
                </a:solidFill>
                <a:effectLst>
                  <a:outerShdw blurRad="38100" dist="38100" dir="2700000" algn="tl">
                    <a:srgbClr val="000000">
                      <a:alpha val="43137"/>
                    </a:srgbClr>
                  </a:outerShdw>
                </a:effectLst>
                <a:latin typeface="Stencil" pitchFamily="82" charset="0"/>
              </a:rPr>
              <a:t>Bring your own technology (BYOT) </a:t>
            </a:r>
            <a:r>
              <a:rPr lang="en-US" sz="4000" dirty="0">
                <a:solidFill>
                  <a:srgbClr val="FF0000"/>
                </a:solidFill>
                <a:effectLst>
                  <a:outerShdw blurRad="38100" dist="38100" dir="2700000" algn="tl">
                    <a:srgbClr val="000000">
                      <a:alpha val="43137"/>
                    </a:srgbClr>
                  </a:outerShdw>
                </a:effectLst>
                <a:latin typeface="Stencil" pitchFamily="82" charset="0"/>
              </a:rPr>
              <a:t>continues an upward trend</a:t>
            </a:r>
          </a:p>
          <a:p>
            <a:pPr algn="r"/>
            <a:r>
              <a:rPr lang="en-US" sz="4000" dirty="0" smtClean="0">
                <a:solidFill>
                  <a:srgbClr val="FF0000"/>
                </a:solidFill>
                <a:effectLst>
                  <a:outerShdw blurRad="38100" dist="38100" dir="2700000" algn="tl">
                    <a:srgbClr val="000000">
                      <a:alpha val="43137"/>
                    </a:srgbClr>
                  </a:outerShdw>
                </a:effectLst>
                <a:latin typeface="Stencil" pitchFamily="82" charset="0"/>
              </a:rPr>
              <a:t> </a:t>
            </a:r>
            <a:endParaRPr lang="en-US" sz="4000" dirty="0">
              <a:solidFill>
                <a:srgbClr val="FF0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4210467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 y="0"/>
            <a:ext cx="9604745" cy="6858000"/>
          </a:xfrm>
          <a:prstGeom prst="rect">
            <a:avLst/>
          </a:prstGeom>
        </p:spPr>
      </p:pic>
      <p:sp>
        <p:nvSpPr>
          <p:cNvPr id="3" name="TextBox 2"/>
          <p:cNvSpPr txBox="1"/>
          <p:nvPr/>
        </p:nvSpPr>
        <p:spPr>
          <a:xfrm>
            <a:off x="2971800" y="2785408"/>
            <a:ext cx="5562600" cy="2308324"/>
          </a:xfrm>
          <a:prstGeom prst="rect">
            <a:avLst/>
          </a:prstGeom>
          <a:noFill/>
        </p:spPr>
        <p:txBody>
          <a:bodyPr wrap="square" rtlCol="0">
            <a:spAutoFit/>
          </a:bodyPr>
          <a:lstStyle/>
          <a:p>
            <a:r>
              <a:rPr lang="en-US" sz="4800" dirty="0" smtClean="0">
                <a:solidFill>
                  <a:srgbClr val="FFC000"/>
                </a:solidFill>
                <a:effectLst>
                  <a:outerShdw blurRad="38100" dist="38100" dir="2700000" algn="tl">
                    <a:srgbClr val="000000">
                      <a:alpha val="43137"/>
                    </a:srgbClr>
                  </a:outerShdw>
                </a:effectLst>
                <a:latin typeface="Stencil" pitchFamily="82" charset="0"/>
              </a:rPr>
              <a:t>Technology enables the workplace</a:t>
            </a:r>
            <a:endParaRPr lang="en-US" sz="4800" dirty="0">
              <a:solidFill>
                <a:srgbClr val="FFC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3796354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447800"/>
            <a:ext cx="2438400" cy="477054"/>
          </a:xfrm>
          <a:prstGeom prst="rect">
            <a:avLst/>
          </a:prstGeom>
          <a:noFill/>
        </p:spPr>
        <p:txBody>
          <a:bodyPr wrap="square" rtlCol="0">
            <a:spAutoFit/>
          </a:bodyPr>
          <a:lstStyle/>
          <a:p>
            <a:r>
              <a:rPr lang="en-US" dirty="0" smtClean="0"/>
              <a:t>Smart Devices</a:t>
            </a:r>
            <a:endParaRPr lang="en-US" dirty="0"/>
          </a:p>
        </p:txBody>
      </p:sp>
      <p:pic>
        <p:nvPicPr>
          <p:cNvPr id="5122" name="Picture 2" descr="http://jkontherun.files.wordpress.com/2009/02/cimg1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6016"/>
            <a:ext cx="8046720" cy="1446550"/>
          </a:xfrm>
          <a:prstGeom prst="rect">
            <a:avLst/>
          </a:prstGeom>
          <a:noFill/>
        </p:spPr>
        <p:txBody>
          <a:bodyPr wrap="square" rtlCol="0">
            <a:spAutoFit/>
          </a:bodyPr>
          <a:lstStyle/>
          <a:p>
            <a:pPr algn="ctr"/>
            <a:r>
              <a:rPr lang="en-US" sz="4400" dirty="0">
                <a:solidFill>
                  <a:srgbClr val="FF0000"/>
                </a:solidFill>
                <a:effectLst>
                  <a:outerShdw blurRad="38100" dist="38100" dir="2700000" algn="tl">
                    <a:srgbClr val="000000">
                      <a:alpha val="43137"/>
                    </a:srgbClr>
                  </a:outerShdw>
                </a:effectLst>
                <a:latin typeface="Stencil" pitchFamily="82" charset="0"/>
              </a:rPr>
              <a:t>Smarter, more powerful </a:t>
            </a:r>
            <a:r>
              <a:rPr lang="en-US" sz="4400" dirty="0" smtClean="0">
                <a:solidFill>
                  <a:srgbClr val="FF0000"/>
                </a:solidFill>
                <a:effectLst>
                  <a:outerShdw blurRad="38100" dist="38100" dir="2700000" algn="tl">
                    <a:srgbClr val="000000">
                      <a:alpha val="43137"/>
                    </a:srgbClr>
                  </a:outerShdw>
                </a:effectLst>
                <a:latin typeface="Stencil" pitchFamily="82" charset="0"/>
              </a:rPr>
              <a:t>hand-held Devices</a:t>
            </a:r>
            <a:endParaRPr lang="en-US" sz="4400" dirty="0">
              <a:solidFill>
                <a:srgbClr val="FF0000"/>
              </a:solidFill>
              <a:effectLst>
                <a:outerShdw blurRad="38100" dist="38100" dir="2700000" algn="tl">
                  <a:srgbClr val="000000">
                    <a:alpha val="43137"/>
                  </a:srgbClr>
                </a:outerShdw>
              </a:effectLst>
              <a:latin typeface="Stencil" pitchFamily="82" charset="0"/>
            </a:endParaRPr>
          </a:p>
        </p:txBody>
      </p:sp>
      <p:sp>
        <p:nvSpPr>
          <p:cNvPr id="3" name="Rectangle 2"/>
          <p:cNvSpPr/>
          <p:nvPr/>
        </p:nvSpPr>
        <p:spPr>
          <a:xfrm>
            <a:off x="1143000" y="5562600"/>
            <a:ext cx="7391400" cy="1446550"/>
          </a:xfrm>
          <a:prstGeom prst="rect">
            <a:avLst/>
          </a:prstGeom>
        </p:spPr>
        <p:txBody>
          <a:bodyPr wrap="square">
            <a:spAutoFit/>
          </a:bodyPr>
          <a:lstStyle/>
          <a:p>
            <a:pPr algn="ctr"/>
            <a:r>
              <a:rPr lang="en-US" sz="4400" dirty="0" smtClean="0">
                <a:solidFill>
                  <a:srgbClr val="FF0000"/>
                </a:solidFill>
                <a:effectLst>
                  <a:outerShdw blurRad="38100" dist="38100" dir="2700000" algn="tl">
                    <a:srgbClr val="000000">
                      <a:alpha val="43137"/>
                    </a:srgbClr>
                  </a:outerShdw>
                </a:effectLst>
                <a:latin typeface="Stencil" pitchFamily="82" charset="0"/>
              </a:rPr>
              <a:t>Enable mobile and </a:t>
            </a:r>
            <a:r>
              <a:rPr lang="en-US" sz="4400" dirty="0">
                <a:solidFill>
                  <a:srgbClr val="FF0000"/>
                </a:solidFill>
                <a:effectLst>
                  <a:outerShdw blurRad="38100" dist="38100" dir="2700000" algn="tl">
                    <a:srgbClr val="000000">
                      <a:alpha val="43137"/>
                    </a:srgbClr>
                  </a:outerShdw>
                </a:effectLst>
                <a:latin typeface="Stencil" pitchFamily="82" charset="0"/>
              </a:rPr>
              <a:t>flexible work</a:t>
            </a:r>
          </a:p>
        </p:txBody>
      </p:sp>
    </p:spTree>
    <p:extLst>
      <p:ext uri="{BB962C8B-B14F-4D97-AF65-F5344CB8AC3E}">
        <p14:creationId xmlns:p14="http://schemas.microsoft.com/office/powerpoint/2010/main" val="2151794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elecorockies.com/images-Content/communic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895433"/>
            <a:ext cx="8610600" cy="2800767"/>
          </a:xfrm>
          <a:prstGeom prst="rect">
            <a:avLst/>
          </a:prstGeom>
          <a:noFill/>
        </p:spPr>
        <p:txBody>
          <a:bodyPr wrap="square" rtlCol="0">
            <a:spAutoFit/>
          </a:bodyPr>
          <a:lstStyle/>
          <a:p>
            <a:pPr algn="ctr"/>
            <a:r>
              <a:rPr lang="en-US" sz="4400" dirty="0">
                <a:solidFill>
                  <a:srgbClr val="FFFF00"/>
                </a:solidFill>
                <a:effectLst>
                  <a:outerShdw blurRad="38100" dist="38100" dir="2700000" algn="tl">
                    <a:srgbClr val="000000">
                      <a:alpha val="43137"/>
                    </a:srgbClr>
                  </a:outerShdw>
                </a:effectLst>
                <a:latin typeface="Stencil" pitchFamily="82" charset="0"/>
              </a:rPr>
              <a:t>Unified Communications have converged voice, video, data and graphics</a:t>
            </a:r>
          </a:p>
          <a:p>
            <a:pPr algn="ctr"/>
            <a:endParaRPr lang="en-US" sz="4400" dirty="0">
              <a:solidFill>
                <a:srgbClr val="FFFF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775771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222"/>
          <a:stretch/>
        </p:blipFill>
        <p:spPr>
          <a:xfrm>
            <a:off x="-1066800" y="0"/>
            <a:ext cx="11379200" cy="6858000"/>
          </a:xfrm>
          <a:prstGeom prst="rect">
            <a:avLst/>
          </a:prstGeom>
        </p:spPr>
      </p:pic>
      <p:sp>
        <p:nvSpPr>
          <p:cNvPr id="3" name="TextBox 2"/>
          <p:cNvSpPr txBox="1"/>
          <p:nvPr/>
        </p:nvSpPr>
        <p:spPr>
          <a:xfrm>
            <a:off x="220619" y="1371600"/>
            <a:ext cx="8727069" cy="1754326"/>
          </a:xfrm>
          <a:prstGeom prst="rect">
            <a:avLst/>
          </a:prstGeom>
          <a:noFill/>
        </p:spPr>
        <p:txBody>
          <a:bodyPr wrap="none" rtlCol="0">
            <a:spAutoFit/>
          </a:bodyPr>
          <a:lstStyle/>
          <a:p>
            <a:pPr algn="ctr"/>
            <a:r>
              <a:rPr lang="en-US" sz="5400" b="1" dirty="0" smtClean="0">
                <a:solidFill>
                  <a:srgbClr val="FF0000"/>
                </a:solidFill>
                <a:effectLst>
                  <a:outerShdw blurRad="38100" dist="38100" dir="2700000" algn="tl">
                    <a:srgbClr val="000000">
                      <a:alpha val="43137"/>
                    </a:srgbClr>
                  </a:outerShdw>
                </a:effectLst>
                <a:latin typeface="Stencil" pitchFamily="82" charset="0"/>
              </a:rPr>
              <a:t>5.  </a:t>
            </a:r>
            <a:r>
              <a:rPr lang="en-US" sz="5400" b="1" dirty="0" err="1" smtClean="0">
                <a:solidFill>
                  <a:srgbClr val="FF0000"/>
                </a:solidFill>
                <a:effectLst>
                  <a:outerShdw blurRad="38100" dist="38100" dir="2700000" algn="tl">
                    <a:srgbClr val="000000">
                      <a:alpha val="43137"/>
                    </a:srgbClr>
                  </a:outerShdw>
                </a:effectLst>
                <a:latin typeface="Stencil" pitchFamily="82" charset="0"/>
              </a:rPr>
              <a:t>CoreNet</a:t>
            </a:r>
            <a:r>
              <a:rPr lang="en-US" sz="5400" b="1" dirty="0" smtClean="0">
                <a:solidFill>
                  <a:srgbClr val="FF0000"/>
                </a:solidFill>
                <a:effectLst>
                  <a:outerShdw blurRad="38100" dist="38100" dir="2700000" algn="tl">
                    <a:srgbClr val="000000">
                      <a:alpha val="43137"/>
                    </a:srgbClr>
                  </a:outerShdw>
                </a:effectLst>
                <a:latin typeface="Stencil" pitchFamily="82" charset="0"/>
              </a:rPr>
              <a:t> Global </a:t>
            </a:r>
          </a:p>
          <a:p>
            <a:pPr algn="ctr"/>
            <a:r>
              <a:rPr lang="en-US" sz="5400" b="1" dirty="0" smtClean="0">
                <a:solidFill>
                  <a:srgbClr val="FF0000"/>
                </a:solidFill>
                <a:effectLst>
                  <a:outerShdw blurRad="38100" dist="38100" dir="2700000" algn="tl">
                    <a:srgbClr val="000000">
                      <a:alpha val="43137"/>
                    </a:srgbClr>
                  </a:outerShdw>
                </a:effectLst>
                <a:latin typeface="Stencil" pitchFamily="82" charset="0"/>
              </a:rPr>
              <a:t>Office Transformation</a:t>
            </a:r>
            <a:endParaRPr lang="en-US" sz="5400" b="1" dirty="0">
              <a:solidFill>
                <a:srgbClr val="FF0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746474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381000"/>
            <a:ext cx="4953000" cy="1446550"/>
          </a:xfrm>
          <a:prstGeom prst="rect">
            <a:avLst/>
          </a:prstGeom>
          <a:noFill/>
        </p:spPr>
        <p:txBody>
          <a:bodyPr wrap="square" rtlCol="0">
            <a:spAutoFit/>
          </a:bodyPr>
          <a:lstStyle/>
          <a:p>
            <a:r>
              <a:rPr lang="en-US" sz="4400" dirty="0" smtClean="0">
                <a:solidFill>
                  <a:srgbClr val="FF0000"/>
                </a:solidFill>
                <a:effectLst>
                  <a:outerShdw blurRad="38100" dist="38100" dir="2700000" algn="tl">
                    <a:srgbClr val="000000">
                      <a:alpha val="43137"/>
                    </a:srgbClr>
                  </a:outerShdw>
                </a:effectLst>
                <a:latin typeface="Stencil" pitchFamily="82" charset="0"/>
              </a:rPr>
              <a:t>Total space cut by 20%</a:t>
            </a:r>
            <a:endParaRPr lang="en-US" sz="4400" dirty="0">
              <a:solidFill>
                <a:srgbClr val="FF0000"/>
              </a:solidFill>
              <a:effectLst>
                <a:outerShdw blurRad="38100" dist="38100" dir="2700000" algn="tl">
                  <a:srgbClr val="000000">
                    <a:alpha val="43137"/>
                  </a:srgbClr>
                </a:outerShdw>
              </a:effectLst>
              <a:latin typeface="Stencil" pitchFamily="82" charset="0"/>
            </a:endParaRPr>
          </a:p>
        </p:txBody>
      </p:sp>
      <p:sp>
        <p:nvSpPr>
          <p:cNvPr id="5" name="TextBox 4"/>
          <p:cNvSpPr txBox="1"/>
          <p:nvPr/>
        </p:nvSpPr>
        <p:spPr>
          <a:xfrm>
            <a:off x="-30480" y="5487650"/>
            <a:ext cx="9098280" cy="1446550"/>
          </a:xfrm>
          <a:prstGeom prst="rect">
            <a:avLst/>
          </a:prstGeom>
          <a:noFill/>
        </p:spPr>
        <p:txBody>
          <a:bodyPr wrap="square" rtlCol="0">
            <a:spAutoFit/>
          </a:bodyPr>
          <a:lstStyle/>
          <a:p>
            <a:pPr algn="ctr"/>
            <a:r>
              <a:rPr lang="en-US" sz="4400" dirty="0">
                <a:solidFill>
                  <a:srgbClr val="FF0000"/>
                </a:solidFill>
                <a:effectLst>
                  <a:outerShdw blurRad="38100" dist="38100" dir="2700000" algn="tl">
                    <a:srgbClr val="000000">
                      <a:alpha val="43137"/>
                    </a:srgbClr>
                  </a:outerShdw>
                </a:effectLst>
                <a:latin typeface="Stencil" pitchFamily="82" charset="0"/>
              </a:rPr>
              <a:t>Space per worker reduced from 315 to </a:t>
            </a:r>
            <a:r>
              <a:rPr lang="en-US" sz="4400" dirty="0" smtClean="0">
                <a:solidFill>
                  <a:srgbClr val="FF0000"/>
                </a:solidFill>
                <a:effectLst>
                  <a:outerShdw blurRad="38100" dist="38100" dir="2700000" algn="tl">
                    <a:srgbClr val="000000">
                      <a:alpha val="43137"/>
                    </a:srgbClr>
                  </a:outerShdw>
                </a:effectLst>
                <a:latin typeface="Stencil" pitchFamily="82" charset="0"/>
              </a:rPr>
              <a:t>261 square feet</a:t>
            </a:r>
            <a:endParaRPr lang="en-US" sz="4400" dirty="0">
              <a:solidFill>
                <a:srgbClr val="FF0000"/>
              </a:solidFill>
              <a:effectLst>
                <a:outerShdw blurRad="38100" dist="38100" dir="2700000" algn="tl">
                  <a:srgbClr val="000000">
                    <a:alpha val="43137"/>
                  </a:srgbClr>
                </a:outerShdw>
              </a:effectLst>
              <a:latin typeface="Stencil" pitchFamily="82" charset="0"/>
            </a:endParaRPr>
          </a:p>
        </p:txBody>
      </p:sp>
      <p:sp>
        <p:nvSpPr>
          <p:cNvPr id="7" name="TextBox 6"/>
          <p:cNvSpPr txBox="1"/>
          <p:nvPr/>
        </p:nvSpPr>
        <p:spPr>
          <a:xfrm>
            <a:off x="3368040" y="2211050"/>
            <a:ext cx="5791200" cy="1446550"/>
          </a:xfrm>
          <a:prstGeom prst="rect">
            <a:avLst/>
          </a:prstGeom>
          <a:noFill/>
        </p:spPr>
        <p:txBody>
          <a:bodyPr wrap="square" rtlCol="0">
            <a:spAutoFit/>
          </a:bodyPr>
          <a:lstStyle/>
          <a:p>
            <a:pPr algn="r"/>
            <a:r>
              <a:rPr lang="en-US" sz="4400" dirty="0">
                <a:solidFill>
                  <a:srgbClr val="FF0000"/>
                </a:solidFill>
                <a:effectLst>
                  <a:outerShdw blurRad="38100" dist="38100" dir="2700000" algn="tl">
                    <a:srgbClr val="000000">
                      <a:alpha val="43137"/>
                    </a:srgbClr>
                  </a:outerShdw>
                </a:effectLst>
                <a:latin typeface="Stencil" pitchFamily="82" charset="0"/>
              </a:rPr>
              <a:t>Nearly 100% unassigned space</a:t>
            </a:r>
          </a:p>
        </p:txBody>
      </p:sp>
    </p:spTree>
    <p:extLst>
      <p:ext uri="{BB962C8B-B14F-4D97-AF65-F5344CB8AC3E}">
        <p14:creationId xmlns:p14="http://schemas.microsoft.com/office/powerpoint/2010/main" val="4028263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smtClean="0"/>
          </a:p>
        </p:txBody>
      </p:sp>
      <p:pic>
        <p:nvPicPr>
          <p:cNvPr id="104451" name="Picture 3" descr="MP9004394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5"/>
          <p:cNvSpPr txBox="1">
            <a:spLocks noChangeArrowheads="1"/>
          </p:cNvSpPr>
          <p:nvPr/>
        </p:nvSpPr>
        <p:spPr bwMode="auto">
          <a:xfrm>
            <a:off x="571500" y="2268538"/>
            <a:ext cx="730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3600" b="1">
                <a:solidFill>
                  <a:schemeClr val="bg1"/>
                </a:solidFill>
              </a:rPr>
              <a:t>Enterprise Leadership</a:t>
            </a:r>
            <a:endParaRPr lang="en-US" sz="3600">
              <a:solidFill>
                <a:schemeClr val="bg1"/>
              </a:solidFill>
            </a:endParaRPr>
          </a:p>
        </p:txBody>
      </p:sp>
    </p:spTree>
    <p:extLst>
      <p:ext uri="{BB962C8B-B14F-4D97-AF65-F5344CB8AC3E}">
        <p14:creationId xmlns:p14="http://schemas.microsoft.com/office/powerpoint/2010/main" val="4058366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hughes\Desktop\DSCF02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 y="304800"/>
            <a:ext cx="8671560" cy="1200329"/>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Stencil" pitchFamily="82" charset="0"/>
              </a:rPr>
              <a:t>$36,000 annual reduction in </a:t>
            </a:r>
            <a:r>
              <a:rPr lang="en-US" sz="3600" b="1" dirty="0" smtClean="0">
                <a:solidFill>
                  <a:srgbClr val="FF0000"/>
                </a:solidFill>
                <a:effectLst>
                  <a:outerShdw blurRad="38100" dist="38100" dir="2700000" algn="tl">
                    <a:srgbClr val="000000">
                      <a:alpha val="43137"/>
                    </a:srgbClr>
                  </a:outerShdw>
                </a:effectLst>
                <a:latin typeface="Stencil" pitchFamily="82" charset="0"/>
              </a:rPr>
              <a:t>Operating expenses</a:t>
            </a:r>
            <a:endParaRPr lang="en-US" sz="3600" b="1" dirty="0">
              <a:solidFill>
                <a:srgbClr val="FF0000"/>
              </a:solidFill>
              <a:effectLst>
                <a:outerShdw blurRad="38100" dist="38100" dir="2700000" algn="tl">
                  <a:srgbClr val="000000">
                    <a:alpha val="43137"/>
                  </a:srgbClr>
                </a:outerShdw>
              </a:effectLst>
              <a:latin typeface="Stencil" pitchFamily="82" charset="0"/>
            </a:endParaRPr>
          </a:p>
        </p:txBody>
      </p:sp>
      <p:sp>
        <p:nvSpPr>
          <p:cNvPr id="3" name="TextBox 2"/>
          <p:cNvSpPr txBox="1"/>
          <p:nvPr/>
        </p:nvSpPr>
        <p:spPr>
          <a:xfrm>
            <a:off x="0" y="6096000"/>
            <a:ext cx="11729356"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Stencil" pitchFamily="82" charset="0"/>
              </a:rPr>
              <a:t>Base </a:t>
            </a:r>
            <a:r>
              <a:rPr lang="en-US" sz="3600" b="1" dirty="0">
                <a:solidFill>
                  <a:srgbClr val="FF0000"/>
                </a:solidFill>
                <a:effectLst>
                  <a:outerShdw blurRad="38100" dist="38100" dir="2700000" algn="tl">
                    <a:srgbClr val="000000">
                      <a:alpha val="43137"/>
                    </a:srgbClr>
                  </a:outerShdw>
                </a:effectLst>
                <a:latin typeface="Stencil" pitchFamily="82" charset="0"/>
              </a:rPr>
              <a:t>rent from $21/RSF to $19.50/RSF</a:t>
            </a:r>
          </a:p>
        </p:txBody>
      </p:sp>
    </p:spTree>
    <p:extLst>
      <p:ext uri="{BB962C8B-B14F-4D97-AF65-F5344CB8AC3E}">
        <p14:creationId xmlns:p14="http://schemas.microsoft.com/office/powerpoint/2010/main" val="2930513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hughes\Desktop\DSCF0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 y="152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2896850"/>
            <a:ext cx="4419600" cy="1446550"/>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Stencil" pitchFamily="82" charset="0"/>
              </a:rPr>
              <a:t>Cash neutral lease</a:t>
            </a:r>
          </a:p>
        </p:txBody>
      </p:sp>
      <p:sp>
        <p:nvSpPr>
          <p:cNvPr id="5" name="TextBox 4"/>
          <p:cNvSpPr txBox="1"/>
          <p:nvPr/>
        </p:nvSpPr>
        <p:spPr>
          <a:xfrm>
            <a:off x="-15240" y="76200"/>
            <a:ext cx="9006840" cy="2123658"/>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Stencil" pitchFamily="82" charset="0"/>
              </a:rPr>
              <a:t>Use of repurposed construction, flooring and furnishing materials</a:t>
            </a:r>
            <a:endParaRPr lang="en-US" sz="4400" b="1" dirty="0">
              <a:solidFill>
                <a:srgbClr val="FF0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3822523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Sl5eEqgYU?version=3&amp;hl=en_US&amp;rel=0"/>
          <p:cNvPicPr>
            <a:picLocks noRot="1" noChangeAspect="1"/>
          </p:cNvPicPr>
          <p:nvPr>
            <a:videoFile r:link="rId1"/>
          </p:nvPr>
        </p:nvPicPr>
        <p:blipFill>
          <a:blip r:embed="rId4"/>
          <a:stretch>
            <a:fillRect/>
          </a:stretch>
        </p:blipFill>
        <p:spPr>
          <a:xfrm>
            <a:off x="304800" y="1524000"/>
            <a:ext cx="8305800" cy="4800600"/>
          </a:xfrm>
          <a:prstGeom prst="rect">
            <a:avLst/>
          </a:prstGeom>
        </p:spPr>
      </p:pic>
      <p:sp>
        <p:nvSpPr>
          <p:cNvPr id="6" name="TextBox 5"/>
          <p:cNvSpPr txBox="1"/>
          <p:nvPr/>
        </p:nvSpPr>
        <p:spPr>
          <a:xfrm>
            <a:off x="0" y="457200"/>
            <a:ext cx="8991600" cy="553998"/>
          </a:xfrm>
          <a:prstGeom prst="rect">
            <a:avLst/>
          </a:prstGeom>
          <a:noFill/>
        </p:spPr>
        <p:txBody>
          <a:bodyPr wrap="square" rtlCol="0">
            <a:spAutoFit/>
          </a:bodyPr>
          <a:lstStyle/>
          <a:p>
            <a:pPr algn="ctr"/>
            <a:r>
              <a:rPr lang="en-US" sz="3000" b="1" kern="0" dirty="0" smtClean="0">
                <a:solidFill>
                  <a:srgbClr val="008CCC"/>
                </a:solidFill>
                <a:latin typeface="Arial"/>
                <a:ea typeface="ＭＳ Ｐゴシック"/>
                <a:cs typeface="+mj-cs"/>
              </a:rPr>
              <a:t>Virtual Office Tour</a:t>
            </a:r>
            <a:endParaRPr lang="en-US" dirty="0"/>
          </a:p>
        </p:txBody>
      </p:sp>
    </p:spTree>
    <p:extLst>
      <p:ext uri="{BB962C8B-B14F-4D97-AF65-F5344CB8AC3E}">
        <p14:creationId xmlns:p14="http://schemas.microsoft.com/office/powerpoint/2010/main" val="42152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78" y="992659"/>
            <a:ext cx="7854221" cy="5179541"/>
          </a:xfrm>
          <a:prstGeom prst="rect">
            <a:avLst/>
          </a:prstGeom>
        </p:spPr>
      </p:pic>
      <p:sp>
        <p:nvSpPr>
          <p:cNvPr id="4" name="TextBox 3"/>
          <p:cNvSpPr txBox="1"/>
          <p:nvPr/>
        </p:nvSpPr>
        <p:spPr>
          <a:xfrm>
            <a:off x="838200" y="219670"/>
            <a:ext cx="7168950"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Stencil" pitchFamily="82" charset="0"/>
              </a:rPr>
              <a:t>Staff testimonials</a:t>
            </a:r>
            <a:endParaRPr lang="en-US" sz="5400" b="1" dirty="0">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2323607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3" name="Rectangle 2"/>
          <p:cNvSpPr/>
          <p:nvPr/>
        </p:nvSpPr>
        <p:spPr>
          <a:xfrm>
            <a:off x="0" y="616089"/>
            <a:ext cx="3200400" cy="2554545"/>
          </a:xfrm>
          <a:prstGeom prst="rect">
            <a:avLst/>
          </a:prstGeom>
        </p:spPr>
        <p:txBody>
          <a:bodyPr wrap="square">
            <a:spAutoFit/>
          </a:bodyPr>
          <a:lstStyle/>
          <a:p>
            <a:r>
              <a:rPr lang="en-US" sz="4000" b="1" dirty="0" smtClean="0">
                <a:solidFill>
                  <a:srgbClr val="FF0000"/>
                </a:solidFill>
                <a:effectLst>
                  <a:outerShdw blurRad="38100" dist="38100" dir="2700000" algn="tl">
                    <a:srgbClr val="000000">
                      <a:alpha val="43137"/>
                    </a:srgbClr>
                  </a:outerShdw>
                </a:effectLst>
                <a:latin typeface="Stencil" pitchFamily="82" charset="0"/>
              </a:rPr>
              <a:t>“I find that People </a:t>
            </a:r>
            <a:r>
              <a:rPr lang="en-US" sz="4000" b="1" dirty="0">
                <a:solidFill>
                  <a:srgbClr val="FF0000"/>
                </a:solidFill>
                <a:effectLst>
                  <a:outerShdw blurRad="38100" dist="38100" dir="2700000" algn="tl">
                    <a:srgbClr val="000000">
                      <a:alpha val="43137"/>
                    </a:srgbClr>
                  </a:outerShdw>
                </a:effectLst>
                <a:latin typeface="Stencil" pitchFamily="82" charset="0"/>
              </a:rPr>
              <a:t>talk more, </a:t>
            </a:r>
          </a:p>
        </p:txBody>
      </p:sp>
      <p:sp>
        <p:nvSpPr>
          <p:cNvPr id="4" name="Rectangle 3"/>
          <p:cNvSpPr/>
          <p:nvPr/>
        </p:nvSpPr>
        <p:spPr>
          <a:xfrm>
            <a:off x="4419600" y="4766608"/>
            <a:ext cx="4572000" cy="1938992"/>
          </a:xfrm>
          <a:prstGeom prst="rect">
            <a:avLst/>
          </a:prstGeom>
        </p:spPr>
        <p:txBody>
          <a:bodyPr>
            <a:spAutoFit/>
          </a:bodyPr>
          <a:lstStyle/>
          <a:p>
            <a:pPr algn="r"/>
            <a:r>
              <a:rPr lang="en-US" sz="4000" b="1" dirty="0">
                <a:solidFill>
                  <a:srgbClr val="FF0000"/>
                </a:solidFill>
                <a:effectLst>
                  <a:outerShdw blurRad="38100" dist="38100" dir="2700000" algn="tl">
                    <a:srgbClr val="000000">
                      <a:alpha val="43137"/>
                    </a:srgbClr>
                  </a:outerShdw>
                </a:effectLst>
                <a:latin typeface="Stencil" pitchFamily="82" charset="0"/>
              </a:rPr>
              <a:t>help each other more and connect more. “</a:t>
            </a:r>
          </a:p>
        </p:txBody>
      </p:sp>
    </p:spTree>
    <p:extLst>
      <p:ext uri="{BB962C8B-B14F-4D97-AF65-F5344CB8AC3E}">
        <p14:creationId xmlns:p14="http://schemas.microsoft.com/office/powerpoint/2010/main" val="1704384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76"/>
            <a:ext cx="9296401" cy="6852224"/>
          </a:xfrm>
          <a:prstGeom prst="rect">
            <a:avLst/>
          </a:prstGeom>
        </p:spPr>
      </p:pic>
      <p:sp>
        <p:nvSpPr>
          <p:cNvPr id="3" name="Rectangle 2"/>
          <p:cNvSpPr/>
          <p:nvPr/>
        </p:nvSpPr>
        <p:spPr>
          <a:xfrm>
            <a:off x="2667000" y="1828800"/>
            <a:ext cx="6248400" cy="2585323"/>
          </a:xfrm>
          <a:prstGeom prst="rect">
            <a:avLst/>
          </a:prstGeom>
        </p:spPr>
        <p:txBody>
          <a:bodyPr wrap="square">
            <a:spAutoFit/>
          </a:bodyPr>
          <a:lstStyle/>
          <a:p>
            <a:pPr algn="r"/>
            <a:r>
              <a:rPr lang="en-US" sz="5400" b="1" dirty="0" smtClean="0">
                <a:effectLst>
                  <a:outerShdw blurRad="38100" dist="38100" dir="2700000" algn="tl">
                    <a:srgbClr val="000000">
                      <a:alpha val="43137"/>
                    </a:srgbClr>
                  </a:outerShdw>
                </a:effectLst>
                <a:latin typeface="Stencil" pitchFamily="82" charset="0"/>
              </a:rPr>
              <a:t>“Teamwork </a:t>
            </a:r>
            <a:r>
              <a:rPr lang="en-US" sz="5400" b="1" dirty="0">
                <a:effectLst>
                  <a:outerShdw blurRad="38100" dist="38100" dir="2700000" algn="tl">
                    <a:srgbClr val="000000">
                      <a:alpha val="43137"/>
                    </a:srgbClr>
                  </a:outerShdw>
                </a:effectLst>
                <a:latin typeface="Stencil" pitchFamily="82" charset="0"/>
              </a:rPr>
              <a:t>and camaraderie are way up</a:t>
            </a:r>
            <a:r>
              <a:rPr lang="en-US" sz="5400" b="1" dirty="0" smtClean="0">
                <a:effectLst>
                  <a:outerShdw blurRad="38100" dist="38100" dir="2700000" algn="tl">
                    <a:srgbClr val="000000">
                      <a:alpha val="43137"/>
                    </a:srgbClr>
                  </a:outerShdw>
                </a:effectLst>
                <a:latin typeface="Stencil" pitchFamily="82" charset="0"/>
              </a:rPr>
              <a:t>!” </a:t>
            </a:r>
            <a:endParaRPr lang="en-US" sz="4800" dirty="0"/>
          </a:p>
        </p:txBody>
      </p:sp>
    </p:spTree>
    <p:extLst>
      <p:ext uri="{BB962C8B-B14F-4D97-AF65-F5344CB8AC3E}">
        <p14:creationId xmlns:p14="http://schemas.microsoft.com/office/powerpoint/2010/main" val="35927357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0210800" cy="6858000"/>
          </a:xfrm>
          <a:prstGeom prst="rect">
            <a:avLst/>
          </a:prstGeom>
        </p:spPr>
      </p:pic>
      <p:sp>
        <p:nvSpPr>
          <p:cNvPr id="3" name="TextBox 2"/>
          <p:cNvSpPr txBox="1"/>
          <p:nvPr/>
        </p:nvSpPr>
        <p:spPr>
          <a:xfrm>
            <a:off x="1219200" y="-76200"/>
            <a:ext cx="6324600" cy="2123658"/>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Stencil" pitchFamily="82" charset="0"/>
              </a:rPr>
              <a:t>“I am much more productive in the new office!”</a:t>
            </a:r>
            <a:endParaRPr lang="en-US" sz="4400" b="1" dirty="0">
              <a:solidFill>
                <a:srgbClr val="FF0000"/>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35586223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9906000" cy="6858000"/>
          </a:xfrm>
          <a:prstGeom prst="rect">
            <a:avLst/>
          </a:prstGeom>
        </p:spPr>
      </p:pic>
      <p:sp>
        <p:nvSpPr>
          <p:cNvPr id="3" name="Rectangle 2"/>
          <p:cNvSpPr/>
          <p:nvPr/>
        </p:nvSpPr>
        <p:spPr>
          <a:xfrm>
            <a:off x="1219200" y="1914942"/>
            <a:ext cx="6477000" cy="2123658"/>
          </a:xfrm>
          <a:prstGeom prst="rect">
            <a:avLst/>
          </a:prstGeom>
        </p:spPr>
        <p:txBody>
          <a:bodyPr wrap="square">
            <a:spAutoFit/>
          </a:bodyPr>
          <a:lstStyle/>
          <a:p>
            <a:pPr algn="ctr"/>
            <a:r>
              <a:rPr lang="en-US" sz="4400" b="1" dirty="0" smtClean="0">
                <a:solidFill>
                  <a:schemeClr val="bg2">
                    <a:lumMod val="60000"/>
                    <a:lumOff val="40000"/>
                  </a:schemeClr>
                </a:solidFill>
                <a:effectLst>
                  <a:outerShdw blurRad="38100" dist="38100" dir="2700000" algn="tl">
                    <a:srgbClr val="000000">
                      <a:alpha val="43137"/>
                    </a:srgbClr>
                  </a:outerShdw>
                </a:effectLst>
                <a:latin typeface="Stencil" pitchFamily="82" charset="0"/>
              </a:rPr>
              <a:t>“now, our entire office feels like one big team.”</a:t>
            </a:r>
            <a:endParaRPr lang="en-US" sz="4400" b="1" dirty="0">
              <a:solidFill>
                <a:schemeClr val="bg2">
                  <a:lumMod val="60000"/>
                  <a:lumOff val="40000"/>
                </a:schemeClr>
              </a:solidFill>
              <a:effectLst>
                <a:outerShdw blurRad="38100" dist="38100" dir="2700000" algn="tl">
                  <a:srgbClr val="000000">
                    <a:alpha val="43137"/>
                  </a:srgbClr>
                </a:outerShdw>
              </a:effectLst>
              <a:latin typeface="Stencil" pitchFamily="82" charset="0"/>
            </a:endParaRPr>
          </a:p>
        </p:txBody>
      </p:sp>
    </p:spTree>
    <p:extLst>
      <p:ext uri="{BB962C8B-B14F-4D97-AF65-F5344CB8AC3E}">
        <p14:creationId xmlns:p14="http://schemas.microsoft.com/office/powerpoint/2010/main" val="18111714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32"/>
          <a:stretch/>
        </p:blipFill>
        <p:spPr>
          <a:xfrm>
            <a:off x="1600200" y="1143000"/>
            <a:ext cx="5867400" cy="4316512"/>
          </a:xfrm>
          <a:prstGeom prst="rect">
            <a:avLst/>
          </a:prstGeom>
        </p:spPr>
      </p:pic>
    </p:spTree>
    <p:extLst>
      <p:ext uri="{BB962C8B-B14F-4D97-AF65-F5344CB8AC3E}">
        <p14:creationId xmlns:p14="http://schemas.microsoft.com/office/powerpoint/2010/main" val="2593214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smtClean="0"/>
          </a:p>
        </p:txBody>
      </p:sp>
      <p:pic>
        <p:nvPicPr>
          <p:cNvPr id="105475" name="Picture 3" descr="MP9004329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6"/>
          <p:cNvSpPr txBox="1">
            <a:spLocks noChangeArrowheads="1"/>
          </p:cNvSpPr>
          <p:nvPr/>
        </p:nvSpPr>
        <p:spPr bwMode="auto">
          <a:xfrm>
            <a:off x="895350" y="2268538"/>
            <a:ext cx="73025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3600" b="1">
                <a:solidFill>
                  <a:schemeClr val="bg1"/>
                </a:solidFill>
              </a:rPr>
              <a:t>Location Strategy and the Role of Place</a:t>
            </a:r>
            <a:endParaRPr lang="en-US" sz="3600">
              <a:solidFill>
                <a:schemeClr val="bg1"/>
              </a:solidFill>
            </a:endParaRPr>
          </a:p>
        </p:txBody>
      </p:sp>
    </p:spTree>
    <p:extLst>
      <p:ext uri="{BB962C8B-B14F-4D97-AF65-F5344CB8AC3E}">
        <p14:creationId xmlns:p14="http://schemas.microsoft.com/office/powerpoint/2010/main" val="2973407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MP90042309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4"/>
          <p:cNvSpPr txBox="1">
            <a:spLocks noChangeArrowheads="1"/>
          </p:cNvSpPr>
          <p:nvPr/>
        </p:nvSpPr>
        <p:spPr bwMode="auto">
          <a:xfrm>
            <a:off x="895350" y="2268538"/>
            <a:ext cx="77993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3600" b="1">
                <a:solidFill>
                  <a:schemeClr val="bg1"/>
                </a:solidFill>
              </a:rPr>
              <a:t>Partnering with Key Support Functions</a:t>
            </a:r>
            <a:endParaRPr lang="en-US" sz="3600">
              <a:solidFill>
                <a:schemeClr val="bg1"/>
              </a:solidFill>
            </a:endParaRPr>
          </a:p>
        </p:txBody>
      </p:sp>
    </p:spTree>
    <p:extLst>
      <p:ext uri="{BB962C8B-B14F-4D97-AF65-F5344CB8AC3E}">
        <p14:creationId xmlns:p14="http://schemas.microsoft.com/office/powerpoint/2010/main" val="3065456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MP9004327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95350" y="2268538"/>
            <a:ext cx="730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b="1">
                <a:solidFill>
                  <a:schemeClr val="bg1"/>
                </a:solidFill>
                <a:effectLst>
                  <a:outerShdw blurRad="38100" dist="38100" dir="2700000" algn="tl">
                    <a:srgbClr val="C0C0C0"/>
                  </a:outerShdw>
                </a:effectLst>
              </a:rPr>
              <a:t>Portfolio Optimization</a:t>
            </a:r>
            <a:endParaRPr lang="en-US" sz="360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342726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MP90043319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p:cNvSpPr txBox="1">
            <a:spLocks noChangeArrowheads="1"/>
          </p:cNvSpPr>
          <p:nvPr/>
        </p:nvSpPr>
        <p:spPr bwMode="auto">
          <a:xfrm>
            <a:off x="895350" y="2268538"/>
            <a:ext cx="73025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b="1">
                <a:solidFill>
                  <a:schemeClr val="bg1"/>
                </a:solidFill>
                <a:effectLst>
                  <a:outerShdw blurRad="38100" dist="38100" dir="2700000" algn="tl">
                    <a:srgbClr val="C0C0C0"/>
                  </a:outerShdw>
                </a:effectLst>
              </a:rPr>
              <a:t>Service Delivery and Outsourcing</a:t>
            </a:r>
            <a:endParaRPr lang="en-US" sz="360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161463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MP90043886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p:cNvSpPr txBox="1">
            <a:spLocks noChangeArrowheads="1"/>
          </p:cNvSpPr>
          <p:nvPr/>
        </p:nvSpPr>
        <p:spPr bwMode="auto">
          <a:xfrm>
            <a:off x="895350" y="2268538"/>
            <a:ext cx="7302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600" b="1">
                <a:solidFill>
                  <a:schemeClr val="bg1"/>
                </a:solidFill>
                <a:effectLst>
                  <a:outerShdw blurRad="38100" dist="38100" dir="2700000" algn="tl">
                    <a:srgbClr val="C0C0C0"/>
                  </a:outerShdw>
                </a:effectLst>
              </a:rPr>
              <a:t>Sustainability</a:t>
            </a:r>
            <a:endParaRPr lang="en-US" sz="360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2400571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eNet Powerpoint">
  <a:themeElements>
    <a:clrScheme name="Custom 2">
      <a:dk1>
        <a:srgbClr val="000000"/>
      </a:dk1>
      <a:lt1>
        <a:srgbClr val="FFFFFF"/>
      </a:lt1>
      <a:dk2>
        <a:srgbClr val="0076C2"/>
      </a:dk2>
      <a:lt2>
        <a:srgbClr val="0396D5"/>
      </a:lt2>
      <a:accent1>
        <a:srgbClr val="E74E20"/>
      </a:accent1>
      <a:accent2>
        <a:srgbClr val="F59912"/>
      </a:accent2>
      <a:accent3>
        <a:srgbClr val="6B9B3D"/>
      </a:accent3>
      <a:accent4>
        <a:srgbClr val="0396D5"/>
      </a:accent4>
      <a:accent5>
        <a:srgbClr val="CCCCCC"/>
      </a:accent5>
      <a:accent6>
        <a:srgbClr val="E8F2FB"/>
      </a:accent6>
      <a:hlink>
        <a:srgbClr val="6CBCE3"/>
      </a:hlink>
      <a:folHlink>
        <a:srgbClr val="D4E7F7"/>
      </a:folHlink>
    </a:clrScheme>
    <a:fontScheme name="CNG PPT Template 2007">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7263"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7263"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CNG PPT Template 20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NG PPT Template 20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NG PPT Template 20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NG PPT Template 20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NG PPT Template 20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NG PPT Template 20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NG PPT Template 2007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NG PPT Template 20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NG PPT Template 20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NG PPT Template 20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NG PPT Template 20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NG PPT Template 20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CoreNet Powerpoint</Template>
  <TotalTime>3082</TotalTime>
  <Words>1481</Words>
  <Application>Microsoft Office PowerPoint</Application>
  <PresentationFormat>Letter Paper (8.5x11 in)</PresentationFormat>
  <Paragraphs>139</Paragraphs>
  <Slides>48</Slides>
  <Notes>37</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CoreNet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Corenet Global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Melody Highsmith</dc:creator>
  <cp:lastModifiedBy>Melissa Securda</cp:lastModifiedBy>
  <cp:revision>265</cp:revision>
  <dcterms:created xsi:type="dcterms:W3CDTF">2009-09-22T16:45:33Z</dcterms:created>
  <dcterms:modified xsi:type="dcterms:W3CDTF">2012-05-30T20:07:17Z</dcterms:modified>
</cp:coreProperties>
</file>