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</p:sldMasterIdLst>
  <p:notesMasterIdLst>
    <p:notesMasterId r:id="rId14"/>
  </p:notesMasterIdLst>
  <p:sldIdLst>
    <p:sldId id="256" r:id="rId3"/>
    <p:sldId id="257" r:id="rId4"/>
    <p:sldId id="267" r:id="rId5"/>
    <p:sldId id="261" r:id="rId6"/>
    <p:sldId id="258" r:id="rId7"/>
    <p:sldId id="259" r:id="rId8"/>
    <p:sldId id="260" r:id="rId9"/>
    <p:sldId id="262" r:id="rId10"/>
    <p:sldId id="263" r:id="rId11"/>
    <p:sldId id="264" r:id="rId12"/>
    <p:sldId id="266" r:id="rId13"/>
  </p:sldIdLst>
  <p:sldSz cx="9144000" cy="6858000" type="letter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5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5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5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5pPr>
    <a:lvl6pPr marL="2286000" algn="l" defTabSz="914400" rtl="0" eaLnBrk="1" latinLnBrk="0" hangingPunct="1">
      <a:defRPr sz="25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6pPr>
    <a:lvl7pPr marL="2743200" algn="l" defTabSz="914400" rtl="0" eaLnBrk="1" latinLnBrk="0" hangingPunct="1">
      <a:defRPr sz="25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7pPr>
    <a:lvl8pPr marL="3200400" algn="l" defTabSz="914400" rtl="0" eaLnBrk="1" latinLnBrk="0" hangingPunct="1">
      <a:defRPr sz="25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8pPr>
    <a:lvl9pPr marL="3657600" algn="l" defTabSz="914400" rtl="0" eaLnBrk="1" latinLnBrk="0" hangingPunct="1">
      <a:defRPr sz="25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E7FF"/>
    <a:srgbClr val="877B6C"/>
    <a:srgbClr val="008CCC"/>
    <a:srgbClr val="007CB4"/>
    <a:srgbClr val="006F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664" autoAdjust="0"/>
    <p:restoredTop sz="95971" autoAdjust="0"/>
  </p:normalViewPr>
  <p:slideViewPr>
    <p:cSldViewPr>
      <p:cViewPr>
        <p:scale>
          <a:sx n="90" d="100"/>
          <a:sy n="90" d="100"/>
        </p:scale>
        <p:origin x="-2094" y="-4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3" tIns="48332" rIns="96663" bIns="48332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588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3" tIns="48332" rIns="96663" bIns="48332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endParaRPr lang="en-US" dirty="0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521" y="4560571"/>
            <a:ext cx="585216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3" tIns="48332" rIns="96663" bIns="483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473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3" tIns="48332" rIns="96663" bIns="48332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 dirty="0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588" y="9119473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3" tIns="48332" rIns="96663" bIns="48332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3D2E9328-6DC9-4D29-9076-E30A152314A2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6582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9F6783-9D77-4F55-BF22-72CE0A1BB16C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9F6783-9D77-4F55-BF22-72CE0A1BB16C}" type="slidenum">
              <a:rPr lang="en-US"/>
              <a:pPr/>
              <a:t>11</a:t>
            </a:fld>
            <a:endParaRPr lang="en-US" dirty="0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ptionB1rev2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133600"/>
            <a:ext cx="6019800" cy="558382"/>
          </a:xfrm>
        </p:spPr>
        <p:txBody>
          <a:bodyPr/>
          <a:lstStyle>
            <a:lvl1pPr algn="l">
              <a:defRPr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200400"/>
            <a:ext cx="6019800" cy="533400"/>
          </a:xfrm>
        </p:spPr>
        <p:txBody>
          <a:bodyPr/>
          <a:lstStyle>
            <a:lvl1pPr marL="0" indent="0" algn="l">
              <a:buFont typeface="Times" charset="0"/>
              <a:buNone/>
              <a:defRPr sz="2100" b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175846" y="6518275"/>
            <a:ext cx="411480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782" tIns="47891" rIns="95782" bIns="47891">
            <a:spAutoFit/>
          </a:bodyPr>
          <a:lstStyle/>
          <a:p>
            <a:pPr defTabSz="957263">
              <a:spcBef>
                <a:spcPct val="50000"/>
              </a:spcBef>
            </a:pPr>
            <a:r>
              <a:rPr lang="en-US" sz="600" dirty="0">
                <a:latin typeface="Helvetica" charset="0"/>
              </a:rPr>
              <a:t>©</a:t>
            </a:r>
            <a:r>
              <a:rPr lang="en-US" sz="60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600" dirty="0" smtClean="0">
                <a:solidFill>
                  <a:srgbClr val="000000"/>
                </a:solidFill>
                <a:latin typeface="Helvetica" charset="0"/>
              </a:rPr>
              <a:t>2009. </a:t>
            </a:r>
            <a:r>
              <a:rPr lang="en-US" sz="600" dirty="0">
                <a:solidFill>
                  <a:srgbClr val="000000"/>
                </a:solidFill>
                <a:latin typeface="Helvetica" charset="0"/>
              </a:rPr>
              <a:t>CoreNet Global. All rights reserved.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76200"/>
            <a:ext cx="21336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76200"/>
            <a:ext cx="6260123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ptionB1rev2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133600"/>
            <a:ext cx="6019800" cy="558382"/>
          </a:xfrm>
        </p:spPr>
        <p:txBody>
          <a:bodyPr/>
          <a:lstStyle>
            <a:lvl1pPr algn="l">
              <a:defRPr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200400"/>
            <a:ext cx="6019800" cy="533400"/>
          </a:xfrm>
        </p:spPr>
        <p:txBody>
          <a:bodyPr/>
          <a:lstStyle>
            <a:lvl1pPr marL="0" indent="0" algn="l">
              <a:buFont typeface="Times" charset="0"/>
              <a:buNone/>
              <a:defRPr sz="2100" b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175846" y="6518275"/>
            <a:ext cx="411480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782" tIns="47891" rIns="95782" bIns="47891">
            <a:spAutoFit/>
          </a:bodyPr>
          <a:lstStyle/>
          <a:p>
            <a:pPr defTabSz="957263">
              <a:spcBef>
                <a:spcPct val="50000"/>
              </a:spcBef>
            </a:pPr>
            <a:r>
              <a:rPr lang="en-US" sz="600" dirty="0">
                <a:latin typeface="Helvetica" charset="0"/>
              </a:rPr>
              <a:t>©</a:t>
            </a:r>
            <a:r>
              <a:rPr lang="en-US" sz="60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600" dirty="0" smtClean="0">
                <a:solidFill>
                  <a:srgbClr val="000000"/>
                </a:solidFill>
                <a:latin typeface="Helvetica" charset="0"/>
              </a:rPr>
              <a:t>2009. </a:t>
            </a:r>
            <a:r>
              <a:rPr lang="en-US" sz="600" dirty="0">
                <a:solidFill>
                  <a:srgbClr val="000000"/>
                </a:solidFill>
                <a:latin typeface="Helvetica" charset="0"/>
              </a:rPr>
              <a:t>CoreNet Global. All rights reserved.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447800"/>
            <a:ext cx="4196862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338" y="1447800"/>
            <a:ext cx="4196862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70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70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051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76200"/>
            <a:ext cx="21336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76200"/>
            <a:ext cx="6260123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447800"/>
            <a:ext cx="4196862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338" y="1447800"/>
            <a:ext cx="4196862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70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70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051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gi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ptionB2rev.t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04800"/>
            <a:ext cx="5257800" cy="558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82" tIns="47891" rIns="95782" bIns="47891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447800"/>
            <a:ext cx="8534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82" tIns="47891" rIns="95782" bIns="478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381000" y="6553200"/>
            <a:ext cx="3505200" cy="1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782" tIns="47891" rIns="95782" bIns="47891">
            <a:spAutoFit/>
          </a:bodyPr>
          <a:lstStyle/>
          <a:p>
            <a:pPr defTabSz="957263">
              <a:spcBef>
                <a:spcPct val="50000"/>
              </a:spcBef>
            </a:pPr>
            <a:r>
              <a:rPr lang="en-US" sz="600" dirty="0">
                <a:latin typeface="Helvetica" charset="0"/>
              </a:rPr>
              <a:t>©</a:t>
            </a:r>
            <a:r>
              <a:rPr lang="en-US" sz="60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600" dirty="0" smtClean="0">
                <a:solidFill>
                  <a:srgbClr val="000000"/>
                </a:solidFill>
                <a:latin typeface="Helvetica" charset="0"/>
              </a:rPr>
              <a:t>2009. </a:t>
            </a:r>
            <a:r>
              <a:rPr lang="en-US" sz="600" dirty="0">
                <a:solidFill>
                  <a:srgbClr val="000000"/>
                </a:solidFill>
                <a:latin typeface="Helvetica" charset="0"/>
              </a:rPr>
              <a:t>CoreNet Global. All rights reserved.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57263" rtl="0" eaLnBrk="1" fontAlgn="base" hangingPunct="1">
        <a:spcBef>
          <a:spcPct val="0"/>
        </a:spcBef>
        <a:spcAft>
          <a:spcPts val="0"/>
        </a:spcAft>
        <a:defRPr sz="3000" baseline="0">
          <a:solidFill>
            <a:srgbClr val="008CCC"/>
          </a:solidFill>
          <a:latin typeface="+mj-lt"/>
          <a:ea typeface="+mj-ea"/>
          <a:cs typeface="+mj-cs"/>
        </a:defRPr>
      </a:lvl1pPr>
      <a:lvl2pPr algn="l" defTabSz="957263" rtl="0" eaLnBrk="1" fontAlgn="base" hangingPunct="1">
        <a:spcBef>
          <a:spcPct val="0"/>
        </a:spcBef>
        <a:spcAft>
          <a:spcPct val="0"/>
        </a:spcAft>
        <a:defRPr sz="3400">
          <a:solidFill>
            <a:srgbClr val="008CCC"/>
          </a:solidFill>
          <a:latin typeface="Arial" charset="0"/>
          <a:ea typeface="ＭＳ Ｐゴシック" pitchFamily="84" charset="-128"/>
        </a:defRPr>
      </a:lvl2pPr>
      <a:lvl3pPr algn="l" defTabSz="957263" rtl="0" eaLnBrk="1" fontAlgn="base" hangingPunct="1">
        <a:spcBef>
          <a:spcPct val="0"/>
        </a:spcBef>
        <a:spcAft>
          <a:spcPct val="0"/>
        </a:spcAft>
        <a:defRPr sz="3400">
          <a:solidFill>
            <a:srgbClr val="008CCC"/>
          </a:solidFill>
          <a:latin typeface="Arial" charset="0"/>
          <a:ea typeface="ＭＳ Ｐゴシック" pitchFamily="84" charset="-128"/>
        </a:defRPr>
      </a:lvl3pPr>
      <a:lvl4pPr algn="l" defTabSz="957263" rtl="0" eaLnBrk="1" fontAlgn="base" hangingPunct="1">
        <a:spcBef>
          <a:spcPct val="0"/>
        </a:spcBef>
        <a:spcAft>
          <a:spcPct val="0"/>
        </a:spcAft>
        <a:defRPr sz="3400">
          <a:solidFill>
            <a:srgbClr val="008CCC"/>
          </a:solidFill>
          <a:latin typeface="Arial" charset="0"/>
          <a:ea typeface="ＭＳ Ｐゴシック" pitchFamily="84" charset="-128"/>
        </a:defRPr>
      </a:lvl4pPr>
      <a:lvl5pPr algn="l" defTabSz="957263" rtl="0" eaLnBrk="1" fontAlgn="base" hangingPunct="1">
        <a:spcBef>
          <a:spcPct val="0"/>
        </a:spcBef>
        <a:spcAft>
          <a:spcPct val="0"/>
        </a:spcAft>
        <a:defRPr sz="3400">
          <a:solidFill>
            <a:srgbClr val="008CCC"/>
          </a:solidFill>
          <a:latin typeface="Arial" charset="0"/>
          <a:ea typeface="ＭＳ Ｐゴシック" pitchFamily="84" charset="-128"/>
        </a:defRPr>
      </a:lvl5pPr>
      <a:lvl6pPr marL="457200" algn="l" defTabSz="957263" rtl="0" eaLnBrk="1" fontAlgn="base" hangingPunct="1">
        <a:spcBef>
          <a:spcPct val="0"/>
        </a:spcBef>
        <a:spcAft>
          <a:spcPct val="0"/>
        </a:spcAft>
        <a:defRPr sz="3400">
          <a:solidFill>
            <a:srgbClr val="008CCC"/>
          </a:solidFill>
          <a:latin typeface="Arial" charset="0"/>
          <a:ea typeface="ＭＳ Ｐゴシック" pitchFamily="84" charset="-128"/>
        </a:defRPr>
      </a:lvl6pPr>
      <a:lvl7pPr marL="914400" algn="l" defTabSz="957263" rtl="0" eaLnBrk="1" fontAlgn="base" hangingPunct="1">
        <a:spcBef>
          <a:spcPct val="0"/>
        </a:spcBef>
        <a:spcAft>
          <a:spcPct val="0"/>
        </a:spcAft>
        <a:defRPr sz="3400">
          <a:solidFill>
            <a:srgbClr val="008CCC"/>
          </a:solidFill>
          <a:latin typeface="Arial" charset="0"/>
          <a:ea typeface="ＭＳ Ｐゴシック" pitchFamily="84" charset="-128"/>
        </a:defRPr>
      </a:lvl7pPr>
      <a:lvl8pPr marL="1371600" algn="l" defTabSz="957263" rtl="0" eaLnBrk="1" fontAlgn="base" hangingPunct="1">
        <a:spcBef>
          <a:spcPct val="0"/>
        </a:spcBef>
        <a:spcAft>
          <a:spcPct val="0"/>
        </a:spcAft>
        <a:defRPr sz="3400">
          <a:solidFill>
            <a:srgbClr val="008CCC"/>
          </a:solidFill>
          <a:latin typeface="Arial" charset="0"/>
          <a:ea typeface="ＭＳ Ｐゴシック" pitchFamily="84" charset="-128"/>
        </a:defRPr>
      </a:lvl8pPr>
      <a:lvl9pPr marL="1828800" algn="l" defTabSz="957263" rtl="0" eaLnBrk="1" fontAlgn="base" hangingPunct="1">
        <a:spcBef>
          <a:spcPct val="0"/>
        </a:spcBef>
        <a:spcAft>
          <a:spcPct val="0"/>
        </a:spcAft>
        <a:defRPr sz="3400">
          <a:solidFill>
            <a:srgbClr val="008CCC"/>
          </a:solidFill>
          <a:latin typeface="Arial" charset="0"/>
          <a:ea typeface="ＭＳ Ｐゴシック" pitchFamily="84" charset="-128"/>
        </a:defRPr>
      </a:lvl9pPr>
    </p:titleStyle>
    <p:bodyStyle>
      <a:lvl1pPr marL="358775" indent="-358775" algn="l" defTabSz="957263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Times" charset="0"/>
        <a:buChar char="•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77875" indent="-298450" algn="l" defTabSz="957263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96975" indent="-239713" algn="l" defTabSz="957263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  <a:ea typeface="+mn-ea"/>
        </a:defRPr>
      </a:lvl3pPr>
      <a:lvl4pPr marL="1676400" indent="-239713" algn="l" defTabSz="957263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154238" indent="-238125" algn="l" defTabSz="957263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611438" indent="-238125" algn="l" defTabSz="957263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1900">
          <a:solidFill>
            <a:schemeClr val="tx1"/>
          </a:solidFill>
          <a:latin typeface="+mn-lt"/>
          <a:ea typeface="+mn-ea"/>
        </a:defRPr>
      </a:lvl6pPr>
      <a:lvl7pPr marL="3068638" indent="-238125" algn="l" defTabSz="957263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1900">
          <a:solidFill>
            <a:schemeClr val="tx1"/>
          </a:solidFill>
          <a:latin typeface="+mn-lt"/>
          <a:ea typeface="+mn-ea"/>
        </a:defRPr>
      </a:lvl7pPr>
      <a:lvl8pPr marL="3525838" indent="-238125" algn="l" defTabSz="957263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1900">
          <a:solidFill>
            <a:schemeClr val="tx1"/>
          </a:solidFill>
          <a:latin typeface="+mn-lt"/>
          <a:ea typeface="+mn-ea"/>
        </a:defRPr>
      </a:lvl8pPr>
      <a:lvl9pPr marL="3983038" indent="-238125" algn="l" defTabSz="957263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19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tionB2revnologo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04800"/>
            <a:ext cx="5257800" cy="558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82" tIns="47891" rIns="95782" bIns="47891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447800"/>
            <a:ext cx="8534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82" tIns="47891" rIns="95782" bIns="478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381000" y="6553200"/>
            <a:ext cx="3505200" cy="1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782" tIns="47891" rIns="95782" bIns="47891">
            <a:spAutoFit/>
          </a:bodyPr>
          <a:lstStyle/>
          <a:p>
            <a:pPr defTabSz="957263">
              <a:spcBef>
                <a:spcPct val="50000"/>
              </a:spcBef>
            </a:pPr>
            <a:r>
              <a:rPr lang="en-US" sz="600" dirty="0">
                <a:latin typeface="Helvetica" charset="0"/>
              </a:rPr>
              <a:t>©</a:t>
            </a:r>
            <a:r>
              <a:rPr lang="en-US" sz="60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600" dirty="0" smtClean="0">
                <a:solidFill>
                  <a:srgbClr val="000000"/>
                </a:solidFill>
                <a:latin typeface="Helvetica" charset="0"/>
              </a:rPr>
              <a:t>2009. </a:t>
            </a:r>
            <a:r>
              <a:rPr lang="en-US" sz="600" dirty="0">
                <a:solidFill>
                  <a:srgbClr val="000000"/>
                </a:solidFill>
                <a:latin typeface="Helvetica" charset="0"/>
              </a:rPr>
              <a:t>CoreNet Global. All rights reserved.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57263" rtl="0" eaLnBrk="1" fontAlgn="base" hangingPunct="1">
        <a:spcBef>
          <a:spcPct val="0"/>
        </a:spcBef>
        <a:spcAft>
          <a:spcPts val="0"/>
        </a:spcAft>
        <a:defRPr sz="3000" baseline="0">
          <a:solidFill>
            <a:srgbClr val="008CCC"/>
          </a:solidFill>
          <a:latin typeface="+mj-lt"/>
          <a:ea typeface="+mj-ea"/>
          <a:cs typeface="+mj-cs"/>
        </a:defRPr>
      </a:lvl1pPr>
      <a:lvl2pPr algn="l" defTabSz="957263" rtl="0" eaLnBrk="1" fontAlgn="base" hangingPunct="1">
        <a:spcBef>
          <a:spcPct val="0"/>
        </a:spcBef>
        <a:spcAft>
          <a:spcPct val="0"/>
        </a:spcAft>
        <a:defRPr sz="3400">
          <a:solidFill>
            <a:srgbClr val="008CCC"/>
          </a:solidFill>
          <a:latin typeface="Arial" charset="0"/>
          <a:ea typeface="ＭＳ Ｐゴシック" pitchFamily="84" charset="-128"/>
        </a:defRPr>
      </a:lvl2pPr>
      <a:lvl3pPr algn="l" defTabSz="957263" rtl="0" eaLnBrk="1" fontAlgn="base" hangingPunct="1">
        <a:spcBef>
          <a:spcPct val="0"/>
        </a:spcBef>
        <a:spcAft>
          <a:spcPct val="0"/>
        </a:spcAft>
        <a:defRPr sz="3400">
          <a:solidFill>
            <a:srgbClr val="008CCC"/>
          </a:solidFill>
          <a:latin typeface="Arial" charset="0"/>
          <a:ea typeface="ＭＳ Ｐゴシック" pitchFamily="84" charset="-128"/>
        </a:defRPr>
      </a:lvl3pPr>
      <a:lvl4pPr algn="l" defTabSz="957263" rtl="0" eaLnBrk="1" fontAlgn="base" hangingPunct="1">
        <a:spcBef>
          <a:spcPct val="0"/>
        </a:spcBef>
        <a:spcAft>
          <a:spcPct val="0"/>
        </a:spcAft>
        <a:defRPr sz="3400">
          <a:solidFill>
            <a:srgbClr val="008CCC"/>
          </a:solidFill>
          <a:latin typeface="Arial" charset="0"/>
          <a:ea typeface="ＭＳ Ｐゴシック" pitchFamily="84" charset="-128"/>
        </a:defRPr>
      </a:lvl4pPr>
      <a:lvl5pPr algn="l" defTabSz="957263" rtl="0" eaLnBrk="1" fontAlgn="base" hangingPunct="1">
        <a:spcBef>
          <a:spcPct val="0"/>
        </a:spcBef>
        <a:spcAft>
          <a:spcPct val="0"/>
        </a:spcAft>
        <a:defRPr sz="3400">
          <a:solidFill>
            <a:srgbClr val="008CCC"/>
          </a:solidFill>
          <a:latin typeface="Arial" charset="0"/>
          <a:ea typeface="ＭＳ Ｐゴシック" pitchFamily="84" charset="-128"/>
        </a:defRPr>
      </a:lvl5pPr>
      <a:lvl6pPr marL="457200" algn="l" defTabSz="957263" rtl="0" eaLnBrk="1" fontAlgn="base" hangingPunct="1">
        <a:spcBef>
          <a:spcPct val="0"/>
        </a:spcBef>
        <a:spcAft>
          <a:spcPct val="0"/>
        </a:spcAft>
        <a:defRPr sz="3400">
          <a:solidFill>
            <a:srgbClr val="008CCC"/>
          </a:solidFill>
          <a:latin typeface="Arial" charset="0"/>
          <a:ea typeface="ＭＳ Ｐゴシック" pitchFamily="84" charset="-128"/>
        </a:defRPr>
      </a:lvl6pPr>
      <a:lvl7pPr marL="914400" algn="l" defTabSz="957263" rtl="0" eaLnBrk="1" fontAlgn="base" hangingPunct="1">
        <a:spcBef>
          <a:spcPct val="0"/>
        </a:spcBef>
        <a:spcAft>
          <a:spcPct val="0"/>
        </a:spcAft>
        <a:defRPr sz="3400">
          <a:solidFill>
            <a:srgbClr val="008CCC"/>
          </a:solidFill>
          <a:latin typeface="Arial" charset="0"/>
          <a:ea typeface="ＭＳ Ｐゴシック" pitchFamily="84" charset="-128"/>
        </a:defRPr>
      </a:lvl7pPr>
      <a:lvl8pPr marL="1371600" algn="l" defTabSz="957263" rtl="0" eaLnBrk="1" fontAlgn="base" hangingPunct="1">
        <a:spcBef>
          <a:spcPct val="0"/>
        </a:spcBef>
        <a:spcAft>
          <a:spcPct val="0"/>
        </a:spcAft>
        <a:defRPr sz="3400">
          <a:solidFill>
            <a:srgbClr val="008CCC"/>
          </a:solidFill>
          <a:latin typeface="Arial" charset="0"/>
          <a:ea typeface="ＭＳ Ｐゴシック" pitchFamily="84" charset="-128"/>
        </a:defRPr>
      </a:lvl8pPr>
      <a:lvl9pPr marL="1828800" algn="l" defTabSz="957263" rtl="0" eaLnBrk="1" fontAlgn="base" hangingPunct="1">
        <a:spcBef>
          <a:spcPct val="0"/>
        </a:spcBef>
        <a:spcAft>
          <a:spcPct val="0"/>
        </a:spcAft>
        <a:defRPr sz="3400">
          <a:solidFill>
            <a:srgbClr val="008CCC"/>
          </a:solidFill>
          <a:latin typeface="Arial" charset="0"/>
          <a:ea typeface="ＭＳ Ｐゴシック" pitchFamily="84" charset="-128"/>
        </a:defRPr>
      </a:lvl9pPr>
    </p:titleStyle>
    <p:bodyStyle>
      <a:lvl1pPr marL="358775" indent="-358775" algn="l" defTabSz="957263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Times" charset="0"/>
        <a:buChar char="•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77875" indent="-298450" algn="l" defTabSz="957263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96975" indent="-239713" algn="l" defTabSz="957263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+mn-lt"/>
          <a:ea typeface="+mn-ea"/>
        </a:defRPr>
      </a:lvl3pPr>
      <a:lvl4pPr marL="1676400" indent="-239713" algn="l" defTabSz="957263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154238" indent="-238125" algn="l" defTabSz="957263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611438" indent="-238125" algn="l" defTabSz="957263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1900">
          <a:solidFill>
            <a:schemeClr val="tx1"/>
          </a:solidFill>
          <a:latin typeface="+mn-lt"/>
          <a:ea typeface="+mn-ea"/>
        </a:defRPr>
      </a:lvl6pPr>
      <a:lvl7pPr marL="3068638" indent="-238125" algn="l" defTabSz="957263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1900">
          <a:solidFill>
            <a:schemeClr val="tx1"/>
          </a:solidFill>
          <a:latin typeface="+mn-lt"/>
          <a:ea typeface="+mn-ea"/>
        </a:defRPr>
      </a:lvl7pPr>
      <a:lvl8pPr marL="3525838" indent="-238125" algn="l" defTabSz="957263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1900">
          <a:solidFill>
            <a:schemeClr val="tx1"/>
          </a:solidFill>
          <a:latin typeface="+mn-lt"/>
          <a:ea typeface="+mn-ea"/>
        </a:defRPr>
      </a:lvl8pPr>
      <a:lvl9pPr marL="3983038" indent="-238125" algn="l" defTabSz="957263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19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6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6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7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676400"/>
            <a:ext cx="6019800" cy="1481712"/>
          </a:xfrm>
        </p:spPr>
        <p:txBody>
          <a:bodyPr/>
          <a:lstStyle/>
          <a:p>
            <a:pPr algn="ctr"/>
            <a:r>
              <a:rPr lang="en-US" dirty="0" smtClean="0"/>
              <a:t>Developing Your Potential</a:t>
            </a:r>
            <a:br>
              <a:rPr lang="en-US" dirty="0" smtClean="0"/>
            </a:br>
            <a:r>
              <a:rPr lang="en-US" dirty="0" smtClean="0"/>
              <a:t>with</a:t>
            </a:r>
            <a:br>
              <a:rPr lang="en-US" dirty="0" smtClean="0"/>
            </a:br>
            <a:r>
              <a:rPr lang="en-US" dirty="0" smtClean="0"/>
              <a:t>CoreNet Global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1"/>
            <a:ext cx="8534400" cy="558382"/>
          </a:xfrm>
        </p:spPr>
        <p:txBody>
          <a:bodyPr/>
          <a:lstStyle/>
          <a:p>
            <a:r>
              <a:rPr lang="en-US" dirty="0" smtClean="0"/>
              <a:t>Financial Advantages of Partnership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 smtClean="0"/>
              <a:t>Discounted CoreNet Memberships</a:t>
            </a:r>
          </a:p>
          <a:p>
            <a:endParaRPr lang="en-US" b="0" dirty="0" smtClean="0"/>
          </a:p>
          <a:p>
            <a:r>
              <a:rPr lang="en-US" b="0" dirty="0" smtClean="0"/>
              <a:t>Discounted Summit Registration Fees</a:t>
            </a:r>
          </a:p>
          <a:p>
            <a:endParaRPr lang="en-US" b="0" dirty="0" smtClean="0"/>
          </a:p>
          <a:p>
            <a:r>
              <a:rPr lang="en-US" b="0" dirty="0" smtClean="0"/>
              <a:t>Level 4 Access to the Knowledge Center Online</a:t>
            </a:r>
          </a:p>
          <a:p>
            <a:endParaRPr lang="en-US" b="0" dirty="0" smtClean="0"/>
          </a:p>
          <a:p>
            <a:r>
              <a:rPr lang="en-US" b="0" dirty="0" smtClean="0"/>
              <a:t>Learning</a:t>
            </a:r>
          </a:p>
          <a:p>
            <a:pPr lvl="1"/>
            <a:r>
              <a:rPr lang="en-US" dirty="0" smtClean="0"/>
              <a:t>Free Pass to Discovery Forums</a:t>
            </a:r>
          </a:p>
          <a:p>
            <a:pPr lvl="1"/>
            <a:r>
              <a:rPr lang="en-US" dirty="0" smtClean="0"/>
              <a:t>Waiver of Candidacy Fee</a:t>
            </a:r>
          </a:p>
          <a:p>
            <a:pPr lvl="1"/>
            <a:r>
              <a:rPr lang="en-US" dirty="0" smtClean="0"/>
              <a:t>Priority Admittance to Classes</a:t>
            </a:r>
          </a:p>
        </p:txBody>
      </p:sp>
    </p:spTree>
    <p:extLst>
      <p:ext uri="{BB962C8B-B14F-4D97-AF65-F5344CB8AC3E}">
        <p14:creationId xmlns:p14="http://schemas.microsoft.com/office/powerpoint/2010/main" val="356392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676400"/>
            <a:ext cx="6019800" cy="1481712"/>
          </a:xfrm>
        </p:spPr>
        <p:txBody>
          <a:bodyPr/>
          <a:lstStyle/>
          <a:p>
            <a:pPr algn="ctr"/>
            <a:r>
              <a:rPr lang="en-US" dirty="0" smtClean="0"/>
              <a:t>QUESTIONS</a:t>
            </a:r>
            <a:br>
              <a:rPr lang="en-US" dirty="0" smtClean="0"/>
            </a:br>
            <a:r>
              <a:rPr lang="en-US" dirty="0" smtClean="0"/>
              <a:t>&amp;</a:t>
            </a:r>
            <a:br>
              <a:rPr lang="en-US" dirty="0" smtClean="0"/>
            </a:br>
            <a:r>
              <a:rPr lang="en-US" dirty="0" smtClean="0"/>
              <a:t>ANSWERS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01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Skills Do You Need?</a:t>
            </a:r>
            <a:endParaRPr lang="en-US" dirty="0"/>
          </a:p>
        </p:txBody>
      </p:sp>
      <p:pic>
        <p:nvPicPr>
          <p:cNvPr id="4" name="Varcoe Skills for Corp Real Estate Professional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1295400"/>
            <a:ext cx="7727040" cy="4343400"/>
          </a:xfrm>
        </p:spPr>
      </p:pic>
    </p:spTree>
    <p:extLst>
      <p:ext uri="{BB962C8B-B14F-4D97-AF65-F5344CB8AC3E}">
        <p14:creationId xmlns:p14="http://schemas.microsoft.com/office/powerpoint/2010/main" val="203969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458200" cy="1020047"/>
          </a:xfrm>
        </p:spPr>
        <p:txBody>
          <a:bodyPr/>
          <a:lstStyle/>
          <a:p>
            <a:pPr algn="ctr"/>
            <a:r>
              <a:rPr lang="en-US" dirty="0" smtClean="0"/>
              <a:t>How Can CoreNet Aid in You Professional Development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826008" cy="8260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26" y="2819400"/>
            <a:ext cx="826008" cy="8260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038600"/>
            <a:ext cx="826008" cy="8260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26" y="5181600"/>
            <a:ext cx="826008" cy="8260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81200" y="1774677"/>
            <a:ext cx="66294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Connect with the Right Network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2013098" y="2993877"/>
            <a:ext cx="461857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Multiple Learning </a:t>
            </a:r>
            <a:r>
              <a:rPr lang="en-US" dirty="0"/>
              <a:t>Opportunities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33600" y="4213077"/>
            <a:ext cx="513794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Opportunity to Grow </a:t>
            </a:r>
            <a:r>
              <a:rPr lang="en-US" dirty="0"/>
              <a:t>Professionally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33600" y="5356077"/>
            <a:ext cx="518603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Belonging Has Leadership Benefits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82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1"/>
            <a:ext cx="8534400" cy="558382"/>
          </a:xfrm>
        </p:spPr>
        <p:txBody>
          <a:bodyPr/>
          <a:lstStyle/>
          <a:p>
            <a:r>
              <a:rPr lang="en-US" dirty="0" smtClean="0"/>
              <a:t>Connect with the Right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484" y="1219200"/>
            <a:ext cx="3815316" cy="2590800"/>
          </a:xfrm>
        </p:spPr>
        <p:txBody>
          <a:bodyPr/>
          <a:lstStyle/>
          <a:p>
            <a:pPr marL="0" indent="0">
              <a:buNone/>
            </a:pPr>
            <a:r>
              <a:rPr lang="en-US" b="0" dirty="0"/>
              <a:t>“This international network of corporate real estate experts</a:t>
            </a:r>
          </a:p>
          <a:p>
            <a:pPr marL="0" indent="0">
              <a:buNone/>
            </a:pPr>
            <a:r>
              <a:rPr lang="en-US" b="0" dirty="0"/>
              <a:t>provides me with a cross-company view on corporate real</a:t>
            </a:r>
          </a:p>
          <a:p>
            <a:pPr marL="0" indent="0">
              <a:buNone/>
            </a:pPr>
            <a:r>
              <a:rPr lang="en-US" b="0" dirty="0"/>
              <a:t>estate management as well as global industry trends. It also</a:t>
            </a:r>
          </a:p>
          <a:p>
            <a:pPr marL="0" indent="0">
              <a:buNone/>
            </a:pPr>
            <a:r>
              <a:rPr lang="en-US" b="0" dirty="0"/>
              <a:t>helps me react to day-to-day challenges much faster.”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4648200" y="4114800"/>
            <a:ext cx="3505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+mn-lt"/>
              </a:rPr>
              <a:t>“CoreNet Global has been the primary medium through</a:t>
            </a:r>
          </a:p>
          <a:p>
            <a:r>
              <a:rPr lang="en-US" sz="2000" dirty="0">
                <a:latin typeface="+mn-lt"/>
              </a:rPr>
              <a:t>which I have learned best practices and engaged my peers</a:t>
            </a:r>
          </a:p>
          <a:p>
            <a:r>
              <a:rPr lang="en-US" sz="2000" dirty="0">
                <a:latin typeface="+mn-lt"/>
              </a:rPr>
              <a:t>in discussions of common problems over the past</a:t>
            </a:r>
          </a:p>
          <a:p>
            <a:r>
              <a:rPr lang="en-US" sz="2000" dirty="0">
                <a:latin typeface="+mn-lt"/>
              </a:rPr>
              <a:t>10 – 15 years.”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099" y="1266456"/>
            <a:ext cx="1295400" cy="172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992" y="4267200"/>
            <a:ext cx="1066800" cy="1422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856" y="1219200"/>
            <a:ext cx="826008" cy="8260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393713" y="1464173"/>
            <a:ext cx="16002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Thomas </a:t>
            </a:r>
            <a:r>
              <a:rPr lang="en-US" sz="1400" dirty="0" err="1"/>
              <a:t>Glatte</a:t>
            </a:r>
            <a:endParaRPr lang="en-US" sz="1400" dirty="0"/>
          </a:p>
          <a:p>
            <a:r>
              <a:rPr lang="en-US" sz="1400" dirty="0"/>
              <a:t>Head of Global Real Estate</a:t>
            </a:r>
          </a:p>
          <a:p>
            <a:r>
              <a:rPr lang="en-US" sz="1400" dirty="0"/>
              <a:t>BASF</a:t>
            </a:r>
          </a:p>
          <a:p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2438400" y="5700233"/>
            <a:ext cx="22097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Mark </a:t>
            </a:r>
            <a:r>
              <a:rPr lang="en-US" sz="1400" dirty="0" err="1"/>
              <a:t>Schleyer</a:t>
            </a:r>
            <a:endParaRPr lang="en-US" sz="1400" dirty="0"/>
          </a:p>
          <a:p>
            <a:r>
              <a:rPr lang="en-US" sz="1400" dirty="0"/>
              <a:t>Senior Vice President </a:t>
            </a:r>
          </a:p>
          <a:p>
            <a:r>
              <a:rPr lang="en-US" sz="1400" dirty="0"/>
              <a:t>Corp. Real Estate</a:t>
            </a:r>
          </a:p>
          <a:p>
            <a:r>
              <a:rPr lang="en-US" sz="1400" dirty="0" smtClean="0"/>
              <a:t>AT&amp;T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9707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Opportunities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Summits</a:t>
            </a:r>
          </a:p>
          <a:p>
            <a:pPr lvl="1"/>
            <a:r>
              <a:rPr lang="en-US" dirty="0" smtClean="0"/>
              <a:t>Attend In Person</a:t>
            </a:r>
          </a:p>
          <a:p>
            <a:pPr lvl="1"/>
            <a:r>
              <a:rPr lang="en-US" dirty="0" smtClean="0"/>
              <a:t>Attend Virtually – Summit Connect</a:t>
            </a:r>
          </a:p>
          <a:p>
            <a:r>
              <a:rPr lang="en-US" dirty="0" smtClean="0"/>
              <a:t>Local &amp; Regional Chapter Events</a:t>
            </a:r>
          </a:p>
          <a:p>
            <a:r>
              <a:rPr lang="en-US" dirty="0" smtClean="0"/>
              <a:t>Communities of Practice</a:t>
            </a:r>
          </a:p>
          <a:p>
            <a:pPr lvl="1"/>
            <a:r>
              <a:rPr lang="en-US" dirty="0" smtClean="0"/>
              <a:t>Workplace</a:t>
            </a:r>
          </a:p>
          <a:p>
            <a:pPr lvl="1"/>
            <a:r>
              <a:rPr lang="en-US" dirty="0" smtClean="0"/>
              <a:t>Sustainability</a:t>
            </a:r>
          </a:p>
          <a:p>
            <a:pPr lvl="1"/>
            <a:r>
              <a:rPr lang="en-US" dirty="0" smtClean="0"/>
              <a:t>Strategy &amp; Portfolio Practice</a:t>
            </a:r>
          </a:p>
          <a:p>
            <a:r>
              <a:rPr lang="en-US" dirty="0" smtClean="0"/>
              <a:t>Knowledge Center Online</a:t>
            </a:r>
          </a:p>
          <a:p>
            <a:r>
              <a:rPr lang="en-US" dirty="0" smtClean="0"/>
              <a:t>Publications &amp; Industry Information</a:t>
            </a:r>
          </a:p>
          <a:p>
            <a:r>
              <a:rPr lang="en-US" dirty="0" smtClean="0"/>
              <a:t>Learning Series </a:t>
            </a:r>
          </a:p>
          <a:p>
            <a:pPr lvl="1"/>
            <a:r>
              <a:rPr lang="en-US" dirty="0" smtClean="0"/>
              <a:t>MCR</a:t>
            </a:r>
          </a:p>
          <a:p>
            <a:pPr lvl="1"/>
            <a:r>
              <a:rPr lang="en-US" dirty="0" smtClean="0"/>
              <a:t>SCLR</a:t>
            </a:r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219200"/>
            <a:ext cx="826008" cy="8260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501747"/>
            <a:ext cx="2815197" cy="543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637" y="3429000"/>
            <a:ext cx="1770809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6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Detail About Learning</a:t>
            </a:r>
            <a:endParaRPr lang="en-US" dirty="0"/>
          </a:p>
        </p:txBody>
      </p:sp>
      <p:pic>
        <p:nvPicPr>
          <p:cNvPr id="4" name="Learning 1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2045207"/>
            <a:ext cx="6947040" cy="390495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219200"/>
            <a:ext cx="826008" cy="82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30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1"/>
            <a:ext cx="8305800" cy="685800"/>
          </a:xfrm>
        </p:spPr>
        <p:txBody>
          <a:bodyPr/>
          <a:lstStyle/>
          <a:p>
            <a:r>
              <a:rPr lang="en-US" dirty="0" smtClean="0"/>
              <a:t>Practical Learning - Immediate Results</a:t>
            </a:r>
            <a:endParaRPr lang="en-US" dirty="0"/>
          </a:p>
        </p:txBody>
      </p:sp>
      <p:pic>
        <p:nvPicPr>
          <p:cNvPr id="4" name="Learn2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2209800"/>
            <a:ext cx="7049229" cy="3962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219200"/>
            <a:ext cx="826008" cy="82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7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 Professionally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305800" cy="3962400"/>
          </a:xfrm>
        </p:spPr>
        <p:txBody>
          <a:bodyPr/>
          <a:lstStyle/>
          <a:p>
            <a:r>
              <a:rPr lang="en-US" b="0" dirty="0"/>
              <a:t>Get recognized through one of </a:t>
            </a:r>
            <a:r>
              <a:rPr lang="en-US" b="0" dirty="0" smtClean="0"/>
              <a:t>CoreNet </a:t>
            </a:r>
            <a:r>
              <a:rPr lang="en-US" b="0" dirty="0" err="1" smtClean="0"/>
              <a:t>Global’s</a:t>
            </a:r>
            <a:r>
              <a:rPr lang="en-US" b="0" dirty="0" smtClean="0"/>
              <a:t> </a:t>
            </a:r>
            <a:r>
              <a:rPr lang="en-US" b="0" dirty="0"/>
              <a:t>prestigious awards, including:</a:t>
            </a:r>
          </a:p>
          <a:p>
            <a:pPr lvl="1"/>
            <a:r>
              <a:rPr lang="en-US" b="0" i="1" dirty="0"/>
              <a:t>H. Bruce Russell Global Innovator’s Award</a:t>
            </a:r>
          </a:p>
          <a:p>
            <a:pPr lvl="1"/>
            <a:r>
              <a:rPr lang="en-US" b="0" i="1" dirty="0"/>
              <a:t>Economic Development Leadership Award</a:t>
            </a:r>
          </a:p>
          <a:p>
            <a:pPr lvl="1"/>
            <a:r>
              <a:rPr lang="en-US" b="0" i="1" dirty="0"/>
              <a:t>Sustainable Leadership Award for Design &amp; Development</a:t>
            </a:r>
          </a:p>
          <a:p>
            <a:pPr lvl="1"/>
            <a:r>
              <a:rPr lang="en-US" b="0" i="1" dirty="0" smtClean="0"/>
              <a:t>Industry </a:t>
            </a:r>
            <a:r>
              <a:rPr lang="en-US" b="0" i="1" dirty="0"/>
              <a:t>Excellence </a:t>
            </a:r>
            <a:r>
              <a:rPr lang="en-US" b="0" i="1" dirty="0" smtClean="0"/>
              <a:t>Award</a:t>
            </a:r>
          </a:p>
          <a:p>
            <a:r>
              <a:rPr lang="en-US" b="0" dirty="0" smtClean="0"/>
              <a:t>Become </a:t>
            </a:r>
            <a:r>
              <a:rPr lang="en-US" b="0" dirty="0"/>
              <a:t>a mentor for those </a:t>
            </a:r>
            <a:r>
              <a:rPr lang="en-US" b="0" dirty="0" smtClean="0"/>
              <a:t>professionals who </a:t>
            </a:r>
            <a:r>
              <a:rPr lang="en-US" b="0" dirty="0"/>
              <a:t>are new to the </a:t>
            </a:r>
            <a:r>
              <a:rPr lang="en-US" b="0" dirty="0" smtClean="0"/>
              <a:t>industry</a:t>
            </a:r>
          </a:p>
          <a:p>
            <a:r>
              <a:rPr lang="en-US" b="0" dirty="0" smtClean="0"/>
              <a:t>Share </a:t>
            </a:r>
            <a:r>
              <a:rPr lang="en-US" b="0" dirty="0"/>
              <a:t>knowledge and best practices to </a:t>
            </a:r>
            <a:r>
              <a:rPr lang="en-US" b="0" dirty="0" smtClean="0"/>
              <a:t>excel in </a:t>
            </a:r>
            <a:r>
              <a:rPr lang="en-US" b="0" dirty="0"/>
              <a:t>your company and your industry</a:t>
            </a:r>
            <a:endParaRPr lang="en-US" dirty="0"/>
          </a:p>
        </p:txBody>
      </p:sp>
      <p:pic>
        <p:nvPicPr>
          <p:cNvPr id="4" name="JBeer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8600" y="4800600"/>
            <a:ext cx="3253740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1524000"/>
            <a:ext cx="826008" cy="82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3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Belong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7772400" cy="4648200"/>
          </a:xfrm>
        </p:spPr>
        <p:txBody>
          <a:bodyPr/>
          <a:lstStyle/>
          <a:p>
            <a:pPr marL="0" indent="0">
              <a:buNone/>
            </a:pPr>
            <a:r>
              <a:rPr lang="en-US" b="0" dirty="0"/>
              <a:t>By bringing together all facets of </a:t>
            </a:r>
            <a:r>
              <a:rPr lang="en-US" b="0" dirty="0" smtClean="0"/>
              <a:t>the corporate </a:t>
            </a:r>
            <a:r>
              <a:rPr lang="en-US" b="0" dirty="0"/>
              <a:t>real estate industry, CoreNet </a:t>
            </a:r>
            <a:r>
              <a:rPr lang="en-US" b="0" dirty="0" smtClean="0"/>
              <a:t>Global has </a:t>
            </a:r>
            <a:r>
              <a:rPr lang="en-US" b="0" dirty="0"/>
              <a:t>become the association of choice. Join </a:t>
            </a:r>
            <a:r>
              <a:rPr lang="en-US" b="0" dirty="0" smtClean="0"/>
              <a:t>the network</a:t>
            </a:r>
            <a:r>
              <a:rPr lang="en-US" b="0" dirty="0"/>
              <a:t>, get involved!</a:t>
            </a:r>
          </a:p>
          <a:p>
            <a:r>
              <a:rPr lang="en-US" b="0" dirty="0" smtClean="0"/>
              <a:t>Serve </a:t>
            </a:r>
            <a:r>
              <a:rPr lang="en-US" b="0" dirty="0"/>
              <a:t>on a chapter committee or task </a:t>
            </a:r>
            <a:r>
              <a:rPr lang="en-US" b="0" dirty="0" smtClean="0"/>
              <a:t>force, or </a:t>
            </a:r>
            <a:r>
              <a:rPr lang="en-US" b="0" dirty="0"/>
              <a:t>become a chapter </a:t>
            </a:r>
            <a:r>
              <a:rPr lang="en-US" b="0" dirty="0" smtClean="0"/>
              <a:t>leader</a:t>
            </a:r>
          </a:p>
          <a:p>
            <a:r>
              <a:rPr lang="en-US" b="0" dirty="0" smtClean="0"/>
              <a:t>Become </a:t>
            </a:r>
            <a:r>
              <a:rPr lang="en-US" b="0" dirty="0"/>
              <a:t>active on the global Board </a:t>
            </a:r>
            <a:r>
              <a:rPr lang="en-US" b="0" dirty="0" smtClean="0"/>
              <a:t>of Directors </a:t>
            </a:r>
            <a:r>
              <a:rPr lang="en-US" b="0" dirty="0"/>
              <a:t>or on global committees and </a:t>
            </a:r>
            <a:r>
              <a:rPr lang="en-US" b="0" dirty="0" smtClean="0"/>
              <a:t>task forces</a:t>
            </a:r>
            <a:endParaRPr lang="en-US" b="0" dirty="0"/>
          </a:p>
          <a:p>
            <a:r>
              <a:rPr lang="en-US" b="0" dirty="0" smtClean="0"/>
              <a:t>Focus </a:t>
            </a:r>
            <a:r>
              <a:rPr lang="en-US" b="0" dirty="0"/>
              <a:t>on a </a:t>
            </a:r>
            <a:r>
              <a:rPr lang="en-US" b="0" dirty="0" smtClean="0"/>
              <a:t>specific </a:t>
            </a:r>
            <a:r>
              <a:rPr lang="en-US" b="0" dirty="0"/>
              <a:t>area of interest such </a:t>
            </a:r>
            <a:r>
              <a:rPr lang="en-US" b="0" dirty="0" smtClean="0"/>
              <a:t>as Workplace</a:t>
            </a:r>
            <a:r>
              <a:rPr lang="en-US" b="0" dirty="0"/>
              <a:t>, </a:t>
            </a:r>
            <a:r>
              <a:rPr lang="en-US" b="0" dirty="0" smtClean="0"/>
              <a:t>Sustainability or Strategy &amp; Portfolio Planning</a:t>
            </a:r>
            <a:endParaRPr lang="en-US" b="0" dirty="0"/>
          </a:p>
          <a:p>
            <a:r>
              <a:rPr lang="en-US" b="0" dirty="0" smtClean="0"/>
              <a:t>Become </a:t>
            </a:r>
            <a:r>
              <a:rPr lang="en-US" b="0" dirty="0"/>
              <a:t>involved with the </a:t>
            </a:r>
            <a:r>
              <a:rPr lang="en-US" b="0" dirty="0" smtClean="0"/>
              <a:t>Community Reinvestment </a:t>
            </a:r>
            <a:r>
              <a:rPr lang="en-US" b="0" dirty="0"/>
              <a:t>Challenge (CRC)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219200"/>
            <a:ext cx="826008" cy="82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97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reNet Powerpoint">
  <a:themeElements>
    <a:clrScheme name="Custom 2">
      <a:dk1>
        <a:srgbClr val="000000"/>
      </a:dk1>
      <a:lt1>
        <a:srgbClr val="FFFFFF"/>
      </a:lt1>
      <a:dk2>
        <a:srgbClr val="0076C2"/>
      </a:dk2>
      <a:lt2>
        <a:srgbClr val="0396D5"/>
      </a:lt2>
      <a:accent1>
        <a:srgbClr val="E74E20"/>
      </a:accent1>
      <a:accent2>
        <a:srgbClr val="F59912"/>
      </a:accent2>
      <a:accent3>
        <a:srgbClr val="6B9B3D"/>
      </a:accent3>
      <a:accent4>
        <a:srgbClr val="0396D5"/>
      </a:accent4>
      <a:accent5>
        <a:srgbClr val="CCCCCC"/>
      </a:accent5>
      <a:accent6>
        <a:srgbClr val="E8F2FB"/>
      </a:accent6>
      <a:hlink>
        <a:srgbClr val="6CBCE3"/>
      </a:hlink>
      <a:folHlink>
        <a:srgbClr val="D4E7F7"/>
      </a:folHlink>
    </a:clrScheme>
    <a:fontScheme name="CNG PPT Template 2007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57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57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4" charset="-128"/>
          </a:defRPr>
        </a:defPPr>
      </a:lstStyle>
    </a:lnDef>
  </a:objectDefaults>
  <a:extraClrSchemeLst>
    <a:extraClrScheme>
      <a:clrScheme name="CNG PPT Template 20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NG PPT Template 20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NG PPT Template 20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NG PPT Template 20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NG PPT Template 20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NG PPT Template 20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NG PPT Template 20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NG PPT Template 20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NG PPT Template 20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NG PPT Template 20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NG PPT Template 20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NG PPT Template 20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oreNet Powerpoint">
  <a:themeElements>
    <a:clrScheme name="Custom 2">
      <a:dk1>
        <a:srgbClr val="000000"/>
      </a:dk1>
      <a:lt1>
        <a:srgbClr val="FFFFFF"/>
      </a:lt1>
      <a:dk2>
        <a:srgbClr val="0076C2"/>
      </a:dk2>
      <a:lt2>
        <a:srgbClr val="0396D5"/>
      </a:lt2>
      <a:accent1>
        <a:srgbClr val="E74E20"/>
      </a:accent1>
      <a:accent2>
        <a:srgbClr val="F59912"/>
      </a:accent2>
      <a:accent3>
        <a:srgbClr val="6B9B3D"/>
      </a:accent3>
      <a:accent4>
        <a:srgbClr val="0396D5"/>
      </a:accent4>
      <a:accent5>
        <a:srgbClr val="CCCCCC"/>
      </a:accent5>
      <a:accent6>
        <a:srgbClr val="E8F2FB"/>
      </a:accent6>
      <a:hlink>
        <a:srgbClr val="6CBCE3"/>
      </a:hlink>
      <a:folHlink>
        <a:srgbClr val="D4E7F7"/>
      </a:folHlink>
    </a:clrScheme>
    <a:fontScheme name="CNG PPT Template 2007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57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57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4" charset="-128"/>
          </a:defRPr>
        </a:defPPr>
      </a:lstStyle>
    </a:lnDef>
  </a:objectDefaults>
  <a:extraClrSchemeLst>
    <a:extraClrScheme>
      <a:clrScheme name="CNG PPT Template 20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NG PPT Template 20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NG PPT Template 20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NG PPT Template 20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NG PPT Template 20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NG PPT Template 20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NG PPT Template 20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NG PPT Template 20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NG PPT Template 20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NG PPT Template 20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NG PPT Template 20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NG PPT Template 20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CoreNet Powerpoint</Template>
  <TotalTime>7430</TotalTime>
  <Words>352</Words>
  <Application>Microsoft Office PowerPoint</Application>
  <PresentationFormat>Letter Paper (8.5x11 in)</PresentationFormat>
  <Paragraphs>67</Paragraphs>
  <Slides>11</Slides>
  <Notes>2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CoreNet Powerpoint</vt:lpstr>
      <vt:lpstr>1_CoreNet Powerpoint</vt:lpstr>
      <vt:lpstr>Developing Your Potential with CoreNet Global</vt:lpstr>
      <vt:lpstr>What Skills Do You Need?</vt:lpstr>
      <vt:lpstr>How Can CoreNet Aid in You Professional Development</vt:lpstr>
      <vt:lpstr>Connect with the Right Network</vt:lpstr>
      <vt:lpstr>Learning Opportunities</vt:lpstr>
      <vt:lpstr>More Detail About Learning</vt:lpstr>
      <vt:lpstr>Practical Learning - Immediate Results</vt:lpstr>
      <vt:lpstr>Grow Professionally</vt:lpstr>
      <vt:lpstr>Belong</vt:lpstr>
      <vt:lpstr>Financial Advantages of Partnership</vt:lpstr>
      <vt:lpstr>QUESTIONS &amp; ANSWERS</vt:lpstr>
    </vt:vector>
  </TitlesOfParts>
  <Company>Corenet Global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Melody Highsmith</dc:creator>
  <cp:lastModifiedBy>Lawrence N Bazrod</cp:lastModifiedBy>
  <cp:revision>280</cp:revision>
  <cp:lastPrinted>2011-04-18T17:31:14Z</cp:lastPrinted>
  <dcterms:created xsi:type="dcterms:W3CDTF">2009-09-22T16:45:33Z</dcterms:created>
  <dcterms:modified xsi:type="dcterms:W3CDTF">2011-10-24T20:40:07Z</dcterms:modified>
</cp:coreProperties>
</file>