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24.xml" ContentType="application/vnd.openxmlformats-officedocument.presentationml.tags+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8" r:id="rId2"/>
    <p:sldId id="282" r:id="rId3"/>
    <p:sldId id="277" r:id="rId4"/>
    <p:sldId id="280" r:id="rId5"/>
    <p:sldId id="279" r:id="rId6"/>
    <p:sldId id="276" r:id="rId7"/>
    <p:sldId id="283" r:id="rId8"/>
    <p:sldId id="284" r:id="rId9"/>
    <p:sldId id="274" r:id="rId10"/>
    <p:sldId id="273" r:id="rId11"/>
    <p:sldId id="281" r:id="rId12"/>
    <p:sldId id="272" r:id="rId13"/>
    <p:sldId id="285" r:id="rId14"/>
    <p:sldId id="264"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57" r:id="rId33"/>
    <p:sldId id="335" r:id="rId34"/>
    <p:sldId id="336" r:id="rId35"/>
    <p:sldId id="337" r:id="rId36"/>
    <p:sldId id="338" r:id="rId37"/>
    <p:sldId id="339" r:id="rId38"/>
    <p:sldId id="340" r:id="rId39"/>
    <p:sldId id="341" r:id="rId40"/>
    <p:sldId id="342" r:id="rId41"/>
    <p:sldId id="343" r:id="rId42"/>
    <p:sldId id="344"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28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500" autoAdjust="0"/>
  </p:normalViewPr>
  <p:slideViewPr>
    <p:cSldViewPr>
      <p:cViewPr>
        <p:scale>
          <a:sx n="75" d="100"/>
          <a:sy n="75" d="100"/>
        </p:scale>
        <p:origin x="-2016" y="-9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2BA40-E00C-4E3A-957D-364B36623CCC}" type="datetimeFigureOut">
              <a:rPr lang="en-US" smtClean="0"/>
              <a:pPr/>
              <a:t>7/23/2012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669A35-1377-4F7F-A05E-19AB2C4FC32A}" type="slidenum">
              <a:rPr lang="en-US" smtClean="0"/>
              <a:pPr/>
              <a:t>‹#›</a:t>
            </a:fld>
            <a:endParaRPr lang="en-US" dirty="0"/>
          </a:p>
        </p:txBody>
      </p:sp>
    </p:spTree>
    <p:extLst>
      <p:ext uri="{BB962C8B-B14F-4D97-AF65-F5344CB8AC3E}">
        <p14:creationId xmlns:p14="http://schemas.microsoft.com/office/powerpoint/2010/main" xmlns="" val="173420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362C00-70E3-44A4-A4CF-9D70A585054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defTabSz="910213">
              <a:defRPr/>
            </a:pPr>
            <a:r>
              <a:rPr lang="en-US" dirty="0" smtClean="0"/>
              <a:t>Energy audit:</a:t>
            </a:r>
            <a:r>
              <a:rPr lang="en-US" baseline="0" dirty="0" smtClean="0"/>
              <a:t> systematic analysis of a buildings’ energy equipment &amp; systems to identify cost effective opportunities to save energy. </a:t>
            </a:r>
            <a:r>
              <a:rPr lang="en-US" dirty="0" smtClean="0"/>
              <a:t>An energy audit report provides a list of recommended strategies to save energy, along with an estimate of their cost and payback.</a:t>
            </a:r>
            <a:r>
              <a:rPr lang="en-US" b="1" dirty="0" smtClean="0"/>
              <a:t> Local Law 87 does NOT require property owners to follow the recommendations.</a:t>
            </a:r>
          </a:p>
          <a:p>
            <a:pPr marL="174296" indent="-174296" defTabSz="910213">
              <a:defRPr/>
            </a:pPr>
            <a:endParaRPr lang="en-US" dirty="0" smtClean="0"/>
          </a:p>
          <a:p>
            <a:pPr marL="174296" indent="-174296" defTabSz="910213">
              <a:defRPr/>
            </a:pPr>
            <a:r>
              <a:rPr lang="en-US" dirty="0" smtClean="0"/>
              <a:t>Retro-commissioning is the testing and tune-up of existing building systems to confirm they are operating as they should be and in the most efficient manner possible. Retro-commissioning commonly identifies maintenance, calibration and operations errors that are easily corrected and typically add up to significant energy savings as well as improve equipment reliability; sometimes it finds mistakes originating from the building’s construction or a subsequent renovation. </a:t>
            </a: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defTabSz="910213">
              <a:defRPr/>
            </a:pPr>
            <a:r>
              <a:rPr lang="en-US" dirty="0" smtClean="0"/>
              <a:t>The energy</a:t>
            </a:r>
            <a:r>
              <a:rPr lang="en-US" baseline="0" dirty="0" smtClean="0"/>
              <a:t> auditor or person under direct supervision must have at least 3 years professional experience performing energy audits on buildings &gt; 50,000 sq ft.</a:t>
            </a:r>
          </a:p>
          <a:p>
            <a:pPr marL="174296" marR="0" indent="-174296" algn="l" defTabSz="910213" rtl="0" eaLnBrk="1" fontAlgn="auto" latinLnBrk="0" hangingPunct="1">
              <a:lnSpc>
                <a:spcPct val="100000"/>
              </a:lnSpc>
              <a:spcBef>
                <a:spcPts val="0"/>
              </a:spcBef>
              <a:spcAft>
                <a:spcPts val="0"/>
              </a:spcAft>
              <a:buClrTx/>
              <a:buSzTx/>
              <a:buFontTx/>
              <a:buNone/>
              <a:tabLst/>
              <a:defRPr/>
            </a:pPr>
            <a:r>
              <a:rPr lang="en-US" dirty="0" smtClean="0"/>
              <a:t>For commercial and industrial buildings, we also recommend vendors authorized and vetted by NYSERDA under their Flex-Tech program. For residential buildings, we recommend contractors under NYSERDA</a:t>
            </a:r>
            <a:r>
              <a:rPr lang="ja-JP" altLang="en-US" dirty="0" smtClean="0"/>
              <a:t>’</a:t>
            </a:r>
            <a:r>
              <a:rPr lang="en-US" altLang="ja-JP" dirty="0" smtClean="0"/>
              <a:t>s Multifamily Performance Program. NYSERDA</a:t>
            </a:r>
            <a:r>
              <a:rPr lang="ja-JP" altLang="en-US" dirty="0" smtClean="0"/>
              <a:t>’</a:t>
            </a:r>
            <a:r>
              <a:rPr lang="en-US" altLang="ja-JP" dirty="0" smtClean="0"/>
              <a:t>s list of vendors is available at their web site or at urbangreencouncil.org/GGBP. You can also find Certified Energy Managers and Certified Energy Auditors through the Association of Energy Engineer</a:t>
            </a:r>
            <a:r>
              <a:rPr lang="ja-JP" altLang="en-US" dirty="0" smtClean="0"/>
              <a:t>’</a:t>
            </a:r>
            <a:r>
              <a:rPr lang="en-US" altLang="ja-JP" dirty="0" smtClean="0"/>
              <a:t>s web site (www.aeecenter.org) under Certification / AEE Certified Professionals Directory.</a:t>
            </a:r>
          </a:p>
          <a:p>
            <a:pPr marL="174296" indent="-174296" defTabSz="910213">
              <a:defRPr/>
            </a:pPr>
            <a:endParaRPr lang="en-US" dirty="0" smtClean="0"/>
          </a:p>
          <a:p>
            <a:pPr marL="174296" indent="-174296" defTabSz="910213">
              <a:defRPr/>
            </a:pPr>
            <a:r>
              <a:rPr lang="en-US" dirty="0" smtClean="0"/>
              <a:t>the retro-commissioning agent performing or supervising the retro-commissioning must be one of the following</a:t>
            </a: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You have until December 31 to submit the Energy Efficiency Report using forms provided by the DOB </a:t>
            </a:r>
          </a:p>
          <a:p>
            <a:pPr eaLnBrk="1" hangingPunct="1">
              <a:spcBef>
                <a:spcPct val="0"/>
              </a:spcBef>
            </a:pPr>
            <a:r>
              <a:rPr lang="en-US" dirty="0" smtClean="0"/>
              <a:t>The submission forms will be available from DOB later in 2012.</a:t>
            </a:r>
          </a:p>
          <a:p>
            <a:pPr eaLnBrk="1" hangingPunct="1">
              <a:spcBef>
                <a:spcPct val="0"/>
              </a:spcBef>
            </a:pPr>
            <a:r>
              <a:rPr lang="en-US" sz="1300" dirty="0"/>
              <a:t>Note, there will be a filing fee, and this has to be paid in person at the Department of Buildings</a:t>
            </a:r>
          </a:p>
          <a:p>
            <a:pPr eaLnBrk="1" hangingPunct="1">
              <a:spcBef>
                <a:spcPct val="0"/>
              </a:spcBef>
            </a:pPr>
            <a:r>
              <a:rPr lang="en-US" sz="1300" dirty="0"/>
              <a:t>The last thing you need to do is maintain records for </a:t>
            </a:r>
            <a:r>
              <a:rPr lang="en-US" sz="1300" b="1" dirty="0"/>
              <a:t>1</a:t>
            </a:r>
            <a:r>
              <a:rPr lang="en-US" sz="1300" b="1" u="sng" dirty="0"/>
              <a:t>5</a:t>
            </a:r>
            <a:r>
              <a:rPr lang="en-US" sz="1300" b="1" dirty="0"/>
              <a:t> years. </a:t>
            </a:r>
          </a:p>
          <a:p>
            <a:pPr eaLnBrk="1" hangingPunct="1">
              <a:spcBef>
                <a:spcPct val="0"/>
              </a:spcBef>
            </a:pPr>
            <a:r>
              <a:rPr lang="en-US" sz="1300" dirty="0"/>
              <a:t>You</a:t>
            </a:r>
            <a:r>
              <a:rPr lang="ja-JP" altLang="en-US" sz="1300" dirty="0"/>
              <a:t>’</a:t>
            </a:r>
            <a:r>
              <a:rPr lang="en-US" altLang="ja-JP" sz="1300" dirty="0"/>
              <a:t>ll need copies of any reports submitted to the city and/or any documentation that the property was exempt from 1 or both required reports. </a:t>
            </a:r>
          </a:p>
          <a:p>
            <a:pPr eaLnBrk="1" hangingPunct="1">
              <a:spcBef>
                <a:spcPct val="0"/>
              </a:spcBef>
            </a:pPr>
            <a:r>
              <a:rPr lang="en-US" altLang="ja-JP" sz="1300" dirty="0"/>
              <a:t>Also maintain records of your energy auditor and retro-commissioning agent.  </a:t>
            </a:r>
          </a:p>
          <a:p>
            <a:pPr eaLnBrk="1" hangingPunct="1">
              <a:spcBef>
                <a:spcPct val="0"/>
              </a:spcBef>
            </a:pPr>
            <a:r>
              <a:rPr lang="en-US" sz="1300" dirty="0"/>
              <a:t>DOB will ask for this in the event of an audit.</a:t>
            </a:r>
          </a:p>
          <a:p>
            <a:pPr eaLnBrk="1" hangingPunct="1">
              <a:spcBef>
                <a:spcPct val="0"/>
              </a:spcBef>
            </a:pPr>
            <a:endParaRPr lang="en-US" sz="1300"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sz="1300" dirty="0"/>
              <a:t>Decide with the professionals handling your A &amp; RCx if doing both at the same time makes sense for your particular </a:t>
            </a:r>
            <a:r>
              <a:rPr lang="en-US" sz="1300" dirty="0" smtClean="0"/>
              <a:t>facilities. </a:t>
            </a:r>
            <a:r>
              <a:rPr lang="en-US" sz="1300" dirty="0"/>
              <a:t>Best practice is to integrate your Climate Action Plan!</a:t>
            </a:r>
          </a:p>
          <a:p>
            <a:pPr eaLnBrk="1" hangingPunct="1">
              <a:spcBef>
                <a:spcPct val="0"/>
              </a:spcBef>
            </a:pPr>
            <a:endParaRPr lang="en-US" sz="1300" dirty="0"/>
          </a:p>
          <a:p>
            <a:pPr eaLnBrk="1" hangingPunct="1">
              <a:spcBef>
                <a:spcPct val="0"/>
              </a:spcBef>
            </a:pPr>
            <a:r>
              <a:rPr lang="en-US" sz="1300" dirty="0"/>
              <a:t>Final Rule is hoped to be released late summer or early fall. In the meantime follow the letter of the Law, and refer to the Draft Rule for further guidance.</a:t>
            </a:r>
          </a:p>
          <a:p>
            <a:pPr eaLnBrk="1" hangingPunct="1">
              <a:spcBef>
                <a:spcPct val="0"/>
              </a:spcBef>
            </a:pPr>
            <a:r>
              <a:rPr lang="en-US" sz="1300" dirty="0"/>
              <a:t>2 ‘sneak-peaks’ the City can alert you to that will be in the Final Rule…</a:t>
            </a:r>
          </a:p>
        </p:txBody>
      </p:sp>
      <p:sp>
        <p:nvSpPr>
          <p:cNvPr id="4" name="Slide Number Placeholder 3"/>
          <p:cNvSpPr>
            <a:spLocks noGrp="1"/>
          </p:cNvSpPr>
          <p:nvPr>
            <p:ph type="sldNum" sz="quarter" idx="10"/>
          </p:nvPr>
        </p:nvSpPr>
        <p:spPr/>
        <p:txBody>
          <a:bodyPr/>
          <a:lstStyle/>
          <a:p>
            <a:fld id="{755C57AB-1EFF-4436-B204-EE34EA9FC1F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If you have questions, please see me afterwards.</a:t>
            </a:r>
            <a:endParaRPr lang="en-US" dirty="0"/>
          </a:p>
        </p:txBody>
      </p:sp>
      <p:sp>
        <p:nvSpPr>
          <p:cNvPr id="4" name="Slide Number Placeholder 3"/>
          <p:cNvSpPr>
            <a:spLocks noGrp="1"/>
          </p:cNvSpPr>
          <p:nvPr>
            <p:ph type="sldNum" sz="quarter" idx="10"/>
          </p:nvPr>
        </p:nvSpPr>
        <p:spPr/>
        <p:txBody>
          <a:bodyPr/>
          <a:lstStyle/>
          <a:p>
            <a:fld id="{00362C00-70E3-44A4-A4CF-9D70A585054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03D6DC5-8868-4771-98A3-8132C770ADE2}"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2C130C-DAD4-451C-BF37-5021B9CAC260}"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F20BD3-63C5-4080-B674-2B99F6A453F7}" type="slidenum">
              <a:rPr lang="en-US" smtClean="0"/>
              <a:pPr fontAlgn="base">
                <a:spcBef>
                  <a:spcPct val="0"/>
                </a:spcBef>
                <a:spcAft>
                  <a:spcPct val="0"/>
                </a:spcAft>
                <a:defRPr/>
              </a:pPr>
              <a:t>22</a:t>
            </a:fld>
            <a:endParaRPr lang="en-US" smtClean="0"/>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88DCB41-0DA6-4BDD-AC41-6C5D569A20F4}" type="slidenum">
              <a:rPr lang="en-US" smtClean="0">
                <a:latin typeface="Times" pitchFamily="18" charset="0"/>
                <a:ea typeface="MS PGothic" pitchFamily="34" charset="-128"/>
              </a:rPr>
              <a:pPr/>
              <a:t>44</a:t>
            </a:fld>
            <a:endParaRPr lang="en-US" smtClean="0">
              <a:latin typeface="Times" pitchFamily="18" charset="0"/>
              <a:ea typeface="MS PGothic" pitchFamily="34" charset="-128"/>
            </a:endParaRPr>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7788" y="8685213"/>
            <a:ext cx="2970212" cy="458787"/>
          </a:xfrm>
          <a:prstGeom prst="rect">
            <a:avLst/>
          </a:prstGeom>
          <a:noFill/>
          <a:ln w="9525">
            <a:noFill/>
            <a:miter lim="800000"/>
            <a:headEnd/>
            <a:tailEnd/>
          </a:ln>
        </p:spPr>
        <p:txBody>
          <a:bodyPr lIns="86493" tIns="43247" rIns="86493" bIns="43247" anchor="b"/>
          <a:lstStyle/>
          <a:p>
            <a:pPr algn="r" defTabSz="863600"/>
            <a:fld id="{391336EF-C69F-42EC-972C-F773C048E400}" type="slidenum">
              <a:rPr lang="en-US" sz="1100">
                <a:latin typeface="Times" pitchFamily="18" charset="0"/>
              </a:rPr>
              <a:pPr algn="r" defTabSz="863600"/>
              <a:t>49</a:t>
            </a:fld>
            <a:endParaRPr lang="en-US" sz="1100">
              <a:latin typeface="Times" pitchFamily="18" charset="0"/>
            </a:endParaRPr>
          </a:p>
        </p:txBody>
      </p:sp>
      <p:sp>
        <p:nvSpPr>
          <p:cNvPr id="44035" name="Rectangle 2"/>
          <p:cNvSpPr>
            <a:spLocks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defTabSz="863600" eaLnBrk="1" hangingPunct="1"/>
            <a:endParaRPr lang="en-US" smtClean="0">
              <a:latin typeface="Times" pitchFamily="18" charset="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defTabSz="910213">
              <a:defRPr/>
            </a:pP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7788" y="8685213"/>
            <a:ext cx="2970212" cy="458787"/>
          </a:xfrm>
          <a:prstGeom prst="rect">
            <a:avLst/>
          </a:prstGeom>
          <a:noFill/>
          <a:ln w="9525">
            <a:noFill/>
            <a:miter lim="800000"/>
            <a:headEnd/>
            <a:tailEnd/>
          </a:ln>
        </p:spPr>
        <p:txBody>
          <a:bodyPr lIns="86493" tIns="43247" rIns="86493" bIns="43247" anchor="b"/>
          <a:lstStyle/>
          <a:p>
            <a:pPr algn="r" defTabSz="863600"/>
            <a:fld id="{64E6C94E-FF42-4548-88B8-BE8DE26DF564}" type="slidenum">
              <a:rPr lang="en-US" sz="1100">
                <a:latin typeface="Times" pitchFamily="18" charset="0"/>
              </a:rPr>
              <a:pPr algn="r" defTabSz="863600"/>
              <a:t>50</a:t>
            </a:fld>
            <a:endParaRPr lang="en-US" sz="1100">
              <a:latin typeface="Times" pitchFamily="18" charset="0"/>
            </a:endParaRPr>
          </a:p>
        </p:txBody>
      </p:sp>
      <p:sp>
        <p:nvSpPr>
          <p:cNvPr id="45059" name="Rectangle 2"/>
          <p:cNvSpPr>
            <a:spLocks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defTabSz="863600" eaLnBrk="1" hangingPunct="1"/>
            <a:endParaRPr lang="en-US" smtClean="0">
              <a:latin typeface="Times" pitchFamily="18" charset="0"/>
              <a:ea typeface="ヒラギノ角ゴ Pro W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latin typeface="Times" pitchFamily="18" charset="0"/>
              <a:ea typeface="ヒラギノ角ゴ Pro W3" charset="-128"/>
            </a:endParaRPr>
          </a:p>
        </p:txBody>
      </p:sp>
      <p:sp>
        <p:nvSpPr>
          <p:cNvPr id="46084" name="Slide Number Placeholder 3"/>
          <p:cNvSpPr>
            <a:spLocks noGrp="1"/>
          </p:cNvSpPr>
          <p:nvPr>
            <p:ph type="sldNum" sz="quarter" idx="5"/>
          </p:nvPr>
        </p:nvSpPr>
        <p:spPr>
          <a:noFill/>
        </p:spPr>
        <p:txBody>
          <a:bodyPr/>
          <a:lstStyle/>
          <a:p>
            <a:fld id="{FA3D0DFB-DAA3-4AFE-9F1E-B175F8CE2821}" type="slidenum">
              <a:rPr lang="de-DE" smtClean="0">
                <a:latin typeface="Times" pitchFamily="18" charset="0"/>
                <a:ea typeface="MS PGothic" pitchFamily="34" charset="-128"/>
              </a:rPr>
              <a:pPr/>
              <a:t>51</a:t>
            </a:fld>
            <a:endParaRPr lang="de-DE" smtClean="0">
              <a:latin typeface="Times" pitchFamily="18"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latin typeface="Times" pitchFamily="18" charset="0"/>
              <a:ea typeface="ヒラギノ角ゴ Pro W3" charset="-128"/>
            </a:endParaRPr>
          </a:p>
        </p:txBody>
      </p:sp>
      <p:sp>
        <p:nvSpPr>
          <p:cNvPr id="47108" name="Slide Number Placeholder 3"/>
          <p:cNvSpPr>
            <a:spLocks noGrp="1"/>
          </p:cNvSpPr>
          <p:nvPr>
            <p:ph type="sldNum" sz="quarter" idx="5"/>
          </p:nvPr>
        </p:nvSpPr>
        <p:spPr>
          <a:noFill/>
        </p:spPr>
        <p:txBody>
          <a:bodyPr/>
          <a:lstStyle/>
          <a:p>
            <a:fld id="{B6D1BA1E-A2BD-4659-9F21-57F9A7094E2C}" type="slidenum">
              <a:rPr lang="de-DE" smtClean="0">
                <a:latin typeface="Times" pitchFamily="18" charset="0"/>
                <a:ea typeface="MS PGothic" pitchFamily="34" charset="-128"/>
              </a:rPr>
              <a:pPr/>
              <a:t>52</a:t>
            </a:fld>
            <a:endParaRPr lang="de-DE" smtClean="0">
              <a:latin typeface="Times" pitchFamily="18" charset="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3025" y="8697913"/>
            <a:ext cx="2974975" cy="446087"/>
          </a:xfrm>
          <a:prstGeom prst="rect">
            <a:avLst/>
          </a:prstGeom>
          <a:noFill/>
          <a:ln w="9525">
            <a:noFill/>
            <a:miter lim="800000"/>
            <a:headEnd/>
            <a:tailEnd/>
          </a:ln>
        </p:spPr>
        <p:txBody>
          <a:bodyPr lIns="87343" tIns="43670" rIns="87343" bIns="43670" anchor="b"/>
          <a:lstStyle/>
          <a:p>
            <a:pPr algn="r" defTabSz="877888"/>
            <a:fld id="{29E523CD-139B-4B35-A85C-905F1CB1ED80}" type="slidenum">
              <a:rPr lang="en-US"/>
              <a:pPr algn="r" defTabSz="877888"/>
              <a:t>54</a:t>
            </a:fld>
            <a:endParaRPr lang="en-US"/>
          </a:p>
        </p:txBody>
      </p:sp>
      <p:sp>
        <p:nvSpPr>
          <p:cNvPr id="48131" name="Rectangle 2"/>
          <p:cNvSpPr>
            <a:spLocks noGrp="1" noRot="1" noChangeAspect="1" noChangeArrowheads="1" noTextEdit="1"/>
          </p:cNvSpPr>
          <p:nvPr>
            <p:ph type="sldImg"/>
          </p:nvPr>
        </p:nvSpPr>
        <p:spPr>
          <a:xfrm>
            <a:off x="1146175" y="698500"/>
            <a:ext cx="4570413" cy="3429000"/>
          </a:xfrm>
          <a:solidFill>
            <a:srgbClr val="FFFFFF"/>
          </a:solidFill>
          <a:ln/>
        </p:spPr>
      </p:sp>
      <p:sp>
        <p:nvSpPr>
          <p:cNvPr id="48132" name="Rectangle 3"/>
          <p:cNvSpPr>
            <a:spLocks noGrp="1" noChangeArrowheads="1"/>
          </p:cNvSpPr>
          <p:nvPr>
            <p:ph type="body" idx="1"/>
          </p:nvPr>
        </p:nvSpPr>
        <p:spPr>
          <a:xfrm>
            <a:off x="906463" y="4346575"/>
            <a:ext cx="5045075" cy="4098925"/>
          </a:xfrm>
          <a:noFill/>
          <a:ln>
            <a:solidFill>
              <a:srgbClr val="000000"/>
            </a:solidFill>
          </a:ln>
        </p:spPr>
        <p:txBody>
          <a:bodyPr lIns="87343" tIns="43670" rIns="87343" bIns="43670"/>
          <a:lstStyle/>
          <a:p>
            <a:pPr defTabSz="827088"/>
            <a:endParaRPr lang="en-US" smtClean="0">
              <a:latin typeface="Times" pitchFamily="18" charset="0"/>
              <a:ea typeface="ヒラギノ角ゴ Pro W3"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AD6FA65-86C6-4233-BAA1-171CD73FBA0B}" type="slidenum">
              <a:rPr lang="en-US" smtClean="0">
                <a:latin typeface="Times" pitchFamily="18" charset="0"/>
                <a:ea typeface="MS PGothic" pitchFamily="34" charset="-128"/>
              </a:rPr>
              <a:pPr/>
              <a:t>55</a:t>
            </a:fld>
            <a:endParaRPr lang="en-US" smtClean="0">
              <a:latin typeface="Times" pitchFamily="18" charset="0"/>
              <a:ea typeface="MS PGothic" pitchFamily="34" charset="-128"/>
            </a:endParaRPr>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Times" pitchFamily="18" charset="0"/>
              <a:ea typeface="ヒラギノ角ゴ Pro W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781DC4D-A3AE-48B3-AF5E-286927BC2E80}" type="slidenum">
              <a:rPr lang="en-US" smtClean="0">
                <a:latin typeface="Times" pitchFamily="18" charset="0"/>
                <a:ea typeface="MS PGothic" pitchFamily="34" charset="-128"/>
              </a:rPr>
              <a:pPr/>
              <a:t>59</a:t>
            </a:fld>
            <a:endParaRPr lang="en-US" smtClean="0">
              <a:latin typeface="Times" pitchFamily="18" charset="0"/>
              <a:ea typeface="MS PGothic" pitchFamily="34" charset="-128"/>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Times" pitchFamily="18" charset="0"/>
              <a:ea typeface="ヒラギノ角ゴ Pro W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operations Center.  Let’s talk systems.  The</a:t>
            </a:r>
            <a:r>
              <a:rPr lang="en-US" baseline="0" dirty="0" smtClean="0"/>
              <a:t> Operators are too busy.  Bottom line no one is looking at this stuff.</a:t>
            </a:r>
            <a:endParaRPr lang="en-US" dirty="0"/>
          </a:p>
        </p:txBody>
      </p:sp>
      <p:sp>
        <p:nvSpPr>
          <p:cNvPr id="4" name="Slide Number Placeholder 3"/>
          <p:cNvSpPr>
            <a:spLocks noGrp="1"/>
          </p:cNvSpPr>
          <p:nvPr>
            <p:ph type="sldNum" sz="quarter" idx="10"/>
          </p:nvPr>
        </p:nvSpPr>
        <p:spPr/>
        <p:txBody>
          <a:bodyPr/>
          <a:lstStyle/>
          <a:p>
            <a:fld id="{2A4F478D-810B-427E-988C-731EF244A9A6}" type="slidenum">
              <a:rPr lang="en-US" smtClean="0"/>
              <a:pPr/>
              <a:t>76</a:t>
            </a:fld>
            <a:endParaRPr lang="en-US"/>
          </a:p>
        </p:txBody>
      </p:sp>
    </p:spTree>
    <p:extLst>
      <p:ext uri="{BB962C8B-B14F-4D97-AF65-F5344CB8AC3E}">
        <p14:creationId xmlns:p14="http://schemas.microsoft.com/office/powerpoint/2010/main" xmlns="" val="347340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the</a:t>
            </a:r>
            <a:r>
              <a:rPr lang="en-US" baseline="0" dirty="0" smtClean="0"/>
              <a:t> largest buildings comprise less than 2% of all buildings, they contribute to almost half of total energy use.</a:t>
            </a:r>
          </a:p>
          <a:p>
            <a:r>
              <a:rPr lang="en-US" baseline="0" dirty="0" smtClean="0"/>
              <a:t>(2% is approximately 15,000 properties out of NYC’s 1 million buildings)</a:t>
            </a:r>
          </a:p>
          <a:p>
            <a:r>
              <a:rPr lang="en-US" baseline="0" dirty="0" smtClean="0"/>
              <a:t>To reduce GHG emissions, and improve air quality &amp; reduce energy costs, we need to reduce energy in existing buildings.</a:t>
            </a:r>
            <a:endParaRPr lang="en-US" dirty="0" smtClean="0"/>
          </a:p>
          <a:p>
            <a:pPr marL="174296" indent="-174296" defTabSz="910213">
              <a:defRPr/>
            </a:pP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defTabSz="910213">
              <a:defRPr/>
            </a:pP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Highlights – Covered properties complied faster this year than last.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5288"/>
                </a:solidFill>
              </a:rPr>
              <a:t>Next deadline is </a:t>
            </a:r>
            <a:r>
              <a:rPr lang="en-US" sz="1200" b="1" dirty="0" smtClean="0">
                <a:solidFill>
                  <a:srgbClr val="005288"/>
                </a:solidFill>
              </a:rPr>
              <a:t>August 1</a:t>
            </a:r>
            <a:r>
              <a:rPr lang="en-US" sz="1200" b="1" baseline="30000" dirty="0" smtClean="0">
                <a:solidFill>
                  <a:srgbClr val="005288"/>
                </a:solidFill>
              </a:rPr>
              <a:t>st</a:t>
            </a:r>
            <a:r>
              <a:rPr lang="en-US" sz="1200" b="1" dirty="0" smtClean="0">
                <a:solidFill>
                  <a:srgbClr val="005288"/>
                </a:solidFill>
              </a:rPr>
              <a:t> (next Wednesday!)</a:t>
            </a:r>
          </a:p>
          <a:p>
            <a:endParaRPr lang="en-US" dirty="0" smtClean="0"/>
          </a:p>
          <a:p>
            <a:pPr marL="171450" indent="-171450">
              <a:buFont typeface="Arial" charset="0"/>
              <a:buChar char="•"/>
            </a:pPr>
            <a:r>
              <a:rPr lang="en-US" baseline="0" dirty="0" smtClean="0"/>
              <a:t>Water usage, as defined in the Law, is to be automatically uploaded by the DEP. Due to technical delays, the water requirement was revoked without penalty this year, but input of water is still highly encouraged!</a:t>
            </a:r>
          </a:p>
        </p:txBody>
      </p:sp>
      <p:sp>
        <p:nvSpPr>
          <p:cNvPr id="4" name="Slide Number Placeholder 3"/>
          <p:cNvSpPr>
            <a:spLocks noGrp="1"/>
          </p:cNvSpPr>
          <p:nvPr>
            <p:ph type="sldNum" sz="quarter" idx="10"/>
          </p:nvPr>
        </p:nvSpPr>
        <p:spPr/>
        <p:txBody>
          <a:bodyPr/>
          <a:lstStyle/>
          <a:p>
            <a:fld id="{755C57AB-1EFF-4436-B204-EE34EA9FC1F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highly anticipated</a:t>
            </a:r>
            <a:r>
              <a:rPr lang="en-US" baseline="0" dirty="0" smtClean="0"/>
              <a:t> benchmark report gives an overall summary of the 21</a:t>
            </a:r>
            <a:r>
              <a:rPr lang="en-US" baseline="30000" dirty="0" smtClean="0"/>
              <a:t>st</a:t>
            </a:r>
            <a:r>
              <a:rPr lang="en-US" baseline="0" dirty="0" smtClean="0"/>
              <a:t> reporting year of 2010 submitted data, including notable trends across the board, and best opportunities for targeted GHG reductions and energy savings. One of the significant findings showed that the worst performers (highest EUIs) were about 3-4 times less efficient than the best in their sector. Retail had the largest gap at almost 8%. Great room for improvement across the board.</a:t>
            </a:r>
          </a:p>
          <a:p>
            <a:endParaRPr lang="en-US" baseline="0" dirty="0" smtClean="0"/>
          </a:p>
          <a:p>
            <a:r>
              <a:rPr lang="en-US" baseline="0" dirty="0" smtClean="0"/>
              <a:t> </a:t>
            </a:r>
          </a:p>
          <a:p>
            <a:r>
              <a:rPr lang="en-US" baseline="0" dirty="0" smtClean="0"/>
              <a:t>In September, the DOF will release a report of energy and water metrics for non-residential properties, which will be posted online.</a:t>
            </a:r>
          </a:p>
          <a:p>
            <a:r>
              <a:rPr lang="en-US" baseline="0" dirty="0" smtClean="0"/>
              <a:t>If your property is comprised of more than 10% of data centers, tv studios and/or trading floors than you may request to “opt out” of disclosure by contacting OLTPS.</a:t>
            </a:r>
            <a:endParaRPr lang="en-US" dirty="0" smtClean="0"/>
          </a:p>
          <a:p>
            <a:pPr marL="174296" indent="-174296" defTabSz="910213">
              <a:defRPr/>
            </a:pP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296" indent="-174296" defTabSz="910213">
              <a:defRPr/>
            </a:pPr>
            <a:r>
              <a:rPr lang="en-US" dirty="0" smtClean="0"/>
              <a:t>CHECK</a:t>
            </a:r>
            <a:r>
              <a:rPr lang="en-US" baseline="0" dirty="0" smtClean="0"/>
              <a:t> NUMBERS  - 12% GHG REDUCTION;   33 OF 111 GREEN CODES;   4 UNIVERSITIES REDUCE 30% &lt; 5 YRS</a:t>
            </a: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same buildings on the DOF “Covered Building List” for LL84 benchmarking must comply with LL87 Audits &amp; RCx.</a:t>
            </a:r>
          </a:p>
          <a:p>
            <a:r>
              <a:rPr lang="en-US" baseline="0" dirty="0" smtClean="0"/>
              <a:t>Staggered deadlines are based on the last digit of a building’s tax block number. In this image, for example, the 1</a:t>
            </a:r>
            <a:r>
              <a:rPr lang="en-US" baseline="30000" dirty="0" smtClean="0"/>
              <a:t>st</a:t>
            </a:r>
            <a:r>
              <a:rPr lang="en-US" baseline="0" dirty="0" smtClean="0"/>
              <a:t> building listed is due in 2014; the last building listed is due in 2021.</a:t>
            </a:r>
          </a:p>
          <a:p>
            <a:r>
              <a:rPr lang="en-US" baseline="0" dirty="0" smtClean="0"/>
              <a:t>You can complete you’re A &amp; RCx any time in the four years preceding your reporting year.</a:t>
            </a:r>
            <a:endParaRPr lang="en-US" dirty="0"/>
          </a:p>
        </p:txBody>
      </p:sp>
      <p:sp>
        <p:nvSpPr>
          <p:cNvPr id="4" name="Slide Number Placeholder 3"/>
          <p:cNvSpPr>
            <a:spLocks noGrp="1"/>
          </p:cNvSpPr>
          <p:nvPr>
            <p:ph type="sldNum" sz="quarter" idx="10"/>
          </p:nvPr>
        </p:nvSpPr>
        <p:spPr/>
        <p:txBody>
          <a:bodyPr/>
          <a:lstStyle/>
          <a:p>
            <a:fld id="{755C57AB-1EFF-4436-B204-EE34EA9FC1F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xml"/><Relationship Id="rId7"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slideMaster" Target="../slideMasters/slideMaster1.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5.jpeg"/><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tags" Target="../tags/tag14.xml"/><Relationship Id="rId11" Type="http://schemas.openxmlformats.org/officeDocument/2006/relationships/image" Target="../media/image3.jpeg"/><Relationship Id="rId5" Type="http://schemas.openxmlformats.org/officeDocument/2006/relationships/tags" Target="../tags/tag13.xml"/><Relationship Id="rId10" Type="http://schemas.openxmlformats.org/officeDocument/2006/relationships/image" Target="../media/image4.png"/><Relationship Id="rId4" Type="http://schemas.openxmlformats.org/officeDocument/2006/relationships/tags" Target="../tags/tag12.xml"/><Relationship Id="rId9" Type="http://schemas.openxmlformats.org/officeDocument/2006/relationships/oleObject" Target="../embeddings/oleObject6.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7.xml"/><Relationship Id="rId7" Type="http://schemas.openxmlformats.org/officeDocument/2006/relationships/oleObject" Target="../embeddings/oleObject7.bin"/><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1.xml"/><Relationship Id="rId7" Type="http://schemas.openxmlformats.org/officeDocument/2006/relationships/oleObject" Target="../embeddings/oleObject9.bin"/><Relationship Id="rId2" Type="http://schemas.openxmlformats.org/officeDocument/2006/relationships/tags" Target="../tags/tag20.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oleObject" Target="../embeddings/oleObject10.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xml"/><Relationship Id="rId7" Type="http://schemas.openxmlformats.org/officeDocument/2006/relationships/oleObject" Target="../embeddings/oleObject11.bin"/><Relationship Id="rId2" Type="http://schemas.openxmlformats.org/officeDocument/2006/relationships/tags" Target="../tags/tag24.xml"/><Relationship Id="rId1" Type="http://schemas.openxmlformats.org/officeDocument/2006/relationships/vmlDrawing" Target="../drawings/vmlDrawing7.v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oleObject" Target="../embeddings/oleObject12.bin"/></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9.xml"/><Relationship Id="rId7" Type="http://schemas.openxmlformats.org/officeDocument/2006/relationships/oleObject" Target="../embeddings/oleObject13.bin"/><Relationship Id="rId2" Type="http://schemas.openxmlformats.org/officeDocument/2006/relationships/tags" Target="../tags/tag28.xml"/><Relationship Id="rId1" Type="http://schemas.openxmlformats.org/officeDocument/2006/relationships/vmlDrawing" Target="../drawings/vmlDrawing8.v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oleObject" Target="../embeddings/oleObject14.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9.vml"/><Relationship Id="rId5" Type="http://schemas.openxmlformats.org/officeDocument/2006/relationships/image" Target="../media/image4.png"/><Relationship Id="rId4" Type="http://schemas.openxmlformats.org/officeDocument/2006/relationships/oleObject" Target="../embeddings/oleObject15.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314972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125113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3854833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425700" cy="365125"/>
          </a:xfrm>
        </p:spPr>
        <p:txBody>
          <a:bodyPr/>
          <a:lstStyle>
            <a:lvl1pPr>
              <a:defRPr>
                <a:latin typeface="Arial" pitchFamily="34" charset="0"/>
                <a:cs typeface="Arial" pitchFamily="34" charset="0"/>
              </a:defRPr>
            </a:lvl1pPr>
          </a:lstStyle>
          <a:p>
            <a:fld id="{F4D8B2BC-46DF-4EDE-9FEC-2C147621AB03}" type="slidenum">
              <a:rPr lang="en-US" smtClean="0"/>
              <a:pPr/>
              <a:t>‹#›</a:t>
            </a:fld>
            <a:endParaRPr lang="en-US" dirty="0"/>
          </a:p>
        </p:txBody>
      </p:sp>
    </p:spTree>
    <p:extLst>
      <p:ext uri="{BB962C8B-B14F-4D97-AF65-F5344CB8AC3E}">
        <p14:creationId xmlns:p14="http://schemas.microsoft.com/office/powerpoint/2010/main" xmlns="" val="3893335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Box 6"/>
          <p:cNvSpPr txBox="1"/>
          <p:nvPr userDrawn="1"/>
        </p:nvSpPr>
        <p:spPr>
          <a:xfrm>
            <a:off x="0" y="6172200"/>
            <a:ext cx="9144000" cy="685800"/>
          </a:xfrm>
          <a:prstGeom prst="rect">
            <a:avLst/>
          </a:prstGeom>
          <a:solidFill>
            <a:srgbClr val="005288"/>
          </a:solidFill>
        </p:spPr>
        <p:txBody>
          <a:bodyPr wrap="square" rtlCol="0">
            <a:spAutoFit/>
          </a:bodyPr>
          <a:lstStyle/>
          <a:p>
            <a:r>
              <a:rPr lang="en-US" sz="2400" b="1" dirty="0" smtClean="0">
                <a:solidFill>
                  <a:schemeClr val="bg1"/>
                </a:solidFill>
              </a:rPr>
              <a:t>		</a:t>
            </a:r>
            <a:endParaRPr lang="en-US" sz="2400" b="1" dirty="0">
              <a:solidFill>
                <a:schemeClr val="bg1"/>
              </a:solidFill>
            </a:endParaRPr>
          </a:p>
        </p:txBody>
      </p:sp>
      <p:pic>
        <p:nvPicPr>
          <p:cNvPr id="8" name="Picture 2" descr="\\cHGOLDFS01\Planyc 2030\Communications\Graphic Design\PlaNYC Logos and Templates\PlaNYC_Logo_2011_small.jpg"/>
          <p:cNvPicPr>
            <a:picLocks noChangeAspect="1" noChangeArrowheads="1"/>
          </p:cNvPicPr>
          <p:nvPr userDrawn="1"/>
        </p:nvPicPr>
        <p:blipFill>
          <a:blip r:embed="rId2" cstate="print"/>
          <a:srcRect/>
          <a:stretch>
            <a:fillRect/>
          </a:stretch>
        </p:blipFill>
        <p:spPr bwMode="auto">
          <a:xfrm>
            <a:off x="7498080" y="6355080"/>
            <a:ext cx="1447800" cy="326577"/>
          </a:xfrm>
          <a:prstGeom prst="rect">
            <a:avLst/>
          </a:prstGeom>
          <a:noFill/>
        </p:spPr>
      </p:pic>
      <p:pic>
        <p:nvPicPr>
          <p:cNvPr id="117763" name="Picture 3" descr="http://ts3.mm.bing.net/images/thumbnail.aspx?q=4587016980661350&amp;id=bb97bceda2a07ae1a9a538f7b4034015&amp;url=http%3a%2f%2fwww.nyc.gov%2fhtml%2fdob%2fimages%2fnewsletter%2fwhite_logo.jpg"/>
          <p:cNvPicPr>
            <a:picLocks noChangeAspect="1" noChangeArrowheads="1"/>
          </p:cNvPicPr>
          <p:nvPr userDrawn="1"/>
        </p:nvPicPr>
        <p:blipFill>
          <a:blip r:embed="rId3" cstate="print"/>
          <a:srcRect/>
          <a:stretch>
            <a:fillRect/>
          </a:stretch>
        </p:blipFill>
        <p:spPr bwMode="auto">
          <a:xfrm>
            <a:off x="182880" y="6263640"/>
            <a:ext cx="986981" cy="484061"/>
          </a:xfrm>
          <a:prstGeom prst="rect">
            <a:avLst/>
          </a:prstGeom>
          <a:noFill/>
        </p:spPr>
      </p:pic>
    </p:spTree>
    <p:extLst>
      <p:ext uri="{BB962C8B-B14F-4D97-AF65-F5344CB8AC3E}">
        <p14:creationId xmlns:p14="http://schemas.microsoft.com/office/powerpoint/2010/main" xmlns="" val="92508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5" name="Picture 16" descr="Linien_RGB_grau_ppt"/>
          <p:cNvPicPr>
            <a:picLocks noChangeAspect="1" noChangeArrowheads="1"/>
          </p:cNvPicPr>
          <p:nvPr>
            <p:custDataLst>
              <p:tags r:id="rId2"/>
            </p:custDataLst>
          </p:nvPr>
        </p:nvPicPr>
        <p:blipFill>
          <a:blip r:embed="rId4" cstate="print"/>
          <a:srcRect/>
          <a:stretch>
            <a:fillRect/>
          </a:stretch>
        </p:blipFill>
        <p:spPr bwMode="gray">
          <a:xfrm>
            <a:off x="0" y="0"/>
            <a:ext cx="9144000" cy="6858000"/>
          </a:xfrm>
          <a:prstGeom prst="rect">
            <a:avLst/>
          </a:prstGeom>
          <a:noFill/>
          <a:ln w="9525">
            <a:noFill/>
            <a:miter lim="800000"/>
            <a:headEnd/>
            <a:tailEnd/>
          </a:ln>
        </p:spPr>
      </p:pic>
      <p:graphicFrame>
        <p:nvGraphicFramePr>
          <p:cNvPr id="6" name="AutoShape 3"/>
          <p:cNvGraphicFramePr>
            <a:graphicFrameLocks/>
          </p:cNvGraphicFramePr>
          <p:nvPr/>
        </p:nvGraphicFramePr>
        <p:xfrm>
          <a:off x="0" y="0"/>
          <a:ext cx="158750" cy="158750"/>
        </p:xfrm>
        <a:graphic>
          <a:graphicData uri="http://schemas.openxmlformats.org/presentationml/2006/ole">
            <p:oleObj spid="_x0000_s33794" name="think-cell Slide" r:id="rId5" imgW="0" imgH="0" progId="">
              <p:embed/>
            </p:oleObj>
          </a:graphicData>
        </a:graphic>
      </p:graphicFrame>
      <p:pic>
        <p:nvPicPr>
          <p:cNvPr id="7" name="Picture 48" descr="Zehnder_Rittling"/>
          <p:cNvPicPr>
            <a:picLocks noChangeAspect="1" noChangeArrowheads="1"/>
          </p:cNvPicPr>
          <p:nvPr userDrawn="1"/>
        </p:nvPicPr>
        <p:blipFill>
          <a:blip r:embed="rId6" cstate="print"/>
          <a:srcRect/>
          <a:stretch>
            <a:fillRect/>
          </a:stretch>
        </p:blipFill>
        <p:spPr bwMode="auto">
          <a:xfrm>
            <a:off x="7851775" y="6146800"/>
            <a:ext cx="965200" cy="420688"/>
          </a:xfrm>
          <a:prstGeom prst="rect">
            <a:avLst/>
          </a:prstGeom>
          <a:noFill/>
          <a:ln w="9525">
            <a:noFill/>
            <a:miter lim="800000"/>
            <a:headEnd/>
            <a:tailEnd/>
          </a:ln>
        </p:spPr>
      </p:pic>
      <p:sp>
        <p:nvSpPr>
          <p:cNvPr id="3" name="Textplatzhalter 2"/>
          <p:cNvSpPr>
            <a:spLocks noGrp="1"/>
          </p:cNvSpPr>
          <p:nvPr>
            <p:ph type="body" sz="quarter" idx="10"/>
          </p:nvPr>
        </p:nvSpPr>
        <p:spPr bwMode="gray">
          <a:xfrm>
            <a:off x="323850" y="5846763"/>
            <a:ext cx="7632526" cy="738664"/>
          </a:xfrm>
        </p:spPr>
        <p:txBody>
          <a:bodyPr/>
          <a:lstStyle>
            <a:lvl1pPr marL="0" indent="0">
              <a:defRPr sz="1600"/>
            </a:lvl1pPr>
            <a:lvl2pPr>
              <a:defRPr sz="1600"/>
            </a:lvl2pPr>
            <a:lvl3pPr>
              <a:defRPr sz="1600"/>
            </a:lvl3pPr>
            <a:lvl4pPr>
              <a:defRPr sz="1600"/>
            </a:lvl4pPr>
            <a:lvl5pPr>
              <a:defRPr sz="1600"/>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23556" name="Rectangle 4"/>
          <p:cNvSpPr>
            <a:spLocks noGrp="1" noChangeArrowheads="1"/>
          </p:cNvSpPr>
          <p:nvPr>
            <p:ph type="ctrTitle"/>
          </p:nvPr>
        </p:nvSpPr>
        <p:spPr bwMode="gray">
          <a:xfrm>
            <a:off x="320675" y="1371600"/>
            <a:ext cx="8496300" cy="838200"/>
          </a:xfrm>
        </p:spPr>
        <p:txBody>
          <a:bodyPr anchor="ctr"/>
          <a:lstStyle>
            <a:lvl1pPr algn="ctr">
              <a:defRPr sz="2800" smtClean="0">
                <a:latin typeface="Arial" charset="0"/>
                <a:ea typeface="ＭＳ Ｐゴシック" pitchFamily="68" charset="-128"/>
              </a:defRPr>
            </a:lvl1pPr>
          </a:lstStyle>
          <a:p>
            <a:pPr lvl="0"/>
            <a:r>
              <a:rPr lang="en-US" noProof="0" dirty="0" smtClean="0"/>
              <a:t>Click to edit Master title style</a:t>
            </a:r>
          </a:p>
        </p:txBody>
      </p:sp>
      <p:sp>
        <p:nvSpPr>
          <p:cNvPr id="23557" name="Rectangle 5"/>
          <p:cNvSpPr>
            <a:spLocks noGrp="1" noChangeArrowheads="1"/>
          </p:cNvSpPr>
          <p:nvPr>
            <p:ph type="subTitle" idx="1"/>
          </p:nvPr>
        </p:nvSpPr>
        <p:spPr bwMode="gray">
          <a:xfrm>
            <a:off x="330200" y="2490788"/>
            <a:ext cx="8496300" cy="304800"/>
          </a:xfrm>
        </p:spPr>
        <p:txBody>
          <a:bodyPr/>
          <a:lstStyle>
            <a:lvl1pPr marL="0" indent="0" algn="ctr">
              <a:defRPr sz="2000" smtClean="0">
                <a:latin typeface="Arial" charset="0"/>
                <a:ea typeface="ＭＳ Ｐゴシック" pitchFamily="68" charset="-128"/>
                <a:cs typeface="ＭＳ Ｐゴシック" pitchFamily="68" charset="-128"/>
              </a:defRPr>
            </a:lvl1pPr>
          </a:lstStyle>
          <a:p>
            <a:pPr lvl="0"/>
            <a:r>
              <a:rPr lang="en-US" noProof="0" smtClean="0"/>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4818"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34819"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4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5842"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35843"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with flowlines">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6866" name="think-cell Slide" r:id="rId9" imgW="0" imgH="0" progId="">
              <p:embed/>
            </p:oleObj>
          </a:graphicData>
        </a:graphic>
      </p:graphicFrame>
      <p:sp>
        <p:nvSpPr>
          <p:cNvPr id="11"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982C1CEB-510F-4A90-983F-14BF905A539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2" name="Picture 48" descr="Zehnder_Rittling"/>
          <p:cNvPicPr>
            <a:picLocks noChangeAspect="1" noChangeArrowheads="1"/>
          </p:cNvPicPr>
          <p:nvPr userDrawn="1"/>
        </p:nvPicPr>
        <p:blipFill>
          <a:blip r:embed="rId10" cstate="print"/>
          <a:srcRect/>
          <a:stretch>
            <a:fillRect/>
          </a:stretch>
        </p:blipFill>
        <p:spPr bwMode="auto">
          <a:xfrm>
            <a:off x="7851775" y="6146800"/>
            <a:ext cx="965200" cy="420688"/>
          </a:xfrm>
          <a:prstGeom prst="rect">
            <a:avLst/>
          </a:prstGeom>
          <a:noFill/>
          <a:ln w="9525">
            <a:noFill/>
            <a:miter lim="800000"/>
            <a:headEnd/>
            <a:tailEnd/>
          </a:ln>
        </p:spPr>
      </p:pic>
      <p:pic>
        <p:nvPicPr>
          <p:cNvPr id="13" name="Picture 16" descr="Linien_RGB_grau_ppt"/>
          <p:cNvPicPr>
            <a:picLocks noChangeAspect="1" noChangeArrowheads="1"/>
          </p:cNvPicPr>
          <p:nvPr userDrawn="1">
            <p:custDataLst>
              <p:tags r:id="rId3"/>
            </p:custDataLst>
          </p:nvPr>
        </p:nvPicPr>
        <p:blipFill>
          <a:blip r:embed="rId11" cstate="print"/>
          <a:srcRect/>
          <a:stretch>
            <a:fillRect/>
          </a:stretch>
        </p:blipFill>
        <p:spPr bwMode="gray">
          <a:xfrm>
            <a:off x="0" y="0"/>
            <a:ext cx="9144000" cy="6858000"/>
          </a:xfrm>
          <a:prstGeom prst="rect">
            <a:avLst/>
          </a:prstGeom>
          <a:noFill/>
          <a:ln w="9525">
            <a:noFill/>
            <a:miter lim="800000"/>
            <a:headEnd/>
            <a:tailEnd/>
          </a:ln>
        </p:spPr>
      </p:pic>
      <p:sp>
        <p:nvSpPr>
          <p:cNvPr id="14" name="Foliennummernplatzhalter 13"/>
          <p:cNvSpPr txBox="1">
            <a:spLocks/>
          </p:cNvSpPr>
          <p:nvPr userDrawn="1">
            <p:custDataLst>
              <p:tags r:id="rId4"/>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2BF05FC8-500A-4080-B875-B840C9C66CC0}"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5" name="Bild 6" descr="Zehnder_Logo_quer_RGB_ppt.jpg"/>
          <p:cNvPicPr>
            <a:picLocks noChangeAspect="1"/>
          </p:cNvPicPr>
          <p:nvPr userDrawn="1">
            <p:custDataLst>
              <p:tags r:id="rId5"/>
            </p:custDataLst>
          </p:nvPr>
        </p:nvPicPr>
        <p:blipFill>
          <a:blip r:embed="rId12" cstate="print"/>
          <a:srcRect t="7430" r="5452" b="3607"/>
          <a:stretch>
            <a:fillRect/>
          </a:stretch>
        </p:blipFill>
        <p:spPr bwMode="gray">
          <a:xfrm>
            <a:off x="7826375" y="5743575"/>
            <a:ext cx="1270000" cy="1103313"/>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endParaRPr lang="en-US" noProof="0" dirty="0"/>
          </a:p>
        </p:txBody>
      </p:sp>
      <p:sp>
        <p:nvSpPr>
          <p:cNvPr id="3" name="Inhaltsplatzhalter 2"/>
          <p:cNvSpPr>
            <a:spLocks noGrp="1"/>
          </p:cNvSpPr>
          <p:nvPr>
            <p:ph idx="1"/>
          </p:nvPr>
        </p:nvSpPr>
        <p:spPr bwMode="gray">
          <a:xfrm>
            <a:off x="323850" y="1712913"/>
            <a:ext cx="8496300" cy="276999"/>
          </a:xfrm>
        </p:spPr>
        <p:txBody>
          <a:bodyPr/>
          <a:lstStyle>
            <a:lvl1pPr marL="0" indent="0">
              <a:defRPr/>
            </a:lvl1pPr>
          </a:lstStyle>
          <a:p>
            <a:pPr lvl="0"/>
            <a:endParaRPr lang="en-US" noProof="0" dirty="0"/>
          </a:p>
        </p:txBody>
      </p:sp>
      <p:sp>
        <p:nvSpPr>
          <p:cNvPr id="8"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9"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0"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Datumsplatzhalter 3"/>
          <p:cNvSpPr>
            <a:spLocks noGrp="1"/>
          </p:cNvSpPr>
          <p:nvPr>
            <p:ph type="dt" sz="half" idx="16"/>
            <p:custDataLst>
              <p:tags r:id="rId6"/>
            </p:custDataLst>
          </p:nvPr>
        </p:nvSpPr>
        <p:spPr/>
        <p:txBody>
          <a:bodyPr/>
          <a:lstStyle>
            <a:lvl1pPr>
              <a:defRPr/>
            </a:lvl1pPr>
          </a:lstStyle>
          <a:p>
            <a:pPr>
              <a:defRPr/>
            </a:pPr>
            <a:fld id="{B140FEC9-8C4F-4F67-A0A4-C22F7B6C23DD}" type="datetime1">
              <a:rPr lang="en-US"/>
              <a:pPr>
                <a:defRPr/>
              </a:pPr>
              <a:t>7/23/2012</a:t>
            </a:fld>
            <a:endParaRPr lang="en-US"/>
          </a:p>
        </p:txBody>
      </p:sp>
      <p:sp>
        <p:nvSpPr>
          <p:cNvPr id="17" name="Rectangle 9"/>
          <p:cNvSpPr>
            <a:spLocks noGrp="1" noChangeArrowheads="1"/>
          </p:cNvSpPr>
          <p:nvPr>
            <p:ph type="ftr" sz="quarter" idx="17"/>
            <p:custDataLst>
              <p:tags r:id="rId7"/>
            </p:custDataLst>
          </p:nvPr>
        </p:nvSpPr>
        <p:spPr/>
        <p:txBody>
          <a:bodyPr/>
          <a:lstStyle>
            <a:lvl1pPr>
              <a:defRPr/>
            </a:lvl1pPr>
          </a:lstStyle>
          <a:p>
            <a:pPr>
              <a:defRPr/>
            </a:pPr>
            <a:r>
              <a:rPr lang="en-US"/>
              <a:t>Corporate Overview</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7890"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37891"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8914"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38915"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9980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7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39938"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39939"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graphicFrame>
        <p:nvGraphicFramePr>
          <p:cNvPr id="7" name="AutoShape 3"/>
          <p:cNvGraphicFramePr>
            <a:graphicFrameLocks/>
          </p:cNvGraphicFramePr>
          <p:nvPr/>
        </p:nvGraphicFramePr>
        <p:xfrm>
          <a:off x="0" y="0"/>
          <a:ext cx="158750" cy="158750"/>
        </p:xfrm>
        <a:graphic>
          <a:graphicData uri="http://schemas.openxmlformats.org/presentationml/2006/ole">
            <p:oleObj spid="_x0000_s40962" name="think-cell Slide" r:id="rId7" imgW="0" imgH="0" progId="">
              <p:embed/>
            </p:oleObj>
          </a:graphicData>
        </a:graphic>
      </p:graphicFrame>
      <p:sp>
        <p:nvSpPr>
          <p:cNvPr id="8"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B3B88EBF-DEFE-42FA-BF4E-DE96EBF6BC5E}"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9"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graphicFrame>
        <p:nvGraphicFramePr>
          <p:cNvPr id="10" name="AutoShape 4"/>
          <p:cNvGraphicFramePr>
            <a:graphicFrameLocks/>
          </p:cNvGraphicFramePr>
          <p:nvPr/>
        </p:nvGraphicFramePr>
        <p:xfrm>
          <a:off x="0" y="0"/>
          <a:ext cx="158750" cy="158750"/>
        </p:xfrm>
        <a:graphic>
          <a:graphicData uri="http://schemas.openxmlformats.org/presentationml/2006/ole">
            <p:oleObj spid="_x0000_s40963" name="think-cell Slide" r:id="rId9" imgW="0" imgH="0" progId="">
              <p:embed/>
            </p:oleObj>
          </a:graphicData>
        </a:graphic>
      </p:graphicFrame>
      <p:sp>
        <p:nvSpPr>
          <p:cNvPr id="12" name="Foliennummernplatzhalter 13"/>
          <p:cNvSpPr txBox="1">
            <a:spLocks/>
          </p:cNvSpPr>
          <p:nvPr>
            <p:custDataLst>
              <p:tags r:id="rId3"/>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0975A30D-897D-4B1C-BA20-505E1D20D52C}"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14" name="Picture 48" descr="Zehnder_Rittling"/>
          <p:cNvPicPr>
            <a:picLocks noChangeAspect="1" noChangeArrowheads="1"/>
          </p:cNvPicPr>
          <p:nvPr userDrawn="1"/>
        </p:nvPicPr>
        <p:blipFill>
          <a:blip r:embed="rId8" cstate="print"/>
          <a:srcRect/>
          <a:stretch>
            <a:fillRect/>
          </a:stretch>
        </p:blipFill>
        <p:spPr bwMode="auto">
          <a:xfrm>
            <a:off x="7851775" y="6146800"/>
            <a:ext cx="965200" cy="420688"/>
          </a:xfrm>
          <a:prstGeom prst="rect">
            <a:avLst/>
          </a:prstGeom>
          <a:noFill/>
          <a:ln w="9525">
            <a:noFill/>
            <a:miter lim="800000"/>
            <a:headEnd/>
            <a:tailEnd/>
          </a:ln>
        </p:spPr>
      </p:pic>
      <p:sp>
        <p:nvSpPr>
          <p:cNvPr id="2" name="Titel 1"/>
          <p:cNvSpPr>
            <a:spLocks noGrp="1"/>
          </p:cNvSpPr>
          <p:nvPr>
            <p:ph type="title"/>
          </p:nvPr>
        </p:nvSpPr>
        <p:spPr bwMode="gray">
          <a:xfrm>
            <a:off x="323850" y="323850"/>
            <a:ext cx="8493125" cy="369332"/>
          </a:xfrm>
        </p:spPr>
        <p:txBody>
          <a:bodyPr/>
          <a:lstStyle/>
          <a:p>
            <a:r>
              <a:rPr lang="en-US" noProof="0" smtClean="0"/>
              <a:t>Click to edit Master title style</a:t>
            </a:r>
            <a:endParaRPr lang="en-US" noProof="0"/>
          </a:p>
        </p:txBody>
      </p:sp>
      <p:sp>
        <p:nvSpPr>
          <p:cNvPr id="3" name="Inhaltsplatzhalter 2"/>
          <p:cNvSpPr>
            <a:spLocks noGrp="1"/>
          </p:cNvSpPr>
          <p:nvPr>
            <p:ph idx="1"/>
          </p:nvPr>
        </p:nvSpPr>
        <p:spPr bwMode="gray">
          <a:xfrm>
            <a:off x="323850" y="1712913"/>
            <a:ext cx="8496300" cy="1373187"/>
          </a:xfrm>
        </p:spPr>
        <p:txBody>
          <a:bodyPr/>
          <a:lstStyle>
            <a:lvl1pPr marL="0" indent="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10"/>
          <p:cNvSpPr>
            <a:spLocks noGrp="1"/>
          </p:cNvSpPr>
          <p:nvPr>
            <p:ph type="body" sz="quarter" idx="13"/>
          </p:nvPr>
        </p:nvSpPr>
        <p:spPr bwMode="gray">
          <a:xfrm>
            <a:off x="323849" y="1149350"/>
            <a:ext cx="8493125" cy="307777"/>
          </a:xfrm>
        </p:spPr>
        <p:txBody>
          <a:bodyPr/>
          <a:lstStyle>
            <a:lvl1pPr>
              <a:defRPr sz="2000"/>
            </a:lvl1pPr>
            <a:lvl2pPr>
              <a:defRPr sz="2000"/>
            </a:lvl2pPr>
            <a:lvl3pPr>
              <a:defRPr sz="2000"/>
            </a:lvl3pPr>
            <a:lvl4pPr>
              <a:defRPr sz="2000"/>
            </a:lvl4pPr>
            <a:lvl5pPr>
              <a:defRPr sz="2000"/>
            </a:lvl5pPr>
          </a:lstStyle>
          <a:p>
            <a:pPr lvl="0"/>
            <a:r>
              <a:rPr lang="en-US" noProof="0" smtClean="0"/>
              <a:t>Click to edit Master text styles</a:t>
            </a:r>
          </a:p>
        </p:txBody>
      </p:sp>
      <p:sp>
        <p:nvSpPr>
          <p:cNvPr id="13" name="Textplatzhalter 12"/>
          <p:cNvSpPr>
            <a:spLocks noGrp="1"/>
          </p:cNvSpPr>
          <p:nvPr>
            <p:ph type="body" sz="quarter" idx="14"/>
          </p:nvPr>
        </p:nvSpPr>
        <p:spPr bwMode="gray">
          <a:xfrm>
            <a:off x="323849" y="5981800"/>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6" name="Textplatzhalter 15"/>
          <p:cNvSpPr>
            <a:spLocks noGrp="1"/>
          </p:cNvSpPr>
          <p:nvPr>
            <p:ph type="body" sz="quarter" idx="15"/>
          </p:nvPr>
        </p:nvSpPr>
        <p:spPr bwMode="gray">
          <a:xfrm>
            <a:off x="323848" y="6188175"/>
            <a:ext cx="7529513" cy="153888"/>
          </a:xfrm>
        </p:spPr>
        <p:txBody>
          <a:bodyPr/>
          <a:lstStyle>
            <a:lvl1pPr>
              <a:defRPr sz="1000"/>
            </a:lvl1pPr>
            <a:lvl2pPr>
              <a:defRPr sz="1000"/>
            </a:lvl2pPr>
            <a:lvl3pPr>
              <a:defRPr sz="1000"/>
            </a:lvl3pPr>
            <a:lvl4pPr>
              <a:defRPr sz="1000"/>
            </a:lvl4pPr>
            <a:lvl5pPr>
              <a:defRPr sz="1000"/>
            </a:lvl5pPr>
          </a:lstStyle>
          <a:p>
            <a:pPr lvl="0"/>
            <a:r>
              <a:rPr lang="en-US" noProof="0" smtClean="0"/>
              <a:t>Click to edit Master text styles</a:t>
            </a:r>
          </a:p>
        </p:txBody>
      </p:sp>
      <p:sp>
        <p:nvSpPr>
          <p:cNvPr id="15" name="Datumsplatzhalter 3"/>
          <p:cNvSpPr>
            <a:spLocks noGrp="1"/>
          </p:cNvSpPr>
          <p:nvPr>
            <p:ph type="dt" sz="half" idx="16"/>
            <p:custDataLst>
              <p:tags r:id="rId4"/>
            </p:custDataLst>
          </p:nvPr>
        </p:nvSpPr>
        <p:spPr/>
        <p:txBody>
          <a:bodyPr/>
          <a:lstStyle>
            <a:lvl1pPr>
              <a:defRPr/>
            </a:lvl1pPr>
          </a:lstStyle>
          <a:p>
            <a:pPr>
              <a:defRPr/>
            </a:pPr>
            <a:fld id="{26DE5A52-CE8B-400E-9B34-E6DA06E6AAF5}" type="datetime1">
              <a:rPr lang="en-US"/>
              <a:pPr>
                <a:defRPr/>
              </a:pPr>
              <a:t>7/23/2012</a:t>
            </a:fld>
            <a:endParaRPr lang="en-US"/>
          </a:p>
        </p:txBody>
      </p:sp>
      <p:sp>
        <p:nvSpPr>
          <p:cNvPr id="17" name="Rectangle 9"/>
          <p:cNvSpPr>
            <a:spLocks noGrp="1" noChangeArrowheads="1"/>
          </p:cNvSpPr>
          <p:nvPr>
            <p:ph type="ftr" sz="quarter" idx="17"/>
            <p:custDataLst>
              <p:tags r:id="rId5"/>
            </p:custDataLst>
          </p:nvPr>
        </p:nvSpPr>
        <p:spPr/>
        <p:txBody>
          <a:bodyPr/>
          <a:lstStyle>
            <a:lvl1pPr>
              <a:defRPr/>
            </a:lvl1pPr>
          </a:lstStyle>
          <a:p>
            <a:pPr>
              <a:defRPr/>
            </a:pPr>
            <a:r>
              <a:rPr lang="en-US"/>
              <a:t>Vertical Hi-Stack Fan </a:t>
            </a:r>
            <a:r>
              <a:rPr lang="en-US" err="1"/>
              <a:t>Coils_Technical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pic>
        <p:nvPicPr>
          <p:cNvPr id="5" name="Picture 16" descr="Linien_RGB_grau_ppt"/>
          <p:cNvPicPr>
            <a:picLocks noChangeAspect="1" noChangeArrowheads="1"/>
          </p:cNvPicPr>
          <p:nvPr userDrawn="1">
            <p:custDataLst>
              <p:tags r:id="rId1"/>
            </p:custDataLst>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 name="Picture 48" descr="Zehnder_Rittling"/>
          <p:cNvPicPr>
            <a:picLocks noChangeAspect="1" noChangeArrowheads="1"/>
          </p:cNvPicPr>
          <p:nvPr userDrawn="1"/>
        </p:nvPicPr>
        <p:blipFill>
          <a:blip r:embed="rId4" cstate="print"/>
          <a:srcRect/>
          <a:stretch>
            <a:fillRect/>
          </a:stretch>
        </p:blipFill>
        <p:spPr bwMode="auto">
          <a:xfrm>
            <a:off x="7851775" y="6146800"/>
            <a:ext cx="965200" cy="420688"/>
          </a:xfrm>
          <a:prstGeom prst="rect">
            <a:avLst/>
          </a:prstGeom>
          <a:noFill/>
          <a:ln w="9525">
            <a:noFill/>
            <a:miter lim="800000"/>
            <a:headEnd/>
            <a:tailEnd/>
          </a:ln>
        </p:spPr>
      </p:pic>
      <p:sp>
        <p:nvSpPr>
          <p:cNvPr id="2" name="Title 1"/>
          <p:cNvSpPr>
            <a:spLocks noGrp="1"/>
          </p:cNvSpPr>
          <p:nvPr>
            <p:ph type="title"/>
          </p:nvPr>
        </p:nvSpPr>
        <p:spPr>
          <a:xfrm>
            <a:off x="457200" y="304800"/>
            <a:ext cx="8229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7772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733800"/>
            <a:ext cx="7772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nvPr>
        </p:nvSpPr>
        <p:spPr>
          <a:xfrm>
            <a:off x="304800" y="6248400"/>
            <a:ext cx="1905000" cy="457200"/>
          </a:xfrm>
          <a:prstGeom prst="rect">
            <a:avLst/>
          </a:prstGeom>
        </p:spPr>
        <p:txBody>
          <a:bodyPr/>
          <a:lstStyle>
            <a:lvl1pPr>
              <a:defRPr>
                <a:latin typeface="Arial" charset="0"/>
                <a:ea typeface="ＭＳ Ｐゴシック" pitchFamily="34" charset="-128"/>
              </a:defRPr>
            </a:lvl1pPr>
          </a:lstStyle>
          <a:p>
            <a:pPr>
              <a:defRPr/>
            </a:pPr>
            <a:fld id="{D71DF211-FA4D-4343-B9A7-6B3FE0F111FF}" type="slidenum">
              <a:rPr lang="en-US"/>
              <a:pPr>
                <a:defRPr/>
              </a:pPr>
              <a:t>‹#›</a:t>
            </a:fld>
            <a:endParaRPr lang="en-US" sz="1400">
              <a:latin typeface="Times" charset="0"/>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AutoShape 2"/>
          <p:cNvGraphicFramePr>
            <a:graphicFrameLocks/>
          </p:cNvGraphicFramePr>
          <p:nvPr/>
        </p:nvGraphicFramePr>
        <p:xfrm>
          <a:off x="0" y="0"/>
          <a:ext cx="158750" cy="158750"/>
        </p:xfrm>
        <a:graphic>
          <a:graphicData uri="http://schemas.openxmlformats.org/presentationml/2006/ole">
            <p:oleObj spid="_x0000_s43010" name="think-cell Slide" r:id="rId4" imgW="0" imgH="0" progId="">
              <p:embed/>
            </p:oleObj>
          </a:graphicData>
        </a:graphic>
      </p:graphicFrame>
      <p:sp>
        <p:nvSpPr>
          <p:cNvPr id="5" name="Foliennummernplatzhalter 13"/>
          <p:cNvSpPr txBox="1">
            <a:spLocks/>
          </p:cNvSpPr>
          <p:nvPr>
            <p:custDataLst>
              <p:tags r:id="rId2"/>
            </p:custDataLst>
          </p:nvPr>
        </p:nvSpPr>
        <p:spPr bwMode="gray">
          <a:xfrm>
            <a:off x="3505200" y="6410325"/>
            <a:ext cx="2133600" cy="152400"/>
          </a:xfrm>
          <a:prstGeom prst="rect">
            <a:avLst/>
          </a:prstGeom>
          <a:noFill/>
          <a:ln>
            <a:noFill/>
          </a:ln>
          <a:extLst>
            <a:ext uri="{909E8E84-426E-40DD-AFC4-6F175D3DCCD1}"/>
            <a:ext uri="{91240B29-F687-4F45-9708-019B960494DF}"/>
          </a:extLst>
        </p:spPr>
        <p:txBody>
          <a:bodyPr lIns="0" tIns="0" rIns="0" bIns="0" anchor="ctr">
            <a:spAutoFit/>
          </a:bodyPr>
          <a:lstStyle/>
          <a:p>
            <a:pPr algn="ctr" defTabSz="457200">
              <a:defRPr/>
            </a:pPr>
            <a:fld id="{9570CF41-E62D-4DAF-ADDC-1ADDD8E16791}" type="slidenum">
              <a:rPr lang="en-US" sz="1000">
                <a:solidFill>
                  <a:srgbClr val="595959"/>
                </a:solidFill>
                <a:latin typeface="Arial" charset="0"/>
                <a:ea typeface="ヒラギノ角ゴ Pro W3" charset="-128"/>
              </a:rPr>
              <a:pPr algn="ctr" defTabSz="457200">
                <a:defRPr/>
              </a:pPr>
              <a:t>‹#›</a:t>
            </a:fld>
            <a:endParaRPr lang="en-US" sz="1000">
              <a:solidFill>
                <a:srgbClr val="595959"/>
              </a:solidFill>
              <a:latin typeface="Arial" charset="0"/>
              <a:ea typeface="ヒラギノ角ゴ Pro W3" charset="-128"/>
            </a:endParaRPr>
          </a:p>
        </p:txBody>
      </p:sp>
      <p:pic>
        <p:nvPicPr>
          <p:cNvPr id="6" name="Picture 48" descr="Zehnder_Rittling"/>
          <p:cNvPicPr>
            <a:picLocks noChangeAspect="1" noChangeArrowheads="1"/>
          </p:cNvPicPr>
          <p:nvPr userDrawn="1"/>
        </p:nvPicPr>
        <p:blipFill>
          <a:blip r:embed="rId5" cstate="print"/>
          <a:srcRect/>
          <a:stretch>
            <a:fillRect/>
          </a:stretch>
        </p:blipFill>
        <p:spPr bwMode="auto">
          <a:xfrm>
            <a:off x="7851775" y="6146800"/>
            <a:ext cx="965200" cy="420688"/>
          </a:xfrm>
          <a:prstGeom prst="rect">
            <a:avLst/>
          </a:prstGeom>
          <a:noFill/>
          <a:ln w="9525">
            <a:noFill/>
            <a:miter lim="800000"/>
            <a:headEnd/>
            <a:tailEnd/>
          </a:ln>
        </p:spPr>
      </p:pic>
      <p:sp>
        <p:nvSpPr>
          <p:cNvPr id="2" name="Title 1"/>
          <p:cNvSpPr>
            <a:spLocks noGrp="1"/>
          </p:cNvSpPr>
          <p:nvPr>
            <p:ph type="title"/>
          </p:nvPr>
        </p:nvSpPr>
        <p:spPr>
          <a:xfrm>
            <a:off x="355600" y="676275"/>
            <a:ext cx="8266113" cy="523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55600" y="1600200"/>
            <a:ext cx="8118475" cy="4525963"/>
          </a:xfrm>
        </p:spPr>
        <p:txBody>
          <a:bodyPr/>
          <a:lstStyle/>
          <a:p>
            <a:pPr lvl="0"/>
            <a:endParaRPr lang="en-US" noProof="0" smtClean="0"/>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
            <a:ext cx="6477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2291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143000"/>
            <a:ext cx="4229100" cy="5105400"/>
          </a:xfrm>
        </p:spPr>
        <p:txBody>
          <a:bodyPr/>
          <a:lstStyle/>
          <a:p>
            <a:pPr lvl="0"/>
            <a:endParaRPr lang="en-US" noProof="0" dirty="0" smtClean="0"/>
          </a:p>
        </p:txBody>
      </p:sp>
      <p:sp>
        <p:nvSpPr>
          <p:cNvPr id="5" name="Rectangle 7"/>
          <p:cNvSpPr>
            <a:spLocks noGrp="1" noChangeArrowheads="1"/>
          </p:cNvSpPr>
          <p:nvPr>
            <p:ph type="ftr" sz="quarter" idx="10"/>
          </p:nvPr>
        </p:nvSpPr>
        <p:spPr>
          <a:ln/>
        </p:spPr>
        <p:txBody>
          <a:bodyPr/>
          <a:lstStyle>
            <a:lvl1pPr>
              <a:defRPr/>
            </a:lvl1pPr>
          </a:lstStyle>
          <a:p>
            <a:r>
              <a:rPr lang="en-US"/>
              <a:t>© 2008 Sub Zero Engineering. All rights reserved. Company Confidential.</a:t>
            </a:r>
          </a:p>
        </p:txBody>
      </p:sp>
      <p:sp>
        <p:nvSpPr>
          <p:cNvPr id="6" name="Rectangle 8"/>
          <p:cNvSpPr>
            <a:spLocks noGrp="1" noChangeArrowheads="1"/>
          </p:cNvSpPr>
          <p:nvPr>
            <p:ph type="sldNum" sz="quarter" idx="11"/>
          </p:nvPr>
        </p:nvSpPr>
        <p:spPr>
          <a:ln/>
        </p:spPr>
        <p:txBody>
          <a:bodyPr/>
          <a:lstStyle>
            <a:lvl1pPr>
              <a:defRPr/>
            </a:lvl1pPr>
          </a:lstStyle>
          <a:p>
            <a:fld id="{78135686-0B93-4A75-A84F-708732725FA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76457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153295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82768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34219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12812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294013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15A76-FDEF-4BBA-AA55-E41D906DEC2F}" type="datetimeFigureOut">
              <a:rPr lang="en-US" smtClean="0"/>
              <a:pPr/>
              <a:t>7/23/2012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106275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15A76-FDEF-4BBA-AA55-E41D906DEC2F}" type="datetimeFigureOut">
              <a:rPr lang="en-US" smtClean="0"/>
              <a:pPr/>
              <a:t>7/23/2012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3FD85-4EE5-415C-897F-4E87EF2B2588}" type="slidenum">
              <a:rPr lang="en-US" smtClean="0"/>
              <a:pPr/>
              <a:t>‹#›</a:t>
            </a:fld>
            <a:endParaRPr lang="en-US" dirty="0"/>
          </a:p>
        </p:txBody>
      </p:sp>
    </p:spTree>
    <p:extLst>
      <p:ext uri="{BB962C8B-B14F-4D97-AF65-F5344CB8AC3E}">
        <p14:creationId xmlns:p14="http://schemas.microsoft.com/office/powerpoint/2010/main" xmlns="" val="395120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upload.wikimedia.org/wikipedia/commons/6/67/Inside_Suite.j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nyserda.org/data-centers" TargetMode="External"/><Relationship Id="rId2" Type="http://schemas.openxmlformats.org/officeDocument/2006/relationships/hyperlink" Target="http://www.coned.com/energyefficiency"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mailto:arthur.w.pearson@lmco.com" TargetMode="External"/><Relationship Id="rId4" Type="http://schemas.openxmlformats.org/officeDocument/2006/relationships/hyperlink" Target="mailto:rturkedjiev@willdan.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72.jpe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notesSlide" Target="../notesSlides/notesSlide23.xml"/><Relationship Id="rId2" Type="http://schemas.openxmlformats.org/officeDocument/2006/relationships/tags" Target="../tags/tag34.xml"/><Relationship Id="rId16" Type="http://schemas.openxmlformats.org/officeDocument/2006/relationships/oleObject" Target="../embeddings/oleObject16.bin"/><Relationship Id="rId1" Type="http://schemas.openxmlformats.org/officeDocument/2006/relationships/vmlDrawing" Target="../drawings/vmlDrawing11.vml"/><Relationship Id="rId6" Type="http://schemas.openxmlformats.org/officeDocument/2006/relationships/tags" Target="../tags/tag38.xml"/><Relationship Id="rId11" Type="http://schemas.openxmlformats.org/officeDocument/2006/relationships/slideLayout" Target="../slideLayouts/slideLayout21.xml"/><Relationship Id="rId5" Type="http://schemas.openxmlformats.org/officeDocument/2006/relationships/tags" Target="../tags/tag37.xml"/><Relationship Id="rId15" Type="http://schemas.openxmlformats.org/officeDocument/2006/relationships/image" Target="../media/image74.jpeg"/><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package" Target="../embeddings/Microsoft_Office_Word_Document1.docx"/><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a:xfrm>
            <a:off x="342899" y="0"/>
            <a:ext cx="8801101" cy="6858000"/>
            <a:chOff x="500184" y="0"/>
            <a:chExt cx="9177216" cy="6858000"/>
          </a:xfrm>
        </p:grpSpPr>
        <p:grpSp>
          <p:nvGrpSpPr>
            <p:cNvPr id="3" name="Group 11"/>
            <p:cNvGrpSpPr/>
            <p:nvPr/>
          </p:nvGrpSpPr>
          <p:grpSpPr>
            <a:xfrm>
              <a:off x="2286000" y="0"/>
              <a:ext cx="7391400" cy="6858000"/>
              <a:chOff x="1593908" y="0"/>
              <a:chExt cx="7550092" cy="6858000"/>
            </a:xfrm>
          </p:grpSpPr>
          <p:pic>
            <p:nvPicPr>
              <p:cNvPr id="45058" name="Picture 2"/>
              <p:cNvPicPr>
                <a:picLocks noChangeAspect="1" noChangeArrowheads="1"/>
              </p:cNvPicPr>
              <p:nvPr/>
            </p:nvPicPr>
            <p:blipFill>
              <a:blip r:embed="rId3" cstate="print"/>
              <a:srcRect t="5150" b="24680"/>
              <a:stretch>
                <a:fillRect/>
              </a:stretch>
            </p:blipFill>
            <p:spPr bwMode="auto">
              <a:xfrm>
                <a:off x="1593908" y="0"/>
                <a:ext cx="7550092" cy="6858000"/>
              </a:xfrm>
              <a:prstGeom prst="rect">
                <a:avLst/>
              </a:prstGeom>
              <a:noFill/>
              <a:ln>
                <a:noFill/>
              </a:ln>
            </p:spPr>
          </p:pic>
          <p:pic>
            <p:nvPicPr>
              <p:cNvPr id="45059" name="Picture 3"/>
              <p:cNvPicPr>
                <a:picLocks noChangeAspect="1" noChangeArrowheads="1"/>
              </p:cNvPicPr>
              <p:nvPr/>
            </p:nvPicPr>
            <p:blipFill>
              <a:blip r:embed="rId3" cstate="print"/>
              <a:srcRect l="29672" t="68476" r="47608" b="22286"/>
              <a:stretch>
                <a:fillRect/>
              </a:stretch>
            </p:blipFill>
            <p:spPr bwMode="auto">
              <a:xfrm>
                <a:off x="5257800" y="6248400"/>
                <a:ext cx="3352800" cy="609600"/>
              </a:xfrm>
              <a:prstGeom prst="rect">
                <a:avLst/>
              </a:prstGeom>
              <a:noFill/>
              <a:ln>
                <a:noFill/>
              </a:ln>
            </p:spPr>
          </p:pic>
        </p:grpSp>
        <p:pic>
          <p:nvPicPr>
            <p:cNvPr id="45061" name="Picture 5"/>
            <p:cNvPicPr>
              <a:picLocks noChangeAspect="1" noChangeArrowheads="1"/>
            </p:cNvPicPr>
            <p:nvPr/>
          </p:nvPicPr>
          <p:blipFill>
            <a:blip r:embed="rId3" cstate="print"/>
            <a:srcRect r="51196" b="83256"/>
            <a:stretch>
              <a:fillRect/>
            </a:stretch>
          </p:blipFill>
          <p:spPr bwMode="auto">
            <a:xfrm>
              <a:off x="1676400" y="990600"/>
              <a:ext cx="4038600" cy="1304925"/>
            </a:xfrm>
            <a:prstGeom prst="rect">
              <a:avLst/>
            </a:prstGeom>
            <a:noFill/>
            <a:ln w="9525">
              <a:noFill/>
              <a:miter lim="800000"/>
              <a:headEnd/>
              <a:tailEnd/>
            </a:ln>
          </p:spPr>
        </p:pic>
        <p:pic>
          <p:nvPicPr>
            <p:cNvPr id="45069" name="Picture 13"/>
            <p:cNvPicPr>
              <a:picLocks noChangeAspect="1" noChangeArrowheads="1"/>
            </p:cNvPicPr>
            <p:nvPr/>
          </p:nvPicPr>
          <p:blipFill>
            <a:blip r:embed="rId4" cstate="print"/>
            <a:srcRect b="22286"/>
            <a:stretch>
              <a:fillRect/>
            </a:stretch>
          </p:blipFill>
          <p:spPr bwMode="auto">
            <a:xfrm>
              <a:off x="500184" y="228600"/>
              <a:ext cx="2926293" cy="800100"/>
            </a:xfrm>
            <a:prstGeom prst="rect">
              <a:avLst/>
            </a:prstGeom>
            <a:noFill/>
            <a:ln w="9525">
              <a:noFill/>
              <a:miter lim="800000"/>
              <a:headEnd/>
              <a:tailEnd/>
            </a:ln>
          </p:spPr>
        </p:pic>
      </p:grpSp>
      <p:sp>
        <p:nvSpPr>
          <p:cNvPr id="10" name="Rectangle 5"/>
          <p:cNvSpPr>
            <a:spLocks noChangeArrowheads="1"/>
          </p:cNvSpPr>
          <p:nvPr/>
        </p:nvSpPr>
        <p:spPr bwMode="auto">
          <a:xfrm>
            <a:off x="241299" y="1828800"/>
            <a:ext cx="5102693" cy="3534770"/>
          </a:xfrm>
          <a:prstGeom prst="rect">
            <a:avLst/>
          </a:prstGeom>
          <a:noFill/>
          <a:ln w="9525">
            <a:noFill/>
            <a:miter lim="800000"/>
            <a:headEnd/>
            <a:tailEnd/>
          </a:ln>
        </p:spPr>
        <p:txBody>
          <a:bodyPr/>
          <a:lstStyle/>
          <a:p>
            <a:pPr algn="l"/>
            <a:r>
              <a:rPr lang="en-US" sz="2400" b="1" dirty="0" smtClean="0">
                <a:solidFill>
                  <a:srgbClr val="005288"/>
                </a:solidFill>
                <a:latin typeface="Arial" charset="0"/>
              </a:rPr>
              <a:t>The Greener, Greater Buildings Plan</a:t>
            </a:r>
          </a:p>
          <a:p>
            <a:pPr algn="l"/>
            <a:endParaRPr lang="en-US" sz="900" b="1" dirty="0" smtClean="0">
              <a:solidFill>
                <a:srgbClr val="005288"/>
              </a:solidFill>
              <a:latin typeface="Arial" charset="0"/>
            </a:endParaRPr>
          </a:p>
          <a:p>
            <a:pPr algn="l"/>
            <a:r>
              <a:rPr lang="en-US" sz="2000" dirty="0" smtClean="0">
                <a:solidFill>
                  <a:srgbClr val="005288"/>
                </a:solidFill>
                <a:latin typeface="Arial" charset="0"/>
              </a:rPr>
              <a:t>Energy in Real Estate – </a:t>
            </a:r>
          </a:p>
          <a:p>
            <a:pPr algn="l"/>
            <a:r>
              <a:rPr lang="en-US" sz="2000" dirty="0" smtClean="0">
                <a:solidFill>
                  <a:srgbClr val="005288"/>
                </a:solidFill>
                <a:latin typeface="Arial" charset="0"/>
              </a:rPr>
              <a:t>Sustainability and your Technical           Real Estate Infrastructure</a:t>
            </a:r>
          </a:p>
          <a:p>
            <a:pPr algn="l"/>
            <a:endParaRPr lang="en-US" sz="2000" b="1" dirty="0" smtClean="0">
              <a:solidFill>
                <a:srgbClr val="005288"/>
              </a:solidFill>
              <a:latin typeface="Arial" charset="0"/>
            </a:endParaRPr>
          </a:p>
          <a:p>
            <a:pPr algn="l"/>
            <a:r>
              <a:rPr lang="en-US" sz="2000" b="1" dirty="0" smtClean="0">
                <a:solidFill>
                  <a:srgbClr val="005288"/>
                </a:solidFill>
                <a:latin typeface="Arial" charset="0"/>
              </a:rPr>
              <a:t>CoreNet</a:t>
            </a:r>
          </a:p>
          <a:p>
            <a:pPr algn="l"/>
            <a:r>
              <a:rPr lang="en-US" sz="2000" b="1" dirty="0" smtClean="0">
                <a:solidFill>
                  <a:srgbClr val="005288"/>
                </a:solidFill>
                <a:latin typeface="Arial" charset="0"/>
              </a:rPr>
              <a:t>July 24, 2012</a:t>
            </a:r>
            <a:endParaRPr lang="en-US" sz="2000" b="1" dirty="0">
              <a:solidFill>
                <a:srgbClr val="005288"/>
              </a:solidFill>
              <a:latin typeface="Arial" charset="0"/>
            </a:endParaRPr>
          </a:p>
        </p:txBody>
      </p:sp>
      <p:grpSp>
        <p:nvGrpSpPr>
          <p:cNvPr id="5" name="Group 18"/>
          <p:cNvGrpSpPr/>
          <p:nvPr/>
        </p:nvGrpSpPr>
        <p:grpSpPr>
          <a:xfrm>
            <a:off x="7264400" y="5772151"/>
            <a:ext cx="1600200" cy="826592"/>
            <a:chOff x="7264400" y="5772151"/>
            <a:chExt cx="1600200" cy="826592"/>
          </a:xfrm>
        </p:grpSpPr>
        <p:pic>
          <p:nvPicPr>
            <p:cNvPr id="16" name="Picture 9"/>
            <p:cNvPicPr>
              <a:picLocks noChangeAspect="1" noChangeArrowheads="1"/>
            </p:cNvPicPr>
            <p:nvPr/>
          </p:nvPicPr>
          <p:blipFill>
            <a:blip r:embed="rId5" cstate="print"/>
            <a:srcRect/>
            <a:stretch>
              <a:fillRect/>
            </a:stretch>
          </p:blipFill>
          <p:spPr bwMode="auto">
            <a:xfrm>
              <a:off x="7543800" y="5772151"/>
              <a:ext cx="1320800" cy="274143"/>
            </a:xfrm>
            <a:prstGeom prst="rect">
              <a:avLst/>
            </a:prstGeom>
            <a:noFill/>
            <a:ln w="9525">
              <a:noFill/>
              <a:miter lim="800000"/>
              <a:headEnd/>
              <a:tailEnd/>
            </a:ln>
          </p:spPr>
        </p:pic>
        <p:pic>
          <p:nvPicPr>
            <p:cNvPr id="17" name="Picture 11"/>
            <p:cNvPicPr>
              <a:picLocks noChangeAspect="1" noChangeArrowheads="1"/>
            </p:cNvPicPr>
            <p:nvPr/>
          </p:nvPicPr>
          <p:blipFill>
            <a:blip r:embed="rId6" cstate="print"/>
            <a:srcRect/>
            <a:stretch>
              <a:fillRect/>
            </a:stretch>
          </p:blipFill>
          <p:spPr bwMode="auto">
            <a:xfrm>
              <a:off x="7527679" y="6324600"/>
              <a:ext cx="1184521" cy="274143"/>
            </a:xfrm>
            <a:prstGeom prst="rect">
              <a:avLst/>
            </a:prstGeom>
            <a:noFill/>
            <a:ln w="9525">
              <a:noFill/>
              <a:miter lim="800000"/>
              <a:headEnd/>
              <a:tailEnd/>
            </a:ln>
          </p:spPr>
        </p:pic>
        <p:pic>
          <p:nvPicPr>
            <p:cNvPr id="18" name="Picture 10"/>
            <p:cNvPicPr>
              <a:picLocks noChangeAspect="1" noChangeArrowheads="1"/>
            </p:cNvPicPr>
            <p:nvPr/>
          </p:nvPicPr>
          <p:blipFill>
            <a:blip r:embed="rId7" cstate="print"/>
            <a:srcRect/>
            <a:stretch>
              <a:fillRect/>
            </a:stretch>
          </p:blipFill>
          <p:spPr bwMode="auto">
            <a:xfrm>
              <a:off x="7264400" y="6050457"/>
              <a:ext cx="1030018" cy="274143"/>
            </a:xfrm>
            <a:prstGeom prst="rect">
              <a:avLst/>
            </a:prstGeom>
            <a:noFill/>
            <a:ln w="9525">
              <a:noFill/>
              <a:miter lim="800000"/>
              <a:headEnd/>
              <a:tailEnd/>
            </a:ln>
          </p:spPr>
        </p:pic>
      </p:grpSp>
    </p:spTree>
    <p:extLst>
      <p:ext uri="{BB962C8B-B14F-4D97-AF65-F5344CB8AC3E}">
        <p14:creationId xmlns:p14="http://schemas.microsoft.com/office/powerpoint/2010/main" xmlns="" val="1169297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LL87 - Summary</a:t>
            </a:r>
            <a:endParaRPr lang="en-US" sz="2400" b="1" dirty="0">
              <a:solidFill>
                <a:schemeClr val="bg1"/>
              </a:solidFill>
            </a:endParaRPr>
          </a:p>
        </p:txBody>
      </p:sp>
      <p:sp>
        <p:nvSpPr>
          <p:cNvPr id="7" name="Content Placeholder 2"/>
          <p:cNvSpPr txBox="1">
            <a:spLocks/>
          </p:cNvSpPr>
          <p:nvPr/>
        </p:nvSpPr>
        <p:spPr>
          <a:xfrm>
            <a:off x="457200" y="838200"/>
            <a:ext cx="8229600" cy="5105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3000" b="1" dirty="0" smtClean="0">
                <a:solidFill>
                  <a:srgbClr val="005288"/>
                </a:solidFill>
                <a:cs typeface="Arial" pitchFamily="34" charset="0"/>
              </a:rPr>
              <a:t>Audit</a:t>
            </a:r>
          </a:p>
          <a:p>
            <a:pPr marL="114300" indent="-114300">
              <a:spcBef>
                <a:spcPts val="0"/>
              </a:spcBef>
              <a:spcAft>
                <a:spcPts val="600"/>
              </a:spcAft>
            </a:pPr>
            <a:r>
              <a:rPr lang="en-US" sz="2300" dirty="0" smtClean="0">
                <a:solidFill>
                  <a:srgbClr val="005288"/>
                </a:solidFill>
                <a:cs typeface="Arial" pitchFamily="34" charset="0"/>
              </a:rPr>
              <a:t>ASHRAE Level 2 Energy audit</a:t>
            </a:r>
          </a:p>
          <a:p>
            <a:pPr marL="114300" indent="-114300">
              <a:spcBef>
                <a:spcPts val="0"/>
              </a:spcBef>
              <a:spcAft>
                <a:spcPts val="600"/>
              </a:spcAft>
            </a:pPr>
            <a:r>
              <a:rPr lang="en-US" sz="2300" dirty="0" smtClean="0">
                <a:solidFill>
                  <a:srgbClr val="005288"/>
                </a:solidFill>
                <a:cs typeface="Arial" pitchFamily="34" charset="0"/>
              </a:rPr>
              <a:t> Analysis of energy equipment &amp; systems</a:t>
            </a:r>
          </a:p>
          <a:p>
            <a:pPr marL="114300" indent="-114300">
              <a:spcBef>
                <a:spcPts val="0"/>
              </a:spcBef>
              <a:spcAft>
                <a:spcPts val="600"/>
              </a:spcAft>
            </a:pPr>
            <a:r>
              <a:rPr lang="en-US" sz="2300" dirty="0" smtClean="0">
                <a:solidFill>
                  <a:srgbClr val="005288"/>
                </a:solidFill>
                <a:cs typeface="Arial" pitchFamily="34" charset="0"/>
              </a:rPr>
              <a:t>List of recommended strategies, estimates of cost and paybacks</a:t>
            </a:r>
          </a:p>
          <a:p>
            <a:pPr marL="114300" lvl="2" indent="-114300">
              <a:spcBef>
                <a:spcPts val="0"/>
              </a:spcBef>
              <a:spcAft>
                <a:spcPts val="600"/>
              </a:spcAft>
            </a:pPr>
            <a:r>
              <a:rPr lang="en-US" sz="2300" b="1" dirty="0" smtClean="0">
                <a:solidFill>
                  <a:srgbClr val="005288"/>
                </a:solidFill>
              </a:rPr>
              <a:t>Begin at </a:t>
            </a:r>
            <a:r>
              <a:rPr lang="en-US" sz="2300" b="1" dirty="0">
                <a:solidFill>
                  <a:srgbClr val="005288"/>
                </a:solidFill>
              </a:rPr>
              <a:t>least 12 months </a:t>
            </a:r>
            <a:r>
              <a:rPr lang="en-US" sz="2300" dirty="0">
                <a:solidFill>
                  <a:srgbClr val="005288"/>
                </a:solidFill>
              </a:rPr>
              <a:t>before it is due</a:t>
            </a:r>
          </a:p>
          <a:p>
            <a:pPr marL="114300" indent="-114300">
              <a:spcBef>
                <a:spcPts val="0"/>
              </a:spcBef>
            </a:pPr>
            <a:endParaRPr lang="en-US" dirty="0">
              <a:solidFill>
                <a:srgbClr val="005288"/>
              </a:solidFill>
              <a:cs typeface="Arial" pitchFamily="34" charset="0"/>
            </a:endParaRPr>
          </a:p>
          <a:p>
            <a:pPr marL="0" indent="0" algn="ctr">
              <a:spcAft>
                <a:spcPts val="600"/>
              </a:spcAft>
              <a:buNone/>
            </a:pPr>
            <a:r>
              <a:rPr lang="en-US" sz="3000" b="1" dirty="0" smtClean="0">
                <a:solidFill>
                  <a:srgbClr val="005288"/>
                </a:solidFill>
                <a:cs typeface="Arial" pitchFamily="34" charset="0"/>
              </a:rPr>
              <a:t>Retro-Commissioning</a:t>
            </a:r>
          </a:p>
          <a:p>
            <a:pPr marL="114300" indent="-114300">
              <a:spcBef>
                <a:spcPts val="600"/>
              </a:spcBef>
              <a:spcAft>
                <a:spcPts val="600"/>
              </a:spcAft>
              <a:tabLst>
                <a:tab pos="228600" algn="l"/>
              </a:tabLst>
            </a:pPr>
            <a:r>
              <a:rPr lang="en-US" sz="2300" dirty="0" smtClean="0">
                <a:solidFill>
                  <a:srgbClr val="005288"/>
                </a:solidFill>
                <a:cs typeface="Arial" pitchFamily="34" charset="0"/>
              </a:rPr>
              <a:t>Re-tuning systems in an existing building to improve efficiency</a:t>
            </a:r>
          </a:p>
          <a:p>
            <a:pPr marL="114300" indent="-114300">
              <a:spcBef>
                <a:spcPts val="600"/>
              </a:spcBef>
              <a:spcAft>
                <a:spcPts val="600"/>
              </a:spcAft>
              <a:tabLst>
                <a:tab pos="228600" algn="l"/>
              </a:tabLst>
            </a:pPr>
            <a:r>
              <a:rPr lang="en-US" sz="2300" dirty="0" smtClean="0">
                <a:solidFill>
                  <a:srgbClr val="005288"/>
                </a:solidFill>
                <a:cs typeface="Arial" pitchFamily="34" charset="0"/>
              </a:rPr>
              <a:t>Calibration, operational adjustments &amp; system tweaks</a:t>
            </a:r>
          </a:p>
          <a:p>
            <a:pPr marL="114300" lvl="2" indent="-114300">
              <a:spcBef>
                <a:spcPts val="600"/>
              </a:spcBef>
              <a:spcAft>
                <a:spcPts val="600"/>
              </a:spcAft>
              <a:tabLst>
                <a:tab pos="228600" algn="l"/>
              </a:tabLst>
            </a:pPr>
            <a:r>
              <a:rPr lang="en-US" sz="2300" b="1" dirty="0" smtClean="0">
                <a:solidFill>
                  <a:srgbClr val="005288"/>
                </a:solidFill>
              </a:rPr>
              <a:t>Begin at </a:t>
            </a:r>
            <a:r>
              <a:rPr lang="en-US" sz="2300" b="1" dirty="0">
                <a:solidFill>
                  <a:srgbClr val="005288"/>
                </a:solidFill>
              </a:rPr>
              <a:t>least 12 – 18 months</a:t>
            </a:r>
            <a:r>
              <a:rPr lang="en-US" sz="2300" dirty="0">
                <a:solidFill>
                  <a:srgbClr val="005288"/>
                </a:solidFill>
              </a:rPr>
              <a:t> before it is due</a:t>
            </a:r>
          </a:p>
          <a:p>
            <a:pPr marL="114300" indent="-114300" algn="ctr">
              <a:spcBef>
                <a:spcPts val="0"/>
              </a:spcBef>
              <a:tabLst>
                <a:tab pos="228600" algn="l"/>
              </a:tabLst>
            </a:pPr>
            <a:endParaRPr lang="en-US" sz="2000" dirty="0" smtClean="0">
              <a:solidFill>
                <a:srgbClr val="005288"/>
              </a:solidFill>
              <a:cs typeface="Arial" pitchFamily="34" charset="0"/>
            </a:endParaRPr>
          </a:p>
          <a:p>
            <a:pPr marL="114300" indent="-114300" algn="ctr">
              <a:spcBef>
                <a:spcPts val="0"/>
              </a:spcBef>
              <a:tabLst>
                <a:tab pos="228600" algn="l"/>
              </a:tabLst>
            </a:pPr>
            <a:endParaRPr lang="en-US" sz="2000" dirty="0" smtClean="0">
              <a:solidFill>
                <a:srgbClr val="005288"/>
              </a:solidFill>
              <a:cs typeface="Arial" pitchFamily="34" charset="0"/>
            </a:endParaRPr>
          </a:p>
          <a:p>
            <a:pPr marL="0" indent="0" algn="ctr">
              <a:buNone/>
              <a:tabLst>
                <a:tab pos="228600" algn="l"/>
              </a:tabLst>
            </a:pPr>
            <a:endParaRPr lang="en-US" sz="2000" b="1" dirty="0" smtClean="0">
              <a:solidFill>
                <a:srgbClr val="005288"/>
              </a:solidFill>
              <a:cs typeface="Arial" pitchFamily="34" charset="0"/>
            </a:endParaRPr>
          </a:p>
          <a:p>
            <a:pPr marL="0" indent="0" algn="ctr">
              <a:buNone/>
              <a:tabLst>
                <a:tab pos="228600" algn="l"/>
              </a:tabLst>
            </a:pPr>
            <a:endParaRPr lang="en-US" sz="2000" b="1" dirty="0" smtClean="0">
              <a:solidFill>
                <a:srgbClr val="005288"/>
              </a:solidFill>
              <a:cs typeface="Arial" pitchFamily="34" charset="0"/>
            </a:endParaRPr>
          </a:p>
          <a:p>
            <a:endParaRPr lang="en-US" sz="2000" dirty="0">
              <a:solidFill>
                <a:srgbClr val="005288"/>
              </a:solidFill>
            </a:endParaRPr>
          </a:p>
        </p:txBody>
      </p:sp>
    </p:spTree>
    <p:extLst>
      <p:ext uri="{BB962C8B-B14F-4D97-AF65-F5344CB8AC3E}">
        <p14:creationId xmlns:p14="http://schemas.microsoft.com/office/powerpoint/2010/main" xmlns="" val="369044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LL87 – Agent Qualifications</a:t>
            </a:r>
            <a:endParaRPr lang="en-US" sz="2400" b="1" dirty="0">
              <a:solidFill>
                <a:schemeClr val="bg1"/>
              </a:solidFill>
            </a:endParaRPr>
          </a:p>
        </p:txBody>
      </p:sp>
      <p:sp>
        <p:nvSpPr>
          <p:cNvPr id="2" name="TextBox 1"/>
          <p:cNvSpPr txBox="1"/>
          <p:nvPr/>
        </p:nvSpPr>
        <p:spPr>
          <a:xfrm>
            <a:off x="381000" y="838200"/>
            <a:ext cx="8382000" cy="4924425"/>
          </a:xfrm>
          <a:prstGeom prst="rect">
            <a:avLst/>
          </a:prstGeom>
          <a:noFill/>
        </p:spPr>
        <p:txBody>
          <a:bodyPr wrap="square" rtlCol="0">
            <a:spAutoFit/>
          </a:bodyPr>
          <a:lstStyle/>
          <a:p>
            <a:pPr algn="ctr">
              <a:buFont typeface="Arial" charset="0"/>
              <a:buNone/>
            </a:pPr>
            <a:r>
              <a:rPr lang="en-US" sz="2400" dirty="0" smtClean="0">
                <a:solidFill>
                  <a:srgbClr val="005288"/>
                </a:solidFill>
                <a:cs typeface="Arial" charset="0"/>
              </a:rPr>
              <a:t>Search and Select </a:t>
            </a:r>
            <a:r>
              <a:rPr lang="en-US" sz="2400" dirty="0">
                <a:solidFill>
                  <a:srgbClr val="005288"/>
                </a:solidFill>
                <a:cs typeface="Arial" charset="0"/>
              </a:rPr>
              <a:t>a qualified energy </a:t>
            </a:r>
            <a:r>
              <a:rPr lang="en-US" sz="2400" dirty="0" smtClean="0">
                <a:solidFill>
                  <a:srgbClr val="005288"/>
                </a:solidFill>
                <a:cs typeface="Arial" charset="0"/>
              </a:rPr>
              <a:t>auditor &amp; retro-commissioner</a:t>
            </a:r>
            <a:endParaRPr lang="en-US" sz="2400" dirty="0">
              <a:solidFill>
                <a:srgbClr val="005288"/>
              </a:solidFill>
              <a:cs typeface="Arial" charset="0"/>
            </a:endParaRPr>
          </a:p>
          <a:p>
            <a:pPr>
              <a:buFont typeface="Arial" charset="0"/>
              <a:buNone/>
            </a:pPr>
            <a:endParaRPr lang="en-US" dirty="0">
              <a:solidFill>
                <a:srgbClr val="005288"/>
              </a:solidFill>
              <a:cs typeface="Arial" charset="0"/>
            </a:endParaRPr>
          </a:p>
          <a:p>
            <a:pPr marL="228600" indent="-228600">
              <a:buFont typeface="Arial" charset="0"/>
              <a:buChar char="•"/>
            </a:pPr>
            <a:r>
              <a:rPr lang="en-US" dirty="0" smtClean="0">
                <a:solidFill>
                  <a:srgbClr val="005288"/>
                </a:solidFill>
                <a:cs typeface="Arial" charset="0"/>
              </a:rPr>
              <a:t>  </a:t>
            </a:r>
            <a:r>
              <a:rPr lang="en-US" sz="2000" dirty="0">
                <a:solidFill>
                  <a:srgbClr val="005288"/>
                </a:solidFill>
                <a:cs typeface="Arial" charset="0"/>
              </a:rPr>
              <a:t>Must be a </a:t>
            </a:r>
            <a:r>
              <a:rPr lang="en-US" sz="2000" b="1" dirty="0">
                <a:solidFill>
                  <a:srgbClr val="005288"/>
                </a:solidFill>
                <a:cs typeface="Arial" charset="0"/>
              </a:rPr>
              <a:t>registered design professional </a:t>
            </a:r>
            <a:r>
              <a:rPr lang="en-US" sz="2000" dirty="0">
                <a:solidFill>
                  <a:srgbClr val="005288"/>
                </a:solidFill>
                <a:cs typeface="Arial" charset="0"/>
              </a:rPr>
              <a:t>with DOB and meet other qualifications listed in the </a:t>
            </a:r>
            <a:r>
              <a:rPr lang="en-US" sz="2000" dirty="0" smtClean="0">
                <a:solidFill>
                  <a:srgbClr val="005288"/>
                </a:solidFill>
                <a:cs typeface="Arial" charset="0"/>
              </a:rPr>
              <a:t>law</a:t>
            </a:r>
          </a:p>
          <a:p>
            <a:pPr>
              <a:buFont typeface="Arial" charset="0"/>
              <a:buChar char="•"/>
            </a:pPr>
            <a:endParaRPr lang="en-US" dirty="0">
              <a:solidFill>
                <a:srgbClr val="005288"/>
              </a:solidFill>
              <a:cs typeface="Arial" charset="0"/>
            </a:endParaRPr>
          </a:p>
          <a:p>
            <a:pPr marL="228600" indent="-228600">
              <a:buFont typeface="Arial" charset="0"/>
              <a:buChar char="•"/>
            </a:pPr>
            <a:r>
              <a:rPr lang="en-US" sz="2000" dirty="0">
                <a:solidFill>
                  <a:srgbClr val="005288"/>
                </a:solidFill>
                <a:cs typeface="Arial" charset="0"/>
              </a:rPr>
              <a:t>Must have at least </a:t>
            </a:r>
            <a:r>
              <a:rPr lang="en-US" sz="2000" b="1" dirty="0" smtClean="0">
                <a:solidFill>
                  <a:srgbClr val="005288"/>
                </a:solidFill>
                <a:cs typeface="Arial" charset="0"/>
              </a:rPr>
              <a:t>3 years professional experience auditing </a:t>
            </a:r>
            <a:r>
              <a:rPr lang="en-US" sz="2000" dirty="0">
                <a:solidFill>
                  <a:srgbClr val="005288"/>
                </a:solidFill>
                <a:cs typeface="Arial" charset="0"/>
              </a:rPr>
              <a:t>in </a:t>
            </a:r>
            <a:r>
              <a:rPr lang="en-US" sz="2000" dirty="0" smtClean="0">
                <a:solidFill>
                  <a:srgbClr val="005288"/>
                </a:solidFill>
                <a:cs typeface="Arial" charset="0"/>
              </a:rPr>
              <a:t>buildings </a:t>
            </a:r>
            <a:r>
              <a:rPr lang="en-US" sz="2000" dirty="0">
                <a:solidFill>
                  <a:srgbClr val="005288"/>
                </a:solidFill>
                <a:cs typeface="Arial" charset="0"/>
              </a:rPr>
              <a:t>of similar size and </a:t>
            </a:r>
            <a:r>
              <a:rPr lang="en-US" sz="2000" dirty="0" smtClean="0">
                <a:solidFill>
                  <a:srgbClr val="005288"/>
                </a:solidFill>
                <a:cs typeface="Arial" charset="0"/>
              </a:rPr>
              <a:t>type </a:t>
            </a:r>
          </a:p>
          <a:p>
            <a:pPr marL="228600" indent="-228600">
              <a:buFont typeface="Arial" charset="0"/>
              <a:buChar char="•"/>
            </a:pPr>
            <a:endParaRPr lang="en-US" dirty="0" smtClean="0">
              <a:solidFill>
                <a:srgbClr val="005288"/>
              </a:solidFill>
              <a:cs typeface="Arial" charset="0"/>
            </a:endParaRPr>
          </a:p>
          <a:p>
            <a:pPr marL="228600" indent="-228600">
              <a:buFont typeface="Arial" charset="0"/>
              <a:buChar char="•"/>
            </a:pPr>
            <a:r>
              <a:rPr lang="en-US" sz="2000" dirty="0">
                <a:solidFill>
                  <a:srgbClr val="005288"/>
                </a:solidFill>
                <a:cs typeface="Arial" charset="0"/>
              </a:rPr>
              <a:t>Must have </a:t>
            </a:r>
            <a:r>
              <a:rPr lang="en-US" sz="2000" dirty="0" smtClean="0">
                <a:solidFill>
                  <a:srgbClr val="005288"/>
                </a:solidFill>
                <a:cs typeface="Arial" charset="0"/>
              </a:rPr>
              <a:t>at least </a:t>
            </a:r>
            <a:r>
              <a:rPr lang="en-US" sz="2000" b="1" dirty="0" smtClean="0">
                <a:solidFill>
                  <a:srgbClr val="005288"/>
                </a:solidFill>
                <a:cs typeface="Arial" charset="0"/>
              </a:rPr>
              <a:t>1 year professional experience retro-commissioning </a:t>
            </a:r>
            <a:r>
              <a:rPr lang="en-US" sz="2000" dirty="0">
                <a:solidFill>
                  <a:srgbClr val="005288"/>
                </a:solidFill>
                <a:cs typeface="Arial" charset="0"/>
              </a:rPr>
              <a:t>in buildings of similar size and </a:t>
            </a:r>
            <a:r>
              <a:rPr lang="en-US" sz="2000" dirty="0" smtClean="0">
                <a:solidFill>
                  <a:srgbClr val="005288"/>
                </a:solidFill>
                <a:cs typeface="Arial" charset="0"/>
              </a:rPr>
              <a:t>type </a:t>
            </a:r>
            <a:endParaRPr lang="en-US" sz="2000" dirty="0">
              <a:solidFill>
                <a:srgbClr val="005288"/>
              </a:solidFill>
              <a:cs typeface="Arial" charset="0"/>
            </a:endParaRPr>
          </a:p>
          <a:p>
            <a:pPr>
              <a:buFont typeface="Arial" charset="0"/>
              <a:buChar char="•"/>
            </a:pPr>
            <a:endParaRPr lang="en-US" dirty="0">
              <a:solidFill>
                <a:srgbClr val="005288"/>
              </a:solidFill>
              <a:cs typeface="Arial" charset="0"/>
            </a:endParaRPr>
          </a:p>
          <a:p>
            <a:pPr marL="228600" indent="-228600">
              <a:buFont typeface="Arial" charset="0"/>
              <a:buChar char="•"/>
            </a:pPr>
            <a:r>
              <a:rPr lang="en-US" sz="2000" dirty="0">
                <a:solidFill>
                  <a:srgbClr val="005288"/>
                </a:solidFill>
                <a:cs typeface="Arial" charset="0"/>
              </a:rPr>
              <a:t>Consider </a:t>
            </a:r>
            <a:r>
              <a:rPr lang="en-US" sz="2000" b="1" dirty="0">
                <a:solidFill>
                  <a:srgbClr val="005288"/>
                </a:solidFill>
                <a:cs typeface="Arial" charset="0"/>
              </a:rPr>
              <a:t>NYSERDA FlexTech </a:t>
            </a:r>
            <a:r>
              <a:rPr lang="en-US" sz="2000" dirty="0">
                <a:solidFill>
                  <a:srgbClr val="005288"/>
                </a:solidFill>
                <a:cs typeface="Arial" charset="0"/>
              </a:rPr>
              <a:t>and </a:t>
            </a:r>
            <a:r>
              <a:rPr lang="en-US" sz="2000" dirty="0" smtClean="0">
                <a:solidFill>
                  <a:srgbClr val="005288"/>
                </a:solidFill>
                <a:cs typeface="Arial" charset="0"/>
              </a:rPr>
              <a:t>(for audits of residential) </a:t>
            </a:r>
            <a:r>
              <a:rPr lang="en-US" sz="2000" b="1" dirty="0" smtClean="0">
                <a:solidFill>
                  <a:srgbClr val="005288"/>
                </a:solidFill>
                <a:cs typeface="Arial" charset="0"/>
              </a:rPr>
              <a:t>MPP vendors</a:t>
            </a:r>
          </a:p>
          <a:p>
            <a:pPr>
              <a:buFont typeface="Arial" charset="0"/>
              <a:buChar char="•"/>
            </a:pPr>
            <a:endParaRPr lang="en-US" dirty="0">
              <a:solidFill>
                <a:srgbClr val="005288"/>
              </a:solidFill>
              <a:cs typeface="Arial" charset="0"/>
            </a:endParaRPr>
          </a:p>
          <a:p>
            <a:endParaRPr lang="en-US" dirty="0" smtClean="0">
              <a:solidFill>
                <a:srgbClr val="005288"/>
              </a:solidFill>
            </a:endParaRPr>
          </a:p>
          <a:p>
            <a:pPr algn="ctr">
              <a:spcBef>
                <a:spcPct val="0"/>
              </a:spcBef>
            </a:pPr>
            <a:endParaRPr lang="en-US" dirty="0" smtClean="0">
              <a:solidFill>
                <a:srgbClr val="005288"/>
              </a:solidFill>
            </a:endParaRPr>
          </a:p>
        </p:txBody>
      </p:sp>
    </p:spTree>
    <p:extLst>
      <p:ext uri="{BB962C8B-B14F-4D97-AF65-F5344CB8AC3E}">
        <p14:creationId xmlns:p14="http://schemas.microsoft.com/office/powerpoint/2010/main" xmlns="" val="116238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LL87 – What to Submit</a:t>
            </a:r>
            <a:endParaRPr lang="en-US" sz="2400" b="1" dirty="0">
              <a:solidFill>
                <a:schemeClr val="bg1"/>
              </a:solidFill>
            </a:endParaRPr>
          </a:p>
        </p:txBody>
      </p:sp>
      <p:sp>
        <p:nvSpPr>
          <p:cNvPr id="4" name="Text Placeholder 2"/>
          <p:cNvSpPr txBox="1">
            <a:spLocks/>
          </p:cNvSpPr>
          <p:nvPr/>
        </p:nvSpPr>
        <p:spPr bwMode="auto">
          <a:xfrm>
            <a:off x="762000" y="838200"/>
            <a:ext cx="7772400" cy="51212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rgbClr val="005288"/>
                </a:solidFill>
                <a:cs typeface="Arial" charset="0"/>
              </a:rPr>
              <a:t>Energy Efficiency </a:t>
            </a:r>
            <a:r>
              <a:rPr lang="en-US" sz="2800" b="1" dirty="0" smtClean="0">
                <a:solidFill>
                  <a:srgbClr val="005288"/>
                </a:solidFill>
                <a:cs typeface="Arial" charset="0"/>
              </a:rPr>
              <a:t>Report</a:t>
            </a:r>
          </a:p>
          <a:p>
            <a:pPr marL="0" indent="0" algn="ctr">
              <a:buNone/>
            </a:pPr>
            <a:endParaRPr lang="en-US" sz="2800" b="1" dirty="0" smtClean="0">
              <a:solidFill>
                <a:srgbClr val="005288"/>
              </a:solidFill>
              <a:cs typeface="Arial" charset="0"/>
            </a:endParaRPr>
          </a:p>
          <a:p>
            <a:r>
              <a:rPr lang="en-US" sz="2000" dirty="0" smtClean="0">
                <a:solidFill>
                  <a:srgbClr val="005288"/>
                </a:solidFill>
                <a:cs typeface="Arial" charset="0"/>
              </a:rPr>
              <a:t>Submit your report by the end of the reporting year.</a:t>
            </a:r>
          </a:p>
          <a:p>
            <a:pPr>
              <a:buFont typeface="Arial" charset="0"/>
              <a:buNone/>
            </a:pPr>
            <a:endParaRPr lang="en-US" sz="2000" dirty="0" smtClean="0">
              <a:solidFill>
                <a:srgbClr val="005288"/>
              </a:solidFill>
              <a:cs typeface="Arial" charset="0"/>
            </a:endParaRPr>
          </a:p>
          <a:p>
            <a:pPr>
              <a:buFont typeface="Arial" charset="0"/>
              <a:buNone/>
            </a:pPr>
            <a:r>
              <a:rPr lang="en-US" sz="2000" dirty="0" smtClean="0">
                <a:solidFill>
                  <a:srgbClr val="005288"/>
                </a:solidFill>
                <a:cs typeface="Arial" charset="0"/>
              </a:rPr>
              <a:t>This report will consist of the following, as applicable:</a:t>
            </a:r>
          </a:p>
          <a:p>
            <a:pPr>
              <a:buFont typeface="Arial" charset="0"/>
              <a:buChar char="•"/>
            </a:pPr>
            <a:r>
              <a:rPr lang="en-US" sz="2000" dirty="0" smtClean="0">
                <a:solidFill>
                  <a:srgbClr val="005288"/>
                </a:solidFill>
                <a:cs typeface="Arial" charset="0"/>
              </a:rPr>
              <a:t>Energy Audit Form &amp; Retro-Commissioning Form</a:t>
            </a:r>
          </a:p>
          <a:p>
            <a:pPr>
              <a:buFont typeface="Arial" charset="0"/>
              <a:buChar char="•"/>
            </a:pPr>
            <a:r>
              <a:rPr lang="en-US" sz="2000" dirty="0">
                <a:solidFill>
                  <a:srgbClr val="005288"/>
                </a:solidFill>
                <a:cs typeface="Arial" pitchFamily="34" charset="0"/>
              </a:rPr>
              <a:t>Check-list of all “base” building systems: HVAC, electrical and lighting, domestic hot water, building envelope, and conveying systems</a:t>
            </a:r>
          </a:p>
          <a:p>
            <a:pPr>
              <a:buFont typeface="Arial" charset="0"/>
              <a:buNone/>
            </a:pPr>
            <a:endParaRPr lang="en-US" sz="2000" dirty="0" smtClean="0">
              <a:solidFill>
                <a:srgbClr val="005288"/>
              </a:solidFill>
              <a:cs typeface="Arial" charset="0"/>
            </a:endParaRPr>
          </a:p>
          <a:p>
            <a:pPr>
              <a:buFont typeface="Arial" charset="0"/>
              <a:buNone/>
            </a:pPr>
            <a:r>
              <a:rPr lang="en-US" sz="2000" dirty="0" smtClean="0">
                <a:solidFill>
                  <a:srgbClr val="005288"/>
                </a:solidFill>
                <a:cs typeface="Arial" charset="0"/>
              </a:rPr>
              <a:t>AND/OR</a:t>
            </a:r>
          </a:p>
          <a:p>
            <a:pPr>
              <a:buFont typeface="Arial" charset="0"/>
              <a:buChar char="•"/>
            </a:pPr>
            <a:r>
              <a:rPr lang="en-US" sz="2000" dirty="0" smtClean="0">
                <a:solidFill>
                  <a:srgbClr val="005288"/>
                </a:solidFill>
                <a:cs typeface="Arial" charset="0"/>
              </a:rPr>
              <a:t>Proof that your property opted for the early compliance path under the law. </a:t>
            </a:r>
          </a:p>
          <a:p>
            <a:pPr>
              <a:buFont typeface="Arial" charset="0"/>
              <a:buNone/>
            </a:pPr>
            <a:endParaRPr lang="en-US" sz="1800" dirty="0" smtClean="0">
              <a:solidFill>
                <a:srgbClr val="005288"/>
              </a:solidFill>
              <a:cs typeface="Arial" charset="0"/>
            </a:endParaRPr>
          </a:p>
          <a:p>
            <a:pPr>
              <a:buFont typeface="Arial" charset="0"/>
              <a:buNone/>
            </a:pPr>
            <a:endParaRPr lang="en-US" sz="1800" dirty="0" smtClean="0">
              <a:solidFill>
                <a:srgbClr val="005288"/>
              </a:solidFill>
              <a:cs typeface="Arial" charset="0"/>
            </a:endParaRPr>
          </a:p>
          <a:p>
            <a:pPr>
              <a:buFont typeface="Arial" charset="0"/>
              <a:buNone/>
            </a:pPr>
            <a:endParaRPr lang="en-US" sz="1800" dirty="0" smtClean="0">
              <a:solidFill>
                <a:srgbClr val="005288"/>
              </a:solidFill>
              <a:cs typeface="Arial" charset="0"/>
            </a:endParaRPr>
          </a:p>
        </p:txBody>
      </p:sp>
    </p:spTree>
    <p:extLst>
      <p:ext uri="{BB962C8B-B14F-4D97-AF65-F5344CB8AC3E}">
        <p14:creationId xmlns:p14="http://schemas.microsoft.com/office/powerpoint/2010/main" xmlns="" val="2485877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LL87 - Alerts &amp; Updates</a:t>
            </a:r>
            <a:endParaRPr lang="en-US" sz="2400" b="1" dirty="0">
              <a:solidFill>
                <a:schemeClr val="bg1"/>
              </a:solidFill>
            </a:endParaRPr>
          </a:p>
        </p:txBody>
      </p:sp>
      <p:sp>
        <p:nvSpPr>
          <p:cNvPr id="2" name="TextBox 1"/>
          <p:cNvSpPr txBox="1"/>
          <p:nvPr/>
        </p:nvSpPr>
        <p:spPr>
          <a:xfrm>
            <a:off x="304800" y="1022380"/>
            <a:ext cx="4419600" cy="4524315"/>
          </a:xfrm>
          <a:prstGeom prst="rect">
            <a:avLst/>
          </a:prstGeom>
          <a:noFill/>
        </p:spPr>
        <p:txBody>
          <a:bodyPr wrap="square" rtlCol="0">
            <a:spAutoFit/>
          </a:bodyPr>
          <a:lstStyle/>
          <a:p>
            <a:pPr indent="-114300" algn="ctr"/>
            <a:r>
              <a:rPr lang="en-US" sz="1600" b="1" dirty="0">
                <a:solidFill>
                  <a:srgbClr val="005288"/>
                </a:solidFill>
              </a:rPr>
              <a:t>Best Practice</a:t>
            </a:r>
          </a:p>
          <a:p>
            <a:pPr marL="742950" lvl="1" indent="-285750">
              <a:buFont typeface="Arial" pitchFamily="34" charset="0"/>
              <a:buChar char="•"/>
            </a:pPr>
            <a:r>
              <a:rPr lang="en-US" sz="1600" dirty="0" smtClean="0">
                <a:solidFill>
                  <a:srgbClr val="005288"/>
                </a:solidFill>
              </a:rPr>
              <a:t>Doing </a:t>
            </a:r>
            <a:r>
              <a:rPr lang="en-US" sz="1600" dirty="0">
                <a:solidFill>
                  <a:srgbClr val="005288"/>
                </a:solidFill>
              </a:rPr>
              <a:t>the audit and retro-commissioning at the same time will likely save you time and money, but that may not always be the case for less complex buildings</a:t>
            </a:r>
            <a:r>
              <a:rPr lang="en-US" sz="1600" dirty="0" smtClean="0"/>
              <a:t>.</a:t>
            </a:r>
          </a:p>
          <a:p>
            <a:pPr indent="-114300" algn="ctr"/>
            <a:endParaRPr lang="en-US" sz="1600" dirty="0" smtClean="0">
              <a:solidFill>
                <a:srgbClr val="005288"/>
              </a:solidFill>
            </a:endParaRPr>
          </a:p>
          <a:p>
            <a:pPr indent="-114300" algn="ctr"/>
            <a:endParaRPr lang="en-US" sz="1600" dirty="0">
              <a:solidFill>
                <a:srgbClr val="005288"/>
              </a:solidFill>
            </a:endParaRPr>
          </a:p>
          <a:p>
            <a:pPr marL="0" lvl="2" indent="-114300" algn="ctr"/>
            <a:r>
              <a:rPr lang="en-US" sz="1600" b="1" dirty="0">
                <a:solidFill>
                  <a:srgbClr val="005288"/>
                </a:solidFill>
              </a:rPr>
              <a:t>Final Rule </a:t>
            </a:r>
            <a:r>
              <a:rPr lang="en-US" sz="1600" b="1" dirty="0" smtClean="0">
                <a:solidFill>
                  <a:srgbClr val="005288"/>
                </a:solidFill>
              </a:rPr>
              <a:t>release later 2012</a:t>
            </a:r>
            <a:endParaRPr lang="en-US" sz="1600" b="1" dirty="0">
              <a:solidFill>
                <a:srgbClr val="005288"/>
              </a:solidFill>
            </a:endParaRPr>
          </a:p>
          <a:p>
            <a:pPr marL="742950" lvl="1" indent="-285750">
              <a:buFont typeface="Arial" pitchFamily="34" charset="0"/>
              <a:buChar char="•"/>
            </a:pPr>
            <a:r>
              <a:rPr lang="en-US" sz="1600" dirty="0" smtClean="0">
                <a:solidFill>
                  <a:srgbClr val="005288"/>
                </a:solidFill>
              </a:rPr>
              <a:t>Use the Draft Rule for guidance, posted on the DOB and GGBP sites</a:t>
            </a:r>
          </a:p>
          <a:p>
            <a:pPr marL="742950" lvl="1" indent="-285750">
              <a:buFont typeface="Arial" pitchFamily="34" charset="0"/>
              <a:buChar char="•"/>
            </a:pPr>
            <a:r>
              <a:rPr lang="en-US" sz="1600" dirty="0" smtClean="0">
                <a:solidFill>
                  <a:srgbClr val="005288"/>
                </a:solidFill>
              </a:rPr>
              <a:t>In the meantime, follow the Law</a:t>
            </a:r>
          </a:p>
          <a:p>
            <a:pPr marL="742950" lvl="1" indent="-285750">
              <a:buFont typeface="Arial" pitchFamily="34" charset="0"/>
              <a:buChar char="•"/>
            </a:pPr>
            <a:endParaRPr lang="en-US" sz="1600" dirty="0" smtClean="0">
              <a:solidFill>
                <a:srgbClr val="005288"/>
              </a:solidFill>
            </a:endParaRPr>
          </a:p>
          <a:p>
            <a:pPr marL="742950" lvl="1" indent="-285750">
              <a:buFont typeface="Arial" pitchFamily="34" charset="0"/>
              <a:buChar char="•"/>
            </a:pPr>
            <a:endParaRPr lang="en-US" sz="1600" dirty="0">
              <a:solidFill>
                <a:srgbClr val="005288"/>
              </a:solidFill>
            </a:endParaRPr>
          </a:p>
          <a:p>
            <a:pPr lvl="1" algn="ctr"/>
            <a:r>
              <a:rPr lang="en-US" sz="1600" b="1" dirty="0">
                <a:solidFill>
                  <a:srgbClr val="005288"/>
                </a:solidFill>
              </a:rPr>
              <a:t>Updates to Final </a:t>
            </a:r>
            <a:r>
              <a:rPr lang="en-US" sz="1600" b="1" dirty="0" smtClean="0">
                <a:solidFill>
                  <a:srgbClr val="005288"/>
                </a:solidFill>
              </a:rPr>
              <a:t>Rule</a:t>
            </a:r>
          </a:p>
          <a:p>
            <a:pPr lvl="1" algn="ctr"/>
            <a:r>
              <a:rPr lang="en-US" sz="1600" dirty="0" smtClean="0">
                <a:solidFill>
                  <a:srgbClr val="005288"/>
                </a:solidFill>
              </a:rPr>
              <a:t>Retro-commissioning may not required if:</a:t>
            </a:r>
          </a:p>
          <a:p>
            <a:pPr marL="1257300" lvl="2" indent="-342900">
              <a:buFont typeface="Arial" pitchFamily="34" charset="0"/>
              <a:buChar char="•"/>
            </a:pPr>
            <a:r>
              <a:rPr lang="en-US" sz="1600" dirty="0" smtClean="0">
                <a:solidFill>
                  <a:srgbClr val="005288"/>
                </a:solidFill>
              </a:rPr>
              <a:t>Payback is greater than 5 years</a:t>
            </a:r>
          </a:p>
          <a:p>
            <a:pPr marL="1257300" lvl="2" indent="-342900">
              <a:buFont typeface="Arial" pitchFamily="34" charset="0"/>
              <a:buChar char="•"/>
            </a:pPr>
            <a:r>
              <a:rPr lang="en-US" sz="1600" dirty="0" smtClean="0">
                <a:solidFill>
                  <a:srgbClr val="005288"/>
                </a:solidFill>
              </a:rPr>
              <a:t>Building Permit is required (other than electrical permit)</a:t>
            </a:r>
            <a:endParaRPr lang="en-US" sz="1600" dirty="0">
              <a:solidFill>
                <a:srgbClr val="005288"/>
              </a:solidFill>
            </a:endParaRPr>
          </a:p>
        </p:txBody>
      </p:sp>
      <p:pic>
        <p:nvPicPr>
          <p:cNvPr id="5" name="Picture Placeholder 25" descr="LL87.pdf"/>
          <p:cNvPicPr>
            <a:picLocks noChangeAspect="1"/>
          </p:cNvPicPr>
          <p:nvPr/>
        </p:nvPicPr>
        <p:blipFill>
          <a:blip r:embed="rId3" cstate="print">
            <a:extLst>
              <a:ext uri="{28A0092B-C50C-407E-A947-70E740481C1C}">
                <a14:useLocalDpi xmlns:a14="http://schemas.microsoft.com/office/drawing/2010/main" xmlns="" val="0"/>
              </a:ext>
            </a:extLst>
          </a:blip>
          <a:srcRect l="4762" r="4762"/>
          <a:stretch>
            <a:fillRect/>
          </a:stretch>
        </p:blipFill>
        <p:spPr bwMode="auto">
          <a:xfrm>
            <a:off x="5054600" y="609600"/>
            <a:ext cx="3740150" cy="5349875"/>
          </a:xfrm>
          <a:prstGeom prst="rect">
            <a:avLst/>
          </a:prstGeom>
          <a:noFill/>
          <a:ln w="3175">
            <a:solidFill>
              <a:srgbClr val="7F7F7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7368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a:xfrm>
            <a:off x="1507448" y="0"/>
            <a:ext cx="7673091" cy="6858000"/>
            <a:chOff x="1676400" y="0"/>
            <a:chExt cx="8001000" cy="6858000"/>
          </a:xfrm>
        </p:grpSpPr>
        <p:grpSp>
          <p:nvGrpSpPr>
            <p:cNvPr id="3" name="Group 11"/>
            <p:cNvGrpSpPr/>
            <p:nvPr/>
          </p:nvGrpSpPr>
          <p:grpSpPr>
            <a:xfrm>
              <a:off x="2286000" y="0"/>
              <a:ext cx="7391400" cy="6858000"/>
              <a:chOff x="1593908" y="0"/>
              <a:chExt cx="7550092" cy="6858000"/>
            </a:xfrm>
          </p:grpSpPr>
          <p:pic>
            <p:nvPicPr>
              <p:cNvPr id="45058" name="Picture 2"/>
              <p:cNvPicPr>
                <a:picLocks noChangeAspect="1" noChangeArrowheads="1"/>
              </p:cNvPicPr>
              <p:nvPr/>
            </p:nvPicPr>
            <p:blipFill>
              <a:blip r:embed="rId3" cstate="print"/>
              <a:srcRect t="5150" b="24680"/>
              <a:stretch>
                <a:fillRect/>
              </a:stretch>
            </p:blipFill>
            <p:spPr bwMode="auto">
              <a:xfrm>
                <a:off x="1593908" y="0"/>
                <a:ext cx="7550092" cy="6858000"/>
              </a:xfrm>
              <a:prstGeom prst="rect">
                <a:avLst/>
              </a:prstGeom>
              <a:noFill/>
              <a:ln>
                <a:noFill/>
              </a:ln>
            </p:spPr>
          </p:pic>
          <p:pic>
            <p:nvPicPr>
              <p:cNvPr id="45059" name="Picture 3"/>
              <p:cNvPicPr>
                <a:picLocks noChangeAspect="1" noChangeArrowheads="1"/>
              </p:cNvPicPr>
              <p:nvPr/>
            </p:nvPicPr>
            <p:blipFill>
              <a:blip r:embed="rId3" cstate="print"/>
              <a:srcRect l="29672" t="68476" r="47608" b="22286"/>
              <a:stretch>
                <a:fillRect/>
              </a:stretch>
            </p:blipFill>
            <p:spPr bwMode="auto">
              <a:xfrm>
                <a:off x="5257800" y="6248400"/>
                <a:ext cx="3352800" cy="609600"/>
              </a:xfrm>
              <a:prstGeom prst="rect">
                <a:avLst/>
              </a:prstGeom>
              <a:noFill/>
              <a:ln>
                <a:noFill/>
              </a:ln>
            </p:spPr>
          </p:pic>
        </p:grpSp>
        <p:pic>
          <p:nvPicPr>
            <p:cNvPr id="45061" name="Picture 5"/>
            <p:cNvPicPr>
              <a:picLocks noChangeAspect="1" noChangeArrowheads="1"/>
            </p:cNvPicPr>
            <p:nvPr/>
          </p:nvPicPr>
          <p:blipFill>
            <a:blip r:embed="rId3" cstate="print"/>
            <a:srcRect r="51196" b="83256"/>
            <a:stretch>
              <a:fillRect/>
            </a:stretch>
          </p:blipFill>
          <p:spPr bwMode="auto">
            <a:xfrm>
              <a:off x="1676400" y="990600"/>
              <a:ext cx="4038600" cy="1304925"/>
            </a:xfrm>
            <a:prstGeom prst="rect">
              <a:avLst/>
            </a:prstGeom>
            <a:noFill/>
            <a:ln w="9525">
              <a:noFill/>
              <a:miter lim="800000"/>
              <a:headEnd/>
              <a:tailEnd/>
            </a:ln>
          </p:spPr>
        </p:pic>
      </p:grpSp>
      <p:sp>
        <p:nvSpPr>
          <p:cNvPr id="10" name="Rectangle 5"/>
          <p:cNvSpPr>
            <a:spLocks noChangeArrowheads="1"/>
          </p:cNvSpPr>
          <p:nvPr/>
        </p:nvSpPr>
        <p:spPr bwMode="auto">
          <a:xfrm>
            <a:off x="248484" y="2362200"/>
            <a:ext cx="4182777" cy="1676400"/>
          </a:xfrm>
          <a:prstGeom prst="rect">
            <a:avLst/>
          </a:prstGeom>
          <a:noFill/>
          <a:ln w="9525">
            <a:noFill/>
            <a:miter lim="800000"/>
            <a:headEnd/>
            <a:tailEnd/>
          </a:ln>
        </p:spPr>
        <p:txBody>
          <a:bodyPr/>
          <a:lstStyle/>
          <a:p>
            <a:pPr>
              <a:spcAft>
                <a:spcPts val="600"/>
              </a:spcAft>
            </a:pPr>
            <a:r>
              <a:rPr lang="en-US" sz="2000" b="1" dirty="0" smtClean="0">
                <a:solidFill>
                  <a:srgbClr val="005288"/>
                </a:solidFill>
                <a:latin typeface="Gill Sans"/>
                <a:cs typeface="Gill Sans"/>
              </a:rPr>
              <a:t>www.nyc.gov/planyc</a:t>
            </a:r>
          </a:p>
          <a:p>
            <a:pPr>
              <a:spcAft>
                <a:spcPts val="600"/>
              </a:spcAft>
            </a:pPr>
            <a:endParaRPr lang="en-US" sz="2000" b="1" dirty="0" smtClean="0">
              <a:solidFill>
                <a:srgbClr val="005288"/>
              </a:solidFill>
              <a:latin typeface="Gill Sans"/>
              <a:cs typeface="Gill Sans"/>
            </a:endParaRPr>
          </a:p>
          <a:p>
            <a:pPr>
              <a:spcAft>
                <a:spcPts val="600"/>
              </a:spcAft>
            </a:pPr>
            <a:r>
              <a:rPr lang="en-US" sz="2000" b="1" dirty="0" smtClean="0">
                <a:solidFill>
                  <a:srgbClr val="005288"/>
                </a:solidFill>
                <a:latin typeface="Gill Sans"/>
                <a:cs typeface="Gill Sans"/>
              </a:rPr>
              <a:t>www.nyc.gov/ggpb</a:t>
            </a:r>
          </a:p>
          <a:p>
            <a:pPr>
              <a:spcAft>
                <a:spcPts val="600"/>
              </a:spcAft>
            </a:pPr>
            <a:endParaRPr lang="en-US" sz="2000" b="1" dirty="0" smtClean="0">
              <a:solidFill>
                <a:srgbClr val="005288"/>
              </a:solidFill>
              <a:latin typeface="Gill Sans"/>
              <a:cs typeface="Gill Sans"/>
            </a:endParaRPr>
          </a:p>
        </p:txBody>
      </p:sp>
      <p:grpSp>
        <p:nvGrpSpPr>
          <p:cNvPr id="4" name="Group 18"/>
          <p:cNvGrpSpPr/>
          <p:nvPr/>
        </p:nvGrpSpPr>
        <p:grpSpPr>
          <a:xfrm>
            <a:off x="7264400" y="5772151"/>
            <a:ext cx="1600200" cy="826592"/>
            <a:chOff x="7264400" y="5772151"/>
            <a:chExt cx="1600200" cy="826592"/>
          </a:xfrm>
        </p:grpSpPr>
        <p:pic>
          <p:nvPicPr>
            <p:cNvPr id="16" name="Picture 9"/>
            <p:cNvPicPr>
              <a:picLocks noChangeAspect="1" noChangeArrowheads="1"/>
            </p:cNvPicPr>
            <p:nvPr/>
          </p:nvPicPr>
          <p:blipFill>
            <a:blip r:embed="rId4" cstate="print"/>
            <a:srcRect/>
            <a:stretch>
              <a:fillRect/>
            </a:stretch>
          </p:blipFill>
          <p:spPr bwMode="auto">
            <a:xfrm>
              <a:off x="7543800" y="5772151"/>
              <a:ext cx="1320800" cy="274143"/>
            </a:xfrm>
            <a:prstGeom prst="rect">
              <a:avLst/>
            </a:prstGeom>
            <a:noFill/>
            <a:ln w="9525">
              <a:noFill/>
              <a:miter lim="800000"/>
              <a:headEnd/>
              <a:tailEnd/>
            </a:ln>
          </p:spPr>
        </p:pic>
        <p:pic>
          <p:nvPicPr>
            <p:cNvPr id="17" name="Picture 11"/>
            <p:cNvPicPr>
              <a:picLocks noChangeAspect="1" noChangeArrowheads="1"/>
            </p:cNvPicPr>
            <p:nvPr/>
          </p:nvPicPr>
          <p:blipFill>
            <a:blip r:embed="rId5" cstate="print"/>
            <a:srcRect/>
            <a:stretch>
              <a:fillRect/>
            </a:stretch>
          </p:blipFill>
          <p:spPr bwMode="auto">
            <a:xfrm>
              <a:off x="7527679" y="6324600"/>
              <a:ext cx="1184521" cy="274143"/>
            </a:xfrm>
            <a:prstGeom prst="rect">
              <a:avLst/>
            </a:prstGeom>
            <a:noFill/>
            <a:ln w="9525">
              <a:noFill/>
              <a:miter lim="800000"/>
              <a:headEnd/>
              <a:tailEnd/>
            </a:ln>
          </p:spPr>
        </p:pic>
        <p:pic>
          <p:nvPicPr>
            <p:cNvPr id="18" name="Picture 10"/>
            <p:cNvPicPr>
              <a:picLocks noChangeAspect="1" noChangeArrowheads="1"/>
            </p:cNvPicPr>
            <p:nvPr/>
          </p:nvPicPr>
          <p:blipFill>
            <a:blip r:embed="rId6" cstate="print"/>
            <a:srcRect/>
            <a:stretch>
              <a:fillRect/>
            </a:stretch>
          </p:blipFill>
          <p:spPr bwMode="auto">
            <a:xfrm>
              <a:off x="7264400" y="6050457"/>
              <a:ext cx="1030018" cy="274143"/>
            </a:xfrm>
            <a:prstGeom prst="rect">
              <a:avLst/>
            </a:prstGeom>
            <a:noFill/>
            <a:ln w="9525">
              <a:noFill/>
              <a:miter lim="800000"/>
              <a:headEnd/>
              <a:tailEnd/>
            </a:ln>
          </p:spPr>
        </p:pic>
      </p:grpSp>
      <p:pic>
        <p:nvPicPr>
          <p:cNvPr id="13" name="Picture 12"/>
          <p:cNvPicPr>
            <a:picLocks noChangeAspect="1"/>
          </p:cNvPicPr>
          <p:nvPr/>
        </p:nvPicPr>
        <p:blipFill>
          <a:blip r:embed="rId7" cstate="print"/>
          <a:stretch>
            <a:fillRect/>
          </a:stretch>
        </p:blipFill>
        <p:spPr>
          <a:xfrm>
            <a:off x="340738" y="6507480"/>
            <a:ext cx="1125781" cy="274320"/>
          </a:xfrm>
          <a:prstGeom prst="rect">
            <a:avLst/>
          </a:prstGeom>
        </p:spPr>
      </p:pic>
      <p:pic>
        <p:nvPicPr>
          <p:cNvPr id="14" name="Picture 13"/>
          <p:cNvPicPr>
            <a:picLocks noChangeAspect="1" noChangeArrowheads="1"/>
          </p:cNvPicPr>
          <p:nvPr/>
        </p:nvPicPr>
        <p:blipFill>
          <a:blip r:embed="rId8" cstate="print"/>
          <a:srcRect b="22286"/>
          <a:stretch>
            <a:fillRect/>
          </a:stretch>
        </p:blipFill>
        <p:spPr bwMode="auto">
          <a:xfrm>
            <a:off x="342899" y="228600"/>
            <a:ext cx="2806363" cy="800100"/>
          </a:xfrm>
          <a:prstGeom prst="rect">
            <a:avLst/>
          </a:prstGeom>
          <a:noFill/>
          <a:ln w="9525">
            <a:noFill/>
            <a:miter lim="800000"/>
            <a:headEnd/>
            <a:tailEnd/>
          </a:ln>
        </p:spPr>
      </p:pic>
    </p:spTree>
    <p:extLst>
      <p:ext uri="{BB962C8B-B14F-4D97-AF65-F5344CB8AC3E}">
        <p14:creationId xmlns:p14="http://schemas.microsoft.com/office/powerpoint/2010/main" xmlns="" val="3641084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14" y="699247"/>
            <a:ext cx="8679180" cy="5105400"/>
          </a:xfrm>
          <a:prstGeom prst="rect">
            <a:avLst/>
          </a:prstGeom>
          <a:noFill/>
          <a:ln w="4762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873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752600"/>
            <a:ext cx="7772400" cy="1470025"/>
          </a:xfrm>
        </p:spPr>
        <p:txBody>
          <a:bodyPr/>
          <a:lstStyle/>
          <a:p>
            <a:pPr algn="l" eaLnBrk="1" hangingPunct="1"/>
            <a:r>
              <a:rPr lang="en-US" b="1" dirty="0" smtClean="0"/>
              <a:t>Con Edison and NYSERDA</a:t>
            </a:r>
            <a:br>
              <a:rPr lang="en-US" b="1" dirty="0" smtClean="0"/>
            </a:br>
            <a:r>
              <a:rPr lang="en-US" b="1" dirty="0" smtClean="0"/>
              <a:t>Data Center Efficiency Program</a:t>
            </a:r>
          </a:p>
        </p:txBody>
      </p:sp>
      <p:sp>
        <p:nvSpPr>
          <p:cNvPr id="3" name="Text Placeholder 2"/>
          <p:cNvSpPr>
            <a:spLocks noGrp="1"/>
          </p:cNvSpPr>
          <p:nvPr>
            <p:ph type="subTitle" idx="1"/>
          </p:nvPr>
        </p:nvSpPr>
        <p:spPr>
          <a:xfrm>
            <a:off x="685800" y="3733800"/>
            <a:ext cx="6858000" cy="1981200"/>
          </a:xfrm>
        </p:spPr>
        <p:txBody>
          <a:bodyPr rtlCol="0">
            <a:normAutofit fontScale="77500" lnSpcReduction="20000"/>
          </a:bodyPr>
          <a:lstStyle/>
          <a:p>
            <a:pPr algn="l" eaLnBrk="1" fontAlgn="auto" hangingPunct="1">
              <a:spcAft>
                <a:spcPts val="0"/>
              </a:spcAft>
              <a:buFont typeface="Arial" pitchFamily="34" charset="0"/>
              <a:buNone/>
              <a:defRPr/>
            </a:pPr>
            <a:r>
              <a:rPr lang="en-US" sz="2800" dirty="0" err="1" smtClean="0"/>
              <a:t>CoreNet</a:t>
            </a:r>
            <a:r>
              <a:rPr lang="en-US" sz="2800" dirty="0" smtClean="0"/>
              <a:t> Event</a:t>
            </a:r>
          </a:p>
          <a:p>
            <a:pPr algn="l" eaLnBrk="1" fontAlgn="auto" hangingPunct="1">
              <a:spcAft>
                <a:spcPts val="0"/>
              </a:spcAft>
              <a:buFont typeface="Arial" pitchFamily="34" charset="0"/>
              <a:buNone/>
              <a:defRPr/>
            </a:pPr>
            <a:r>
              <a:rPr lang="en-US" sz="2800" dirty="0" smtClean="0"/>
              <a:t>July 24</a:t>
            </a:r>
            <a:r>
              <a:rPr lang="en-US" sz="2800" baseline="30000" dirty="0" smtClean="0"/>
              <a:t>th</a:t>
            </a:r>
            <a:r>
              <a:rPr lang="en-US" sz="2800" dirty="0" smtClean="0"/>
              <a:t>, 2012</a:t>
            </a:r>
          </a:p>
          <a:p>
            <a:pPr algn="l" eaLnBrk="1" fontAlgn="auto" hangingPunct="1">
              <a:spcAft>
                <a:spcPts val="0"/>
              </a:spcAft>
              <a:buFont typeface="Arial" pitchFamily="34" charset="0"/>
              <a:buNone/>
              <a:defRPr/>
            </a:pPr>
            <a:endParaRPr lang="en-US" sz="2800" dirty="0" smtClean="0"/>
          </a:p>
          <a:p>
            <a:pPr algn="l" eaLnBrk="1" fontAlgn="auto" hangingPunct="1">
              <a:spcAft>
                <a:spcPts val="0"/>
              </a:spcAft>
              <a:buFont typeface="Arial" pitchFamily="34" charset="0"/>
              <a:buNone/>
              <a:defRPr/>
            </a:pPr>
            <a:r>
              <a:rPr lang="en-US" sz="2800" dirty="0" smtClean="0"/>
              <a:t>Rumena Turkedjiev, </a:t>
            </a:r>
            <a:r>
              <a:rPr lang="en-US" sz="2800" dirty="0" err="1" smtClean="0"/>
              <a:t>Willdan</a:t>
            </a:r>
            <a:r>
              <a:rPr lang="en-US" sz="2800" dirty="0" smtClean="0"/>
              <a:t> Energy Solutions (NYSERDA)</a:t>
            </a:r>
          </a:p>
          <a:p>
            <a:pPr algn="l" eaLnBrk="1" fontAlgn="auto" hangingPunct="1">
              <a:spcAft>
                <a:spcPts val="0"/>
              </a:spcAft>
              <a:buFont typeface="Arial" pitchFamily="34" charset="0"/>
              <a:buNone/>
              <a:defRPr/>
            </a:pPr>
            <a:r>
              <a:rPr lang="en-US" sz="2800" dirty="0" smtClean="0"/>
              <a:t>Arthur Pearson, Lockheed Martin (Con Edison)</a:t>
            </a:r>
          </a:p>
          <a:p>
            <a:pPr algn="l" eaLnBrk="1" fontAlgn="auto" hangingPunct="1">
              <a:spcAft>
                <a:spcPts val="0"/>
              </a:spcAft>
              <a:buFont typeface="Arial" pitchFamily="34" charset="0"/>
              <a:buNone/>
              <a:defRPr/>
            </a:pPr>
            <a:endParaRPr lang="en-US" sz="2800" dirty="0"/>
          </a:p>
        </p:txBody>
      </p:sp>
      <p:pic>
        <p:nvPicPr>
          <p:cNvPr id="4"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Agenda</a:t>
            </a:r>
            <a:endParaRPr lang="en-US" b="1" dirty="0"/>
          </a:p>
        </p:txBody>
      </p:sp>
      <p:sp>
        <p:nvSpPr>
          <p:cNvPr id="4" name="Content Placeholder 3"/>
          <p:cNvSpPr>
            <a:spLocks noGrp="1"/>
          </p:cNvSpPr>
          <p:nvPr>
            <p:ph idx="1"/>
          </p:nvPr>
        </p:nvSpPr>
        <p:spPr>
          <a:xfrm>
            <a:off x="457200" y="1493837"/>
            <a:ext cx="8229600" cy="4525963"/>
          </a:xfrm>
        </p:spPr>
        <p:txBody>
          <a:bodyPr/>
          <a:lstStyle/>
          <a:p>
            <a:pPr marL="342900" lvl="1" indent="-342900">
              <a:buFont typeface="Arial" charset="0"/>
              <a:buChar char="•"/>
            </a:pPr>
            <a:r>
              <a:rPr lang="en-US" dirty="0" smtClean="0"/>
              <a:t>Introduction</a:t>
            </a:r>
          </a:p>
          <a:p>
            <a:pPr marL="342900" lvl="1" indent="-342900">
              <a:buFont typeface="Arial" charset="0"/>
              <a:buChar char="•"/>
            </a:pPr>
            <a:r>
              <a:rPr lang="en-US" dirty="0" smtClean="0"/>
              <a:t>Con Edison – NYSERDA Joint Data Center Efficiency Program (DCEP) Overview</a:t>
            </a:r>
          </a:p>
          <a:p>
            <a:pPr marL="742950" lvl="2" indent="-342900">
              <a:buFont typeface="Calibri" pitchFamily="34" charset="0"/>
              <a:buChar char="—"/>
            </a:pPr>
            <a:r>
              <a:rPr lang="en-US" dirty="0" smtClean="0"/>
              <a:t>Customer Eligibility</a:t>
            </a:r>
          </a:p>
          <a:p>
            <a:pPr marL="742950" lvl="2" indent="-342900">
              <a:buFont typeface="Calibri" pitchFamily="34" charset="0"/>
              <a:buChar char="—"/>
            </a:pPr>
            <a:r>
              <a:rPr lang="en-US" dirty="0" smtClean="0"/>
              <a:t>Technical Assistance Studies</a:t>
            </a:r>
          </a:p>
          <a:p>
            <a:pPr marL="742950" lvl="2" indent="-342900">
              <a:buFont typeface="Calibri" pitchFamily="34" charset="0"/>
              <a:buChar char="—"/>
            </a:pPr>
            <a:r>
              <a:rPr lang="en-US" dirty="0" smtClean="0"/>
              <a:t>Financial Incentives</a:t>
            </a:r>
          </a:p>
          <a:p>
            <a:pPr marL="342900" lvl="1" indent="-342900">
              <a:buFont typeface="Arial" charset="0"/>
              <a:buChar char="•"/>
            </a:pPr>
            <a:r>
              <a:rPr lang="en-US" dirty="0" smtClean="0"/>
              <a:t>Case Studies</a:t>
            </a:r>
          </a:p>
          <a:p>
            <a:pPr marL="342900" lvl="1" indent="-342900">
              <a:buFont typeface="Arial" charset="0"/>
              <a:buChar char="•"/>
            </a:pPr>
            <a:r>
              <a:rPr lang="en-US" dirty="0" smtClean="0"/>
              <a:t>Summary and Next Steps</a:t>
            </a:r>
          </a:p>
        </p:txBody>
      </p:sp>
      <p:pic>
        <p:nvPicPr>
          <p:cNvPr id="5"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
        <p:nvSpPr>
          <p:cNvPr id="6" name="Content Placeholder 5"/>
          <p:cNvSpPr>
            <a:spLocks noGrp="1"/>
          </p:cNvSpPr>
          <p:nvPr>
            <p:ph idx="1"/>
          </p:nvPr>
        </p:nvSpPr>
        <p:spPr>
          <a:xfrm>
            <a:off x="457200" y="1371600"/>
            <a:ext cx="8229600" cy="4525963"/>
          </a:xfrm>
        </p:spPr>
        <p:txBody>
          <a:bodyPr/>
          <a:lstStyle/>
          <a:p>
            <a:pPr>
              <a:spcAft>
                <a:spcPts val="0"/>
              </a:spcAft>
            </a:pPr>
            <a:r>
              <a:rPr lang="en-US" sz="2800" b="1" dirty="0" smtClean="0">
                <a:solidFill>
                  <a:srgbClr val="82A818"/>
                </a:solidFill>
              </a:rPr>
              <a:t>Con Edison</a:t>
            </a:r>
            <a:r>
              <a:rPr lang="en-US" sz="2800" dirty="0" smtClean="0"/>
              <a:t>: Electric service provider for NYC and most of Westchester county</a:t>
            </a:r>
          </a:p>
          <a:p>
            <a:pPr lvl="1">
              <a:spcAft>
                <a:spcPts val="1800"/>
              </a:spcAft>
            </a:pPr>
            <a:r>
              <a:rPr lang="en-US" sz="2400" b="1" dirty="0" smtClean="0"/>
              <a:t>Lockheed Martin: </a:t>
            </a:r>
            <a:r>
              <a:rPr lang="en-US" sz="2400" dirty="0" smtClean="0"/>
              <a:t>Data center outreach contractor for Con Edison</a:t>
            </a:r>
          </a:p>
          <a:p>
            <a:pPr>
              <a:spcAft>
                <a:spcPts val="0"/>
              </a:spcAft>
            </a:pPr>
            <a:r>
              <a:rPr lang="en-US" sz="2800" b="1" dirty="0" smtClean="0">
                <a:solidFill>
                  <a:srgbClr val="82A818"/>
                </a:solidFill>
              </a:rPr>
              <a:t>New York State Energy Research &amp; Development Authority </a:t>
            </a:r>
            <a:r>
              <a:rPr lang="en-US" sz="2800" dirty="0" smtClean="0"/>
              <a:t>(NYSERDA): State authority promoting energy efficiency since 1975</a:t>
            </a:r>
          </a:p>
          <a:p>
            <a:pPr lvl="1"/>
            <a:r>
              <a:rPr lang="en-US" sz="2400" b="1" dirty="0" err="1" smtClean="0"/>
              <a:t>Willdan</a:t>
            </a:r>
            <a:r>
              <a:rPr lang="en-US" sz="2400" b="1" dirty="0" smtClean="0"/>
              <a:t> Energy Solutions</a:t>
            </a:r>
            <a:r>
              <a:rPr lang="en-US" sz="2400" dirty="0" smtClean="0"/>
              <a:t>: Data center outreach contractor for NYSERDA.</a:t>
            </a:r>
            <a:endParaRPr lang="en-US" sz="2400" dirty="0"/>
          </a:p>
        </p:txBody>
      </p:sp>
      <p:sp>
        <p:nvSpPr>
          <p:cNvPr id="7" name="Title 6"/>
          <p:cNvSpPr>
            <a:spLocks noGrp="1"/>
          </p:cNvSpPr>
          <p:nvPr>
            <p:ph type="title"/>
          </p:nvPr>
        </p:nvSpPr>
        <p:spPr/>
        <p:txBody>
          <a:bodyPr/>
          <a:lstStyle/>
          <a:p>
            <a:r>
              <a:rPr lang="en-US" dirty="0" smtClean="0"/>
              <a:t>Introduction: Our Team</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Introduction: Why Data Centers?</a:t>
            </a:r>
            <a:endParaRPr lang="en-US" b="1" dirty="0"/>
          </a:p>
        </p:txBody>
      </p:sp>
      <p:sp>
        <p:nvSpPr>
          <p:cNvPr id="4" name="Content Placeholder 3"/>
          <p:cNvSpPr>
            <a:spLocks noGrp="1"/>
          </p:cNvSpPr>
          <p:nvPr>
            <p:ph idx="1"/>
          </p:nvPr>
        </p:nvSpPr>
        <p:spPr>
          <a:xfrm>
            <a:off x="457200" y="1371600"/>
            <a:ext cx="5029200" cy="4038600"/>
          </a:xfrm>
        </p:spPr>
        <p:txBody>
          <a:bodyPr/>
          <a:lstStyle/>
          <a:p>
            <a:pPr marL="342900" lvl="1" indent="-342900">
              <a:buFont typeface="Arial" charset="0"/>
              <a:buChar char="•"/>
            </a:pPr>
            <a:r>
              <a:rPr lang="en-US" sz="2400" b="1" dirty="0" smtClean="0">
                <a:solidFill>
                  <a:srgbClr val="82A818"/>
                </a:solidFill>
              </a:rPr>
              <a:t>Reducing data center energy use critical to reduce stress on grid</a:t>
            </a:r>
            <a:r>
              <a:rPr lang="en-US" sz="2400" dirty="0" smtClean="0">
                <a:solidFill>
                  <a:srgbClr val="82A818"/>
                </a:solidFill>
              </a:rPr>
              <a:t>:</a:t>
            </a:r>
          </a:p>
          <a:p>
            <a:pPr lvl="1"/>
            <a:r>
              <a:rPr lang="en-US" sz="2000" dirty="0" smtClean="0"/>
              <a:t>U.S. data centers consume nearly 75 billion kWh of electricity per year</a:t>
            </a:r>
            <a:r>
              <a:rPr lang="en-US" sz="2000" baseline="30000" dirty="0" smtClean="0"/>
              <a:t>1</a:t>
            </a:r>
          </a:p>
          <a:p>
            <a:pPr lvl="1"/>
            <a:r>
              <a:rPr lang="en-US" sz="2000" dirty="0" smtClean="0"/>
              <a:t>NY State has the 2</a:t>
            </a:r>
            <a:r>
              <a:rPr lang="en-US" sz="2000" baseline="30000" dirty="0" smtClean="0"/>
              <a:t>nd</a:t>
            </a:r>
            <a:r>
              <a:rPr lang="en-US" sz="2000" dirty="0" smtClean="0"/>
              <a:t> largest concentration of data centers in U.S.</a:t>
            </a:r>
            <a:r>
              <a:rPr lang="en-US" sz="2000" baseline="30000" dirty="0" smtClean="0"/>
              <a:t>2</a:t>
            </a:r>
            <a:endParaRPr lang="en-US" sz="2000" dirty="0" smtClean="0"/>
          </a:p>
          <a:p>
            <a:pPr lvl="1" eaLnBrk="1" hangingPunct="1"/>
            <a:r>
              <a:rPr lang="en-US" sz="2000" dirty="0" smtClean="0"/>
              <a:t>NYC and San Francisco have highest concentration of data centers</a:t>
            </a:r>
            <a:r>
              <a:rPr lang="en-US" sz="2000" baseline="30000" dirty="0" smtClean="0"/>
              <a:t>2</a:t>
            </a:r>
            <a:endParaRPr lang="en-US" sz="2000" dirty="0" smtClean="0"/>
          </a:p>
          <a:p>
            <a:pPr lvl="1" eaLnBrk="1" hangingPunct="1"/>
            <a:r>
              <a:rPr lang="en-US" sz="2000" dirty="0" smtClean="0"/>
              <a:t>NYC identified as critical electric transmission congestion area</a:t>
            </a:r>
            <a:r>
              <a:rPr lang="en-US" sz="2000" baseline="30000" dirty="0" smtClean="0"/>
              <a:t>3</a:t>
            </a:r>
            <a:endParaRPr lang="en-US" sz="2000" dirty="0" smtClean="0"/>
          </a:p>
        </p:txBody>
      </p:sp>
      <p:sp>
        <p:nvSpPr>
          <p:cNvPr id="7" name="TextBox 6"/>
          <p:cNvSpPr txBox="1"/>
          <p:nvPr/>
        </p:nvSpPr>
        <p:spPr>
          <a:xfrm>
            <a:off x="0" y="5410200"/>
            <a:ext cx="5029200" cy="507831"/>
          </a:xfrm>
          <a:prstGeom prst="rect">
            <a:avLst/>
          </a:prstGeom>
          <a:noFill/>
        </p:spPr>
        <p:txBody>
          <a:bodyPr wrap="square" rtlCol="0">
            <a:spAutoFit/>
          </a:bodyPr>
          <a:lstStyle/>
          <a:p>
            <a:r>
              <a:rPr lang="en-US" sz="900" dirty="0" smtClean="0">
                <a:latin typeface="+mn-lt"/>
              </a:rPr>
              <a:t>1. Jonathan </a:t>
            </a:r>
            <a:r>
              <a:rPr lang="en-US" sz="900" dirty="0" err="1" smtClean="0">
                <a:latin typeface="+mn-lt"/>
              </a:rPr>
              <a:t>Koomey</a:t>
            </a:r>
            <a:r>
              <a:rPr lang="en-US" sz="900" dirty="0" smtClean="0">
                <a:latin typeface="+mn-lt"/>
              </a:rPr>
              <a:t>. 2011. Growth in Data center electricity use 2005 to 2010. Analytics Press</a:t>
            </a:r>
          </a:p>
          <a:p>
            <a:r>
              <a:rPr lang="en-US" sz="900" dirty="0" smtClean="0">
                <a:latin typeface="+mn-lt"/>
              </a:rPr>
              <a:t>2. U.S. EPA. 2007 Report to Congress on Server and Data Center Energy Efficiency.</a:t>
            </a:r>
          </a:p>
          <a:p>
            <a:r>
              <a:rPr lang="en-US" sz="900" dirty="0" smtClean="0">
                <a:latin typeface="+mn-lt"/>
              </a:rPr>
              <a:t>3. U.S. Department of Energy. 2006 National Electric transmission Congestion Study</a:t>
            </a:r>
          </a:p>
        </p:txBody>
      </p:sp>
      <p:pic>
        <p:nvPicPr>
          <p:cNvPr id="24577" name="Picture 1" descr="C:\Users\awright\Desktop\Pages from Congestion_Study_2009.jpg"/>
          <p:cNvPicPr>
            <a:picLocks noChangeAspect="1" noChangeArrowheads="1"/>
          </p:cNvPicPr>
          <p:nvPr/>
        </p:nvPicPr>
        <p:blipFill>
          <a:blip r:embed="rId3" cstate="print"/>
          <a:srcRect l="52941" t="38624" r="8823" b="33354"/>
          <a:stretch>
            <a:fillRect/>
          </a:stretch>
        </p:blipFill>
        <p:spPr bwMode="auto">
          <a:xfrm>
            <a:off x="5715000" y="1600200"/>
            <a:ext cx="2971800" cy="2819400"/>
          </a:xfrm>
          <a:prstGeom prst="rect">
            <a:avLst/>
          </a:prstGeom>
          <a:noFill/>
          <a:ln>
            <a:solidFill>
              <a:schemeClr val="bg1">
                <a:lumMod val="50000"/>
              </a:schemeClr>
            </a:solidFill>
          </a:ln>
        </p:spPr>
      </p:pic>
      <p:sp>
        <p:nvSpPr>
          <p:cNvPr id="8" name="TextBox 7"/>
          <p:cNvSpPr txBox="1"/>
          <p:nvPr/>
        </p:nvSpPr>
        <p:spPr>
          <a:xfrm>
            <a:off x="5562600" y="4495800"/>
            <a:ext cx="3505200" cy="707886"/>
          </a:xfrm>
          <a:prstGeom prst="rect">
            <a:avLst/>
          </a:prstGeom>
          <a:noFill/>
        </p:spPr>
        <p:txBody>
          <a:bodyPr wrap="square" rtlCol="0">
            <a:spAutoFit/>
          </a:bodyPr>
          <a:lstStyle/>
          <a:p>
            <a:r>
              <a:rPr lang="en-US" sz="2000" b="1" i="1" dirty="0" smtClean="0">
                <a:latin typeface="+mn-lt"/>
              </a:rPr>
              <a:t>Eastern Critical Electric Transmission Congestion Area</a:t>
            </a:r>
            <a:r>
              <a:rPr lang="en-US" baseline="30000" dirty="0" smtClean="0">
                <a:latin typeface="+mj-lt"/>
              </a:rPr>
              <a:t>3</a:t>
            </a:r>
            <a:endParaRPr lang="en-US" b="1" i="1" dirty="0">
              <a:latin typeface="+mj-lt"/>
            </a:endParaRPr>
          </a:p>
        </p:txBody>
      </p:sp>
      <p:pic>
        <p:nvPicPr>
          <p:cNvPr id="9" name="Picture 2" descr="Upstate ConEdisone and NYSERDA - A Powerful Partnership"/>
          <p:cNvPicPr>
            <a:picLocks noChangeAspect="1" noChangeArrowheads="1"/>
          </p:cNvPicPr>
          <p:nvPr/>
        </p:nvPicPr>
        <p:blipFill>
          <a:blip r:embed="rId4"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Greener, Greater Buildings Plan</a:t>
            </a:r>
            <a:endParaRPr lang="en-US" sz="2400" b="1"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5742" t="15070" r="3527" b="13330"/>
          <a:stretch/>
        </p:blipFill>
        <p:spPr>
          <a:xfrm>
            <a:off x="3633848" y="768009"/>
            <a:ext cx="5212930" cy="5323666"/>
          </a:xfrm>
          <a:prstGeom prst="rect">
            <a:avLst/>
          </a:prstGeom>
        </p:spPr>
      </p:pic>
      <p:grpSp>
        <p:nvGrpSpPr>
          <p:cNvPr id="5" name="Group 4"/>
          <p:cNvGrpSpPr/>
          <p:nvPr/>
        </p:nvGrpSpPr>
        <p:grpSpPr>
          <a:xfrm>
            <a:off x="344488" y="914400"/>
            <a:ext cx="3289465" cy="4684876"/>
            <a:chOff x="344488" y="1165225"/>
            <a:chExt cx="3289465" cy="4684876"/>
          </a:xfrm>
        </p:grpSpPr>
        <p:pic>
          <p:nvPicPr>
            <p:cNvPr id="7" name="Picture 2" descr="http://www.nyc.gov/html/planyc2030/includes/site_images/features/home/greener_greater_buildings.gif"/>
            <p:cNvPicPr>
              <a:picLocks noChangeAspect="1" noChangeArrowheads="1"/>
            </p:cNvPicPr>
            <p:nvPr/>
          </p:nvPicPr>
          <p:blipFill>
            <a:blip r:embed="rId4" cstate="print"/>
            <a:srcRect r="95021"/>
            <a:stretch>
              <a:fillRect/>
            </a:stretch>
          </p:blipFill>
          <p:spPr bwMode="auto">
            <a:xfrm>
              <a:off x="344488" y="1165225"/>
              <a:ext cx="3289465" cy="4684876"/>
            </a:xfrm>
            <a:prstGeom prst="rect">
              <a:avLst/>
            </a:prstGeom>
            <a:solidFill>
              <a:schemeClr val="tx2">
                <a:lumMod val="20000"/>
                <a:lumOff val="80000"/>
              </a:schemeClr>
            </a:solidFill>
          </p:spPr>
        </p:pic>
        <p:pic>
          <p:nvPicPr>
            <p:cNvPr id="8" name="Picture 2" descr="http://www.nyc.gov/html/planyc2030/includes/site_images/features/home/greener_greater_buildings.gif"/>
            <p:cNvPicPr>
              <a:picLocks noChangeAspect="1" noChangeArrowheads="1"/>
            </p:cNvPicPr>
            <p:nvPr/>
          </p:nvPicPr>
          <p:blipFill>
            <a:blip r:embed="rId4" cstate="print"/>
            <a:srcRect l="6867" r="41123"/>
            <a:stretch>
              <a:fillRect/>
            </a:stretch>
          </p:blipFill>
          <p:spPr bwMode="auto">
            <a:xfrm>
              <a:off x="522613" y="1215575"/>
              <a:ext cx="2980600" cy="1169582"/>
            </a:xfrm>
            <a:prstGeom prst="rect">
              <a:avLst/>
            </a:prstGeom>
            <a:noFill/>
          </p:spPr>
        </p:pic>
        <p:grpSp>
          <p:nvGrpSpPr>
            <p:cNvPr id="10" name="Group 9"/>
            <p:cNvGrpSpPr/>
            <p:nvPr/>
          </p:nvGrpSpPr>
          <p:grpSpPr>
            <a:xfrm>
              <a:off x="494613" y="2576945"/>
              <a:ext cx="3056092" cy="528205"/>
              <a:chOff x="233363" y="2576945"/>
              <a:chExt cx="3056092" cy="528205"/>
            </a:xfrm>
          </p:grpSpPr>
          <p:sp>
            <p:nvSpPr>
              <p:cNvPr id="20" name="TextBox 19"/>
              <p:cNvSpPr txBox="1"/>
              <p:nvPr/>
            </p:nvSpPr>
            <p:spPr>
              <a:xfrm>
                <a:off x="641257" y="2576945"/>
                <a:ext cx="2648198" cy="369332"/>
              </a:xfrm>
              <a:prstGeom prst="rect">
                <a:avLst/>
              </a:prstGeom>
              <a:noFill/>
            </p:spPr>
            <p:txBody>
              <a:bodyPr wrap="square" rtlCol="0">
                <a:spAutoFit/>
              </a:bodyPr>
              <a:lstStyle/>
              <a:p>
                <a:r>
                  <a:rPr lang="en-US" dirty="0" smtClean="0">
                    <a:solidFill>
                      <a:srgbClr val="BF311A"/>
                    </a:solidFill>
                    <a:latin typeface="Impact" pitchFamily="34" charset="0"/>
                  </a:rPr>
                  <a:t>New York City Energy Code</a:t>
                </a:r>
              </a:p>
            </p:txBody>
          </p:sp>
          <p:pic>
            <p:nvPicPr>
              <p:cNvPr id="21" name="Picture 5"/>
              <p:cNvPicPr>
                <a:picLocks noChangeAspect="1" noChangeArrowheads="1"/>
              </p:cNvPicPr>
              <p:nvPr/>
            </p:nvPicPr>
            <p:blipFill>
              <a:blip r:embed="rId5" cstate="print"/>
              <a:srcRect l="1948" t="9314" r="77365" b="11664"/>
              <a:stretch>
                <a:fillRect/>
              </a:stretch>
            </p:blipFill>
            <p:spPr bwMode="auto">
              <a:xfrm>
                <a:off x="233363" y="2644775"/>
                <a:ext cx="392112" cy="460375"/>
              </a:xfrm>
              <a:prstGeom prst="rect">
                <a:avLst/>
              </a:prstGeom>
              <a:noFill/>
              <a:ln w="9525">
                <a:noFill/>
                <a:miter lim="800000"/>
                <a:headEnd/>
                <a:tailEnd/>
              </a:ln>
            </p:spPr>
          </p:pic>
        </p:grpSp>
        <p:grpSp>
          <p:nvGrpSpPr>
            <p:cNvPr id="11" name="Group 10"/>
            <p:cNvGrpSpPr/>
            <p:nvPr/>
          </p:nvGrpSpPr>
          <p:grpSpPr>
            <a:xfrm>
              <a:off x="511250" y="3396095"/>
              <a:ext cx="3060855" cy="556780"/>
              <a:chOff x="238125" y="3396095"/>
              <a:chExt cx="3060855" cy="556780"/>
            </a:xfrm>
          </p:grpSpPr>
          <p:pic>
            <p:nvPicPr>
              <p:cNvPr id="18" name="Picture 6"/>
              <p:cNvPicPr>
                <a:picLocks noChangeAspect="1" noChangeArrowheads="1"/>
              </p:cNvPicPr>
              <p:nvPr/>
            </p:nvPicPr>
            <p:blipFill>
              <a:blip r:embed="rId6" cstate="print"/>
              <a:srcRect l="1597" t="9454" r="83562" b="11640"/>
              <a:stretch>
                <a:fillRect/>
              </a:stretch>
            </p:blipFill>
            <p:spPr bwMode="auto">
              <a:xfrm>
                <a:off x="238125" y="3471863"/>
                <a:ext cx="387350" cy="481012"/>
              </a:xfrm>
              <a:prstGeom prst="rect">
                <a:avLst/>
              </a:prstGeom>
              <a:noFill/>
              <a:ln w="9525">
                <a:noFill/>
                <a:miter lim="800000"/>
                <a:headEnd/>
                <a:tailEnd/>
              </a:ln>
            </p:spPr>
          </p:pic>
          <p:sp>
            <p:nvSpPr>
              <p:cNvPr id="19" name="TextBox 18"/>
              <p:cNvSpPr txBox="1"/>
              <p:nvPr/>
            </p:nvSpPr>
            <p:spPr>
              <a:xfrm>
                <a:off x="650782" y="3396095"/>
                <a:ext cx="2648198" cy="369332"/>
              </a:xfrm>
              <a:prstGeom prst="rect">
                <a:avLst/>
              </a:prstGeom>
              <a:noFill/>
            </p:spPr>
            <p:txBody>
              <a:bodyPr wrap="square" rtlCol="0">
                <a:spAutoFit/>
              </a:bodyPr>
              <a:lstStyle/>
              <a:p>
                <a:r>
                  <a:rPr lang="en-US" dirty="0" smtClean="0">
                    <a:solidFill>
                      <a:srgbClr val="BF311A"/>
                    </a:solidFill>
                    <a:latin typeface="Impact" pitchFamily="34" charset="0"/>
                  </a:rPr>
                  <a:t>Benchmarking</a:t>
                </a:r>
              </a:p>
            </p:txBody>
          </p:sp>
        </p:grpSp>
        <p:grpSp>
          <p:nvGrpSpPr>
            <p:cNvPr id="12" name="Group 11"/>
            <p:cNvGrpSpPr/>
            <p:nvPr/>
          </p:nvGrpSpPr>
          <p:grpSpPr>
            <a:xfrm>
              <a:off x="504075" y="4216400"/>
              <a:ext cx="3073648" cy="646331"/>
              <a:chOff x="219075" y="4216400"/>
              <a:chExt cx="3073648" cy="646331"/>
            </a:xfrm>
          </p:grpSpPr>
          <p:pic>
            <p:nvPicPr>
              <p:cNvPr id="16" name="Picture 7"/>
              <p:cNvPicPr>
                <a:picLocks noChangeAspect="1" noChangeArrowheads="1"/>
              </p:cNvPicPr>
              <p:nvPr/>
            </p:nvPicPr>
            <p:blipFill>
              <a:blip r:embed="rId7" cstate="print"/>
              <a:srcRect l="1708" t="4530" r="76959" b="13700"/>
              <a:stretch>
                <a:fillRect/>
              </a:stretch>
            </p:blipFill>
            <p:spPr bwMode="auto">
              <a:xfrm>
                <a:off x="219075" y="4291013"/>
                <a:ext cx="406400" cy="480385"/>
              </a:xfrm>
              <a:prstGeom prst="rect">
                <a:avLst/>
              </a:prstGeom>
              <a:noFill/>
              <a:ln w="9525">
                <a:noFill/>
                <a:miter lim="800000"/>
                <a:headEnd/>
                <a:tailEnd/>
              </a:ln>
            </p:spPr>
          </p:pic>
          <p:sp>
            <p:nvSpPr>
              <p:cNvPr id="17" name="TextBox 16"/>
              <p:cNvSpPr txBox="1"/>
              <p:nvPr/>
            </p:nvSpPr>
            <p:spPr>
              <a:xfrm>
                <a:off x="644525" y="4216400"/>
                <a:ext cx="2648198" cy="646331"/>
              </a:xfrm>
              <a:prstGeom prst="rect">
                <a:avLst/>
              </a:prstGeom>
              <a:noFill/>
            </p:spPr>
            <p:txBody>
              <a:bodyPr wrap="square" rtlCol="0">
                <a:spAutoFit/>
              </a:bodyPr>
              <a:lstStyle/>
              <a:p>
                <a:r>
                  <a:rPr lang="en-US" dirty="0" smtClean="0">
                    <a:solidFill>
                      <a:srgbClr val="BF311A"/>
                    </a:solidFill>
                    <a:latin typeface="Impact" pitchFamily="34" charset="0"/>
                  </a:rPr>
                  <a:t> Audits and</a:t>
                </a:r>
              </a:p>
              <a:p>
                <a:r>
                  <a:rPr lang="en-US" dirty="0" smtClean="0">
                    <a:solidFill>
                      <a:srgbClr val="BF311A"/>
                    </a:solidFill>
                    <a:latin typeface="Impact" pitchFamily="34" charset="0"/>
                  </a:rPr>
                  <a:t>Retro-commissioning</a:t>
                </a:r>
              </a:p>
            </p:txBody>
          </p:sp>
        </p:grpSp>
        <p:grpSp>
          <p:nvGrpSpPr>
            <p:cNvPr id="13" name="Group 12"/>
            <p:cNvGrpSpPr/>
            <p:nvPr/>
          </p:nvGrpSpPr>
          <p:grpSpPr>
            <a:xfrm>
              <a:off x="511250" y="5045075"/>
              <a:ext cx="3051330" cy="646331"/>
              <a:chOff x="238125" y="5045075"/>
              <a:chExt cx="3051330" cy="646331"/>
            </a:xfrm>
          </p:grpSpPr>
          <p:pic>
            <p:nvPicPr>
              <p:cNvPr id="14" name="Picture 8"/>
              <p:cNvPicPr>
                <a:picLocks noChangeAspect="1" noChangeArrowheads="1"/>
              </p:cNvPicPr>
              <p:nvPr/>
            </p:nvPicPr>
            <p:blipFill>
              <a:blip r:embed="rId8" cstate="print"/>
              <a:srcRect l="1991" t="9132" r="83058" b="10811"/>
              <a:stretch>
                <a:fillRect/>
              </a:stretch>
            </p:blipFill>
            <p:spPr bwMode="auto">
              <a:xfrm>
                <a:off x="238125" y="5129213"/>
                <a:ext cx="387350" cy="476250"/>
              </a:xfrm>
              <a:prstGeom prst="rect">
                <a:avLst/>
              </a:prstGeom>
              <a:noFill/>
              <a:ln w="9525">
                <a:noFill/>
                <a:miter lim="800000"/>
                <a:headEnd/>
                <a:tailEnd/>
              </a:ln>
            </p:spPr>
          </p:pic>
          <p:sp>
            <p:nvSpPr>
              <p:cNvPr id="15" name="TextBox 14"/>
              <p:cNvSpPr txBox="1"/>
              <p:nvPr/>
            </p:nvSpPr>
            <p:spPr>
              <a:xfrm>
                <a:off x="641257" y="5045075"/>
                <a:ext cx="2648198" cy="646331"/>
              </a:xfrm>
              <a:prstGeom prst="rect">
                <a:avLst/>
              </a:prstGeom>
              <a:noFill/>
            </p:spPr>
            <p:txBody>
              <a:bodyPr wrap="square" rtlCol="0">
                <a:spAutoFit/>
              </a:bodyPr>
              <a:lstStyle/>
              <a:p>
                <a:r>
                  <a:rPr lang="en-US" dirty="0" smtClean="0">
                    <a:solidFill>
                      <a:srgbClr val="BF311A"/>
                    </a:solidFill>
                    <a:latin typeface="Impact" pitchFamily="34" charset="0"/>
                  </a:rPr>
                  <a:t>Lighting Upgrades and Sub-metering</a:t>
                </a:r>
              </a:p>
            </p:txBody>
          </p:sp>
        </p:grpSp>
      </p:grpSp>
      <p:sp>
        <p:nvSpPr>
          <p:cNvPr id="22" name="TextBox 21"/>
          <p:cNvSpPr txBox="1"/>
          <p:nvPr/>
        </p:nvSpPr>
        <p:spPr>
          <a:xfrm>
            <a:off x="5334000" y="5435025"/>
            <a:ext cx="3512778" cy="584775"/>
          </a:xfrm>
          <a:prstGeom prst="rect">
            <a:avLst/>
          </a:prstGeom>
          <a:noFill/>
        </p:spPr>
        <p:txBody>
          <a:bodyPr wrap="square" rtlCol="0">
            <a:spAutoFit/>
          </a:bodyPr>
          <a:lstStyle/>
          <a:p>
            <a:r>
              <a:rPr lang="en-US" sz="1600" b="1" dirty="0" smtClean="0">
                <a:solidFill>
                  <a:srgbClr val="005288"/>
                </a:solidFill>
                <a:latin typeface="Arial" pitchFamily="34" charset="0"/>
                <a:cs typeface="Arial" pitchFamily="34" charset="0"/>
              </a:rPr>
              <a:t>Lot with 1 building &gt; 50,000 ft</a:t>
            </a:r>
            <a:r>
              <a:rPr lang="en-US" sz="1600" b="1" baseline="30000" dirty="0" smtClean="0">
                <a:solidFill>
                  <a:srgbClr val="005288"/>
                </a:solidFill>
                <a:latin typeface="Arial" pitchFamily="34" charset="0"/>
                <a:cs typeface="Arial" pitchFamily="34" charset="0"/>
              </a:rPr>
              <a:t>2</a:t>
            </a:r>
            <a:r>
              <a:rPr lang="en-US" sz="1600" b="1" dirty="0" smtClean="0">
                <a:solidFill>
                  <a:srgbClr val="005288"/>
                </a:solidFill>
                <a:latin typeface="Arial" pitchFamily="34" charset="0"/>
                <a:cs typeface="Arial" pitchFamily="34" charset="0"/>
              </a:rPr>
              <a:t> or</a:t>
            </a:r>
          </a:p>
          <a:p>
            <a:r>
              <a:rPr lang="en-US" sz="1600" b="1" dirty="0" smtClean="0">
                <a:solidFill>
                  <a:srgbClr val="005288"/>
                </a:solidFill>
                <a:latin typeface="Arial" pitchFamily="34" charset="0"/>
                <a:cs typeface="Arial" pitchFamily="34" charset="0"/>
              </a:rPr>
              <a:t>Lot with &gt; 1 building &gt; 100,000 ft</a:t>
            </a:r>
            <a:r>
              <a:rPr lang="en-US" sz="1600" b="1" baseline="30000" dirty="0" smtClean="0">
                <a:solidFill>
                  <a:srgbClr val="005288"/>
                </a:solidFill>
                <a:latin typeface="Arial" pitchFamily="34" charset="0"/>
                <a:cs typeface="Arial" pitchFamily="34" charset="0"/>
              </a:rPr>
              <a:t>2</a:t>
            </a:r>
            <a:endParaRPr lang="en-US" sz="1600" b="1" baseline="30000" dirty="0">
              <a:solidFill>
                <a:srgbClr val="005288"/>
              </a:solidFill>
              <a:latin typeface="Arial" pitchFamily="34" charset="0"/>
              <a:cs typeface="Arial" pitchFamily="34" charset="0"/>
            </a:endParaRPr>
          </a:p>
        </p:txBody>
      </p:sp>
    </p:spTree>
    <p:extLst>
      <p:ext uri="{BB962C8B-B14F-4D97-AF65-F5344CB8AC3E}">
        <p14:creationId xmlns:p14="http://schemas.microsoft.com/office/powerpoint/2010/main" xmlns="" val="354515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l" eaLnBrk="1" hangingPunct="1"/>
            <a:r>
              <a:rPr lang="en-US" sz="4000" b="1" dirty="0" smtClean="0"/>
              <a:t>Con Edison-NYSERDA DCEP Overview:</a:t>
            </a:r>
          </a:p>
        </p:txBody>
      </p:sp>
      <p:sp>
        <p:nvSpPr>
          <p:cNvPr id="6147" name="Content Placeholder 2"/>
          <p:cNvSpPr>
            <a:spLocks noGrp="1"/>
          </p:cNvSpPr>
          <p:nvPr>
            <p:ph idx="1"/>
          </p:nvPr>
        </p:nvSpPr>
        <p:spPr>
          <a:xfrm>
            <a:off x="457200" y="1676400"/>
            <a:ext cx="8229600" cy="4114800"/>
          </a:xfrm>
        </p:spPr>
        <p:txBody>
          <a:bodyPr/>
          <a:lstStyle/>
          <a:p>
            <a:pPr eaLnBrk="1" hangingPunct="1">
              <a:lnSpc>
                <a:spcPct val="90000"/>
              </a:lnSpc>
            </a:pPr>
            <a:r>
              <a:rPr lang="en-US" sz="2800" dirty="0" smtClean="0"/>
              <a:t>Funding available for energy efficiency in New York-based data centers:</a:t>
            </a:r>
          </a:p>
          <a:p>
            <a:pPr lvl="1" eaLnBrk="1" hangingPunct="1">
              <a:lnSpc>
                <a:spcPct val="90000"/>
              </a:lnSpc>
            </a:pPr>
            <a:r>
              <a:rPr lang="en-US" sz="2400" b="1" dirty="0" smtClean="0">
                <a:solidFill>
                  <a:srgbClr val="82A818"/>
                </a:solidFill>
              </a:rPr>
              <a:t>Technical Assistance Studies</a:t>
            </a:r>
          </a:p>
          <a:p>
            <a:pPr lvl="2" eaLnBrk="1" hangingPunct="1">
              <a:lnSpc>
                <a:spcPct val="90000"/>
              </a:lnSpc>
            </a:pPr>
            <a:r>
              <a:rPr lang="en-US" sz="2000" dirty="0" smtClean="0"/>
              <a:t>Cost share for energy-related engineering studies</a:t>
            </a:r>
          </a:p>
          <a:p>
            <a:pPr lvl="1" eaLnBrk="1" hangingPunct="1">
              <a:lnSpc>
                <a:spcPct val="90000"/>
              </a:lnSpc>
              <a:spcBef>
                <a:spcPts val="1800"/>
              </a:spcBef>
            </a:pPr>
            <a:r>
              <a:rPr lang="en-US" sz="2400" b="1" dirty="0" smtClean="0">
                <a:solidFill>
                  <a:srgbClr val="82A818"/>
                </a:solidFill>
              </a:rPr>
              <a:t>Financial Incentives for Energy Efficiency</a:t>
            </a:r>
          </a:p>
          <a:p>
            <a:pPr lvl="2" eaLnBrk="1" hangingPunct="1">
              <a:lnSpc>
                <a:spcPct val="90000"/>
              </a:lnSpc>
              <a:spcBef>
                <a:spcPts val="480"/>
              </a:spcBef>
            </a:pPr>
            <a:r>
              <a:rPr lang="en-US" sz="2000" dirty="0" smtClean="0"/>
              <a:t>Funding to offset the costs of energy-saving IT measures</a:t>
            </a:r>
          </a:p>
        </p:txBody>
      </p:sp>
      <p:pic>
        <p:nvPicPr>
          <p:cNvPr id="6148"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r>
              <a:rPr lang="en-US" sz="4000" b="1" smtClean="0"/>
              <a:t>Customer Eligibility</a:t>
            </a:r>
          </a:p>
        </p:txBody>
      </p:sp>
      <p:sp>
        <p:nvSpPr>
          <p:cNvPr id="9219" name="Rectangle 3"/>
          <p:cNvSpPr>
            <a:spLocks noGrp="1" noChangeArrowheads="1"/>
          </p:cNvSpPr>
          <p:nvPr>
            <p:ph idx="1"/>
          </p:nvPr>
        </p:nvSpPr>
        <p:spPr>
          <a:xfrm>
            <a:off x="5181600" y="1447800"/>
            <a:ext cx="3505200" cy="4800600"/>
          </a:xfrm>
        </p:spPr>
        <p:txBody>
          <a:bodyPr/>
          <a:lstStyle/>
          <a:p>
            <a:pPr eaLnBrk="1" hangingPunct="1"/>
            <a:r>
              <a:rPr lang="en-US" sz="2800" dirty="0" smtClean="0"/>
              <a:t>System’s Benefit Charge (SBC)</a:t>
            </a:r>
          </a:p>
          <a:p>
            <a:pPr eaLnBrk="1" hangingPunct="1"/>
            <a:r>
              <a:rPr lang="en-US" sz="2800" dirty="0" smtClean="0"/>
              <a:t>Data Center located in Con Edison service territory:</a:t>
            </a:r>
          </a:p>
          <a:p>
            <a:pPr lvl="1" eaLnBrk="1" hangingPunct="1">
              <a:buClr>
                <a:schemeClr val="accent3">
                  <a:lumMod val="75000"/>
                </a:schemeClr>
              </a:buClr>
              <a:buFont typeface="Wingdings" pitchFamily="2" charset="2"/>
              <a:buChar char="ü"/>
            </a:pPr>
            <a:r>
              <a:rPr lang="en-US" sz="2400" dirty="0" smtClean="0"/>
              <a:t>5 Boroughs of New York City</a:t>
            </a:r>
          </a:p>
          <a:p>
            <a:pPr lvl="1" eaLnBrk="1" hangingPunct="1">
              <a:buClr>
                <a:schemeClr val="accent3">
                  <a:lumMod val="75000"/>
                </a:schemeClr>
              </a:buClr>
              <a:buFont typeface="Wingdings" pitchFamily="2" charset="2"/>
              <a:buChar char="ü"/>
            </a:pPr>
            <a:r>
              <a:rPr lang="en-US" sz="2400" dirty="0" smtClean="0"/>
              <a:t>Westchester County</a:t>
            </a:r>
          </a:p>
          <a:p>
            <a:pPr lvl="1" eaLnBrk="1" hangingPunct="1">
              <a:buClr>
                <a:srgbClr val="FF0000"/>
              </a:buClr>
              <a:buFont typeface="Arial" pitchFamily="34" charset="0"/>
              <a:buChar char="X"/>
            </a:pPr>
            <a:r>
              <a:rPr lang="en-US" sz="2400" dirty="0" smtClean="0"/>
              <a:t>Long Island, New Jersey</a:t>
            </a:r>
          </a:p>
        </p:txBody>
      </p:sp>
      <p:pic>
        <p:nvPicPr>
          <p:cNvPr id="5" name="Picture 2" descr="C:\Documents and Settings\thudgens\My Documents\NYSERDA_tkh\con ed bill 2.bmp"/>
          <p:cNvPicPr>
            <a:picLocks noChangeAspect="1" noChangeArrowheads="1"/>
          </p:cNvPicPr>
          <p:nvPr/>
        </p:nvPicPr>
        <p:blipFill>
          <a:blip r:embed="rId3" cstate="print"/>
          <a:srcRect/>
          <a:stretch>
            <a:fillRect/>
          </a:stretch>
        </p:blipFill>
        <p:spPr bwMode="auto">
          <a:xfrm>
            <a:off x="304800" y="1295400"/>
            <a:ext cx="4800600" cy="4513998"/>
          </a:xfrm>
          <a:prstGeom prst="rect">
            <a:avLst/>
          </a:prstGeom>
          <a:noFill/>
          <a:ln w="9525">
            <a:noFill/>
            <a:miter lim="800000"/>
            <a:headEnd/>
            <a:tailEnd/>
          </a:ln>
        </p:spPr>
      </p:pic>
      <p:pic>
        <p:nvPicPr>
          <p:cNvPr id="6" name="Picture 2" descr="Upstate ConEdisone and NYSERDA - A Powerful Partnership"/>
          <p:cNvPicPr>
            <a:picLocks noChangeAspect="1" noChangeArrowheads="1"/>
          </p:cNvPicPr>
          <p:nvPr/>
        </p:nvPicPr>
        <p:blipFill>
          <a:blip r:embed="rId4"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457200" y="1524000"/>
            <a:ext cx="5029200" cy="4114800"/>
          </a:xfrm>
        </p:spPr>
        <p:txBody>
          <a:bodyPr rtlCol="0">
            <a:normAutofit fontScale="92500" lnSpcReduction="20000"/>
          </a:bodyPr>
          <a:lstStyle/>
          <a:p>
            <a:r>
              <a:rPr lang="en-US" b="1" dirty="0" smtClean="0">
                <a:solidFill>
                  <a:srgbClr val="82A818"/>
                </a:solidFill>
              </a:rPr>
              <a:t>Up to 50% cost share </a:t>
            </a:r>
            <a:r>
              <a:rPr lang="en-US" dirty="0" smtClean="0"/>
              <a:t>for energy-related engineering studies including but not limited to:</a:t>
            </a:r>
          </a:p>
          <a:p>
            <a:pPr lvl="1">
              <a:lnSpc>
                <a:spcPct val="90000"/>
              </a:lnSpc>
              <a:buSzPct val="125000"/>
              <a:buFont typeface="Arial" pitchFamily="34" charset="0"/>
              <a:buChar char="•"/>
              <a:defRPr/>
            </a:pPr>
            <a:r>
              <a:rPr lang="en-US" kern="0" dirty="0" smtClean="0"/>
              <a:t>Feasibility Studies</a:t>
            </a:r>
          </a:p>
          <a:p>
            <a:pPr lvl="1">
              <a:lnSpc>
                <a:spcPct val="90000"/>
              </a:lnSpc>
              <a:buSzPct val="125000"/>
              <a:buFont typeface="Arial" pitchFamily="34" charset="0"/>
              <a:buChar char="•"/>
              <a:defRPr/>
            </a:pPr>
            <a:r>
              <a:rPr lang="en-US" kern="0" dirty="0" smtClean="0"/>
              <a:t>Cooling Optimization</a:t>
            </a:r>
          </a:p>
          <a:p>
            <a:pPr lvl="1">
              <a:lnSpc>
                <a:spcPct val="90000"/>
              </a:lnSpc>
              <a:buSzPct val="125000"/>
              <a:buFont typeface="Arial" pitchFamily="34" charset="0"/>
              <a:buChar char="•"/>
              <a:defRPr/>
            </a:pPr>
            <a:r>
              <a:rPr lang="en-US" kern="0" dirty="0" smtClean="0"/>
              <a:t>Airflow Management</a:t>
            </a:r>
          </a:p>
          <a:p>
            <a:pPr lvl="1">
              <a:lnSpc>
                <a:spcPct val="90000"/>
              </a:lnSpc>
              <a:buSzPct val="125000"/>
              <a:buFont typeface="Arial" pitchFamily="34" charset="0"/>
              <a:buChar char="•"/>
              <a:defRPr/>
            </a:pPr>
            <a:r>
              <a:rPr lang="en-US" kern="0" dirty="0" smtClean="0"/>
              <a:t>UPS/Power Systems</a:t>
            </a:r>
          </a:p>
          <a:p>
            <a:pPr lvl="1">
              <a:lnSpc>
                <a:spcPct val="90000"/>
              </a:lnSpc>
              <a:spcAft>
                <a:spcPts val="600"/>
              </a:spcAft>
              <a:buSzPct val="125000"/>
              <a:buFont typeface="Arial" pitchFamily="34" charset="0"/>
              <a:buChar char="•"/>
              <a:defRPr/>
            </a:pPr>
            <a:r>
              <a:rPr lang="en-US" kern="0" dirty="0" smtClean="0"/>
              <a:t>Design optimization </a:t>
            </a:r>
          </a:p>
          <a:p>
            <a:pPr>
              <a:lnSpc>
                <a:spcPct val="90000"/>
              </a:lnSpc>
              <a:buSzPct val="125000"/>
              <a:buFont typeface="Arial" pitchFamily="34" charset="0"/>
              <a:buChar char="•"/>
              <a:defRPr/>
            </a:pPr>
            <a:r>
              <a:rPr lang="en-US" b="1" dirty="0" smtClean="0">
                <a:solidFill>
                  <a:srgbClr val="82A818"/>
                </a:solidFill>
              </a:rPr>
              <a:t>Up to $1 Million </a:t>
            </a:r>
            <a:r>
              <a:rPr lang="en-US" dirty="0" smtClean="0"/>
              <a:t>per study</a:t>
            </a:r>
          </a:p>
        </p:txBody>
      </p:sp>
      <p:pic>
        <p:nvPicPr>
          <p:cNvPr id="10246" name="Picture 2" descr="Upstate ConEdisone and NYSERDA - A Powerful Partnership"/>
          <p:cNvPicPr>
            <a:picLocks noChangeAspect="1" noChangeArrowheads="1"/>
          </p:cNvPicPr>
          <p:nvPr/>
        </p:nvPicPr>
        <p:blipFill>
          <a:blip r:embed="rId3" cstate="print"/>
          <a:srcRect/>
          <a:stretch>
            <a:fillRect/>
          </a:stretch>
        </p:blipFill>
        <p:spPr bwMode="auto">
          <a:xfrm>
            <a:off x="0" y="5897563"/>
            <a:ext cx="9144000" cy="96043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Technical Assistance Studies</a:t>
            </a:r>
            <a:endParaRPr lang="en-US" dirty="0"/>
          </a:p>
        </p:txBody>
      </p:sp>
      <p:pic>
        <p:nvPicPr>
          <p:cNvPr id="16386" name="Picture 2" descr="File:Inside Suite.jpg">
            <a:hlinkClick r:id="rId4"/>
          </p:cNvPr>
          <p:cNvPicPr>
            <a:picLocks noChangeAspect="1" noChangeArrowheads="1"/>
          </p:cNvPicPr>
          <p:nvPr/>
        </p:nvPicPr>
        <p:blipFill>
          <a:blip r:embed="rId5" cstate="print"/>
          <a:srcRect l="35776" r="7315"/>
          <a:stretch>
            <a:fillRect/>
          </a:stretch>
        </p:blipFill>
        <p:spPr bwMode="auto">
          <a:xfrm>
            <a:off x="5486400" y="1600200"/>
            <a:ext cx="3124200" cy="3657600"/>
          </a:xfrm>
          <a:prstGeom prst="rect">
            <a:avLst/>
          </a:prstGeom>
          <a:noFill/>
          <a:ln w="3175">
            <a:solidFill>
              <a:schemeClr val="bg1">
                <a:lumMod val="50000"/>
              </a:schemeClr>
            </a:solidFill>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z="3600" dirty="0" smtClean="0"/>
              <a:t>Financial Incentives for Energy Efficiency</a:t>
            </a:r>
            <a:endParaRPr lang="en-US" sz="3600" b="1" dirty="0" smtClean="0"/>
          </a:p>
        </p:txBody>
      </p:sp>
      <p:sp>
        <p:nvSpPr>
          <p:cNvPr id="12291" name="Content Placeholder 2"/>
          <p:cNvSpPr>
            <a:spLocks noGrp="1"/>
          </p:cNvSpPr>
          <p:nvPr>
            <p:ph idx="1"/>
          </p:nvPr>
        </p:nvSpPr>
        <p:spPr>
          <a:xfrm>
            <a:off x="457200" y="1646238"/>
            <a:ext cx="8229600" cy="4525962"/>
          </a:xfrm>
        </p:spPr>
        <p:txBody>
          <a:bodyPr/>
          <a:lstStyle/>
          <a:p>
            <a:pPr eaLnBrk="1" hangingPunct="1">
              <a:spcBef>
                <a:spcPts val="1000"/>
              </a:spcBef>
              <a:defRPr/>
            </a:pPr>
            <a:r>
              <a:rPr lang="en-US" sz="2800" b="1" dirty="0" smtClean="0">
                <a:solidFill>
                  <a:srgbClr val="82A818"/>
                </a:solidFill>
              </a:rPr>
              <a:t>Funding available for energy-saving IT and facilities measures</a:t>
            </a:r>
          </a:p>
          <a:p>
            <a:pPr eaLnBrk="1" hangingPunct="1">
              <a:spcBef>
                <a:spcPts val="1000"/>
              </a:spcBef>
              <a:defRPr/>
            </a:pPr>
            <a:r>
              <a:rPr lang="en-US" sz="2800" dirty="0" smtClean="0"/>
              <a:t>Financial incentives to reward sustainable, efficient IT load growth</a:t>
            </a:r>
            <a:endParaRPr lang="en-US" sz="2800" b="1" dirty="0" smtClean="0">
              <a:solidFill>
                <a:srgbClr val="82A818"/>
              </a:solidFill>
            </a:endParaRPr>
          </a:p>
          <a:p>
            <a:pPr eaLnBrk="1" hangingPunct="1">
              <a:spcBef>
                <a:spcPts val="1000"/>
              </a:spcBef>
              <a:defRPr/>
            </a:pPr>
            <a:r>
              <a:rPr lang="en-US" sz="2800" dirty="0" smtClean="0"/>
              <a:t>Up to </a:t>
            </a:r>
            <a:r>
              <a:rPr lang="en-US" sz="2800" b="1" dirty="0" smtClean="0">
                <a:solidFill>
                  <a:srgbClr val="82A818"/>
                </a:solidFill>
              </a:rPr>
              <a:t>$5 Million or 50% of total cost </a:t>
            </a:r>
            <a:r>
              <a:rPr lang="en-US" sz="2800" dirty="0" smtClean="0"/>
              <a:t>per project</a:t>
            </a:r>
          </a:p>
          <a:p>
            <a:pPr eaLnBrk="1" hangingPunct="1">
              <a:spcBef>
                <a:spcPts val="1000"/>
              </a:spcBef>
              <a:defRPr/>
            </a:pPr>
            <a:r>
              <a:rPr lang="en-US" sz="2800" dirty="0" smtClean="0"/>
              <a:t>New construction or existing assets</a:t>
            </a:r>
          </a:p>
          <a:p>
            <a:pPr eaLnBrk="1" hangingPunct="1">
              <a:spcBef>
                <a:spcPts val="1000"/>
              </a:spcBef>
              <a:defRPr/>
            </a:pPr>
            <a:r>
              <a:rPr lang="en-US" sz="2800" dirty="0" smtClean="0"/>
              <a:t>Detailed engineering analysis to determine savings</a:t>
            </a:r>
          </a:p>
          <a:p>
            <a:pPr eaLnBrk="1" hangingPunct="1">
              <a:spcBef>
                <a:spcPts val="1000"/>
              </a:spcBef>
              <a:defRPr/>
            </a:pPr>
            <a:r>
              <a:rPr lang="en-US" sz="2800" dirty="0" smtClean="0"/>
              <a:t>Performance-based incentives</a:t>
            </a:r>
          </a:p>
        </p:txBody>
      </p:sp>
      <p:pic>
        <p:nvPicPr>
          <p:cNvPr id="4"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33400" y="2362200"/>
            <a:ext cx="8001000" cy="1524000"/>
          </a:xfrm>
          <a:prstGeom prst="rect">
            <a:avLst/>
          </a:prstGeom>
          <a:solidFill>
            <a:schemeClr val="accent3">
              <a:lumMod val="20000"/>
              <a:lumOff val="80000"/>
            </a:schemeClr>
          </a:solidFill>
          <a:ln w="3175">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p:txBody>
          <a:bodyPr/>
          <a:lstStyle/>
          <a:p>
            <a:pPr algn="l" eaLnBrk="1" hangingPunct="1"/>
            <a:r>
              <a:rPr lang="en-US" sz="4000" b="1" dirty="0" smtClean="0"/>
              <a:t>Performance-Based Incentives</a:t>
            </a:r>
          </a:p>
        </p:txBody>
      </p:sp>
      <p:sp>
        <p:nvSpPr>
          <p:cNvPr id="4" name="Content Placeholder 2"/>
          <p:cNvSpPr txBox="1">
            <a:spLocks/>
          </p:cNvSpPr>
          <p:nvPr/>
        </p:nvSpPr>
        <p:spPr bwMode="auto">
          <a:xfrm>
            <a:off x="457200" y="1676400"/>
            <a:ext cx="8153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 typeface="Arial" charset="0"/>
              <a:buChar char="•"/>
              <a:tabLst/>
              <a:defRPr/>
            </a:pPr>
            <a:r>
              <a:rPr lang="en-US" sz="2800" dirty="0" smtClean="0">
                <a:latin typeface="+mn-lt"/>
              </a:rPr>
              <a:t>Final </a:t>
            </a:r>
            <a:r>
              <a:rPr lang="en-US" sz="2800" dirty="0" err="1" smtClean="0">
                <a:latin typeface="+mn-lt"/>
              </a:rPr>
              <a:t>i</a:t>
            </a:r>
            <a:r>
              <a:rPr kumimoji="0" lang="en-US" sz="2800" i="0" u="none" strike="noStrike" kern="1200" cap="none" spc="0" normalizeH="0" baseline="0" noProof="0" dirty="0" err="1" smtClean="0">
                <a:ln>
                  <a:noFill/>
                </a:ln>
                <a:solidFill>
                  <a:schemeClr val="tx1"/>
                </a:solidFill>
                <a:effectLst/>
                <a:uLnTx/>
                <a:uFillTx/>
                <a:latin typeface="+mn-lt"/>
                <a:ea typeface="+mn-ea"/>
                <a:cs typeface="+mn-cs"/>
              </a:rPr>
              <a:t>ncentive</a:t>
            </a:r>
            <a:r>
              <a:rPr kumimoji="0" lang="en-US" sz="2800" i="0" u="none" strike="noStrike" kern="1200" cap="none" spc="0" normalizeH="0" baseline="0" noProof="0" dirty="0" smtClean="0">
                <a:ln>
                  <a:noFill/>
                </a:ln>
                <a:solidFill>
                  <a:schemeClr val="tx1"/>
                </a:solidFill>
                <a:effectLst/>
                <a:uLnTx/>
                <a:uFillTx/>
                <a:latin typeface="+mn-lt"/>
                <a:ea typeface="+mn-ea"/>
                <a:cs typeface="+mn-cs"/>
              </a:rPr>
              <a:t> based on verified energy</a:t>
            </a:r>
            <a:r>
              <a:rPr kumimoji="0" lang="en-US" sz="2800" i="0" u="none" strike="noStrike" kern="1200" cap="none" spc="0" normalizeH="0" noProof="0" dirty="0" smtClean="0">
                <a:ln>
                  <a:noFill/>
                </a:ln>
                <a:solidFill>
                  <a:schemeClr val="tx1"/>
                </a:solidFill>
                <a:effectLst/>
                <a:uLnTx/>
                <a:uFillTx/>
                <a:latin typeface="+mn-lt"/>
                <a:ea typeface="+mn-ea"/>
                <a:cs typeface="+mn-cs"/>
              </a:rPr>
              <a:t> savings:</a:t>
            </a: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bwMode="auto">
          <a:xfrm>
            <a:off x="533400" y="4038600"/>
            <a:ext cx="81534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 typeface="Arial" charset="0"/>
              <a:buChar char="•"/>
              <a:tabLst/>
              <a:defRPr/>
            </a:pPr>
            <a:r>
              <a:rPr kumimoji="0" lang="en-US" sz="2800" i="0" u="none" strike="noStrike" kern="1200" cap="none" spc="0" normalizeH="0" baseline="0" noProof="0" dirty="0" smtClean="0">
                <a:ln>
                  <a:noFill/>
                </a:ln>
                <a:solidFill>
                  <a:schemeClr val="tx1"/>
                </a:solidFill>
                <a:effectLst/>
                <a:uLnTx/>
                <a:uFillTx/>
                <a:latin typeface="+mn-lt"/>
                <a:ea typeface="+mn-ea"/>
                <a:cs typeface="+mn-cs"/>
              </a:rPr>
              <a:t>Incentive rate ranges</a:t>
            </a:r>
            <a:r>
              <a:rPr kumimoji="0" lang="en-US" sz="2800" i="0" u="none" strike="noStrike" kern="1200" cap="none" spc="0" normalizeH="0" noProof="0" dirty="0" smtClean="0">
                <a:ln>
                  <a:noFill/>
                </a:ln>
                <a:solidFill>
                  <a:schemeClr val="tx1"/>
                </a:solidFill>
                <a:effectLst/>
                <a:uLnTx/>
                <a:uFillTx/>
                <a:latin typeface="+mn-lt"/>
                <a:ea typeface="+mn-ea"/>
                <a:cs typeface="+mn-cs"/>
              </a:rPr>
              <a:t> from </a:t>
            </a:r>
            <a:r>
              <a:rPr kumimoji="0" lang="en-US" sz="2800" b="1" i="0" u="none" strike="noStrike" kern="1200" cap="none" spc="0" normalizeH="0" noProof="0" dirty="0" smtClean="0">
                <a:ln>
                  <a:noFill/>
                </a:ln>
                <a:solidFill>
                  <a:srgbClr val="82A818"/>
                </a:solidFill>
                <a:effectLst/>
                <a:uLnTx/>
                <a:uFillTx/>
                <a:latin typeface="+mn-lt"/>
                <a:ea typeface="+mn-ea"/>
                <a:cs typeface="+mn-cs"/>
              </a:rPr>
              <a:t>$0.08 - $0.16/kWh </a:t>
            </a:r>
            <a:r>
              <a:rPr kumimoji="0" lang="en-US" sz="2800" i="0" u="none" strike="noStrike" kern="1200" cap="none" spc="0" normalizeH="0" noProof="0" dirty="0" smtClean="0">
                <a:ln>
                  <a:noFill/>
                </a:ln>
                <a:solidFill>
                  <a:schemeClr val="tx1"/>
                </a:solidFill>
                <a:effectLst/>
                <a:uLnTx/>
                <a:uFillTx/>
                <a:latin typeface="+mn-lt"/>
                <a:ea typeface="+mn-ea"/>
                <a:cs typeface="+mn-cs"/>
              </a:rPr>
              <a:t>saved</a:t>
            </a:r>
          </a:p>
          <a:p>
            <a:pPr marL="342900" marR="0" lvl="0" indent="-342900" algn="l" defTabSz="914400" rtl="0" eaLnBrk="1" fontAlgn="base" latinLnBrk="0" hangingPunct="1">
              <a:lnSpc>
                <a:spcPct val="90000"/>
              </a:lnSpc>
              <a:spcBef>
                <a:spcPct val="20000"/>
              </a:spcBef>
              <a:spcAft>
                <a:spcPct val="0"/>
              </a:spcAft>
              <a:buClrTx/>
              <a:buSzTx/>
              <a:buFont typeface="Arial" charset="0"/>
              <a:buChar char="•"/>
              <a:tabLst/>
              <a:defRPr/>
            </a:pPr>
            <a:r>
              <a:rPr lang="en-US" sz="2800" noProof="0" dirty="0" smtClean="0">
                <a:latin typeface="+mn-lt"/>
              </a:rPr>
              <a:t>Funds distributed post-installation</a:t>
            </a: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850075" y="2826325"/>
            <a:ext cx="1676400" cy="646331"/>
          </a:xfrm>
          <a:prstGeom prst="rect">
            <a:avLst/>
          </a:prstGeom>
          <a:noFill/>
        </p:spPr>
        <p:txBody>
          <a:bodyPr wrap="square" rtlCol="0">
            <a:spAutoFit/>
          </a:bodyPr>
          <a:lstStyle/>
          <a:p>
            <a:pPr algn="ctr"/>
            <a:r>
              <a:rPr lang="en-US" b="1" dirty="0" smtClean="0">
                <a:latin typeface="+mn-lt"/>
              </a:rPr>
              <a:t>Pre-installation</a:t>
            </a:r>
          </a:p>
          <a:p>
            <a:pPr algn="ctr"/>
            <a:r>
              <a:rPr lang="en-US" b="1" dirty="0" smtClean="0">
                <a:latin typeface="+mn-lt"/>
              </a:rPr>
              <a:t>kWh usage</a:t>
            </a:r>
            <a:endParaRPr lang="en-US" b="1" dirty="0">
              <a:latin typeface="+mn-lt"/>
            </a:endParaRPr>
          </a:p>
        </p:txBody>
      </p:sp>
      <p:sp>
        <p:nvSpPr>
          <p:cNvPr id="11" name="TextBox 10"/>
          <p:cNvSpPr txBox="1"/>
          <p:nvPr/>
        </p:nvSpPr>
        <p:spPr>
          <a:xfrm>
            <a:off x="2983675" y="2826325"/>
            <a:ext cx="1752600" cy="646331"/>
          </a:xfrm>
          <a:prstGeom prst="rect">
            <a:avLst/>
          </a:prstGeom>
          <a:noFill/>
        </p:spPr>
        <p:txBody>
          <a:bodyPr wrap="square" rtlCol="0">
            <a:spAutoFit/>
          </a:bodyPr>
          <a:lstStyle/>
          <a:p>
            <a:pPr algn="ctr"/>
            <a:r>
              <a:rPr lang="en-US" b="1" dirty="0" smtClean="0">
                <a:latin typeface="+mn-lt"/>
              </a:rPr>
              <a:t>Post-installation</a:t>
            </a:r>
          </a:p>
          <a:p>
            <a:pPr algn="ctr"/>
            <a:r>
              <a:rPr lang="en-US" b="1" dirty="0" smtClean="0">
                <a:latin typeface="+mn-lt"/>
              </a:rPr>
              <a:t>kWh usage</a:t>
            </a:r>
            <a:endParaRPr lang="en-US" b="1" dirty="0">
              <a:latin typeface="+mn-lt"/>
            </a:endParaRPr>
          </a:p>
        </p:txBody>
      </p:sp>
      <p:sp>
        <p:nvSpPr>
          <p:cNvPr id="12" name="TextBox 11"/>
          <p:cNvSpPr txBox="1"/>
          <p:nvPr/>
        </p:nvSpPr>
        <p:spPr>
          <a:xfrm>
            <a:off x="5181600" y="2826325"/>
            <a:ext cx="1066800" cy="646331"/>
          </a:xfrm>
          <a:prstGeom prst="rect">
            <a:avLst/>
          </a:prstGeom>
          <a:noFill/>
        </p:spPr>
        <p:txBody>
          <a:bodyPr wrap="square" rtlCol="0">
            <a:spAutoFit/>
          </a:bodyPr>
          <a:lstStyle/>
          <a:p>
            <a:pPr algn="ctr"/>
            <a:r>
              <a:rPr lang="en-US" b="1" dirty="0" smtClean="0">
                <a:latin typeface="+mn-lt"/>
              </a:rPr>
              <a:t>Incentive</a:t>
            </a:r>
          </a:p>
          <a:p>
            <a:pPr algn="ctr"/>
            <a:r>
              <a:rPr lang="en-US" b="1" dirty="0" smtClean="0">
                <a:latin typeface="+mn-lt"/>
              </a:rPr>
              <a:t>rate</a:t>
            </a:r>
            <a:endParaRPr lang="en-US" b="1" dirty="0">
              <a:latin typeface="+mn-lt"/>
            </a:endParaRPr>
          </a:p>
        </p:txBody>
      </p:sp>
      <p:sp>
        <p:nvSpPr>
          <p:cNvPr id="13" name="TextBox 12"/>
          <p:cNvSpPr txBox="1"/>
          <p:nvPr/>
        </p:nvSpPr>
        <p:spPr>
          <a:xfrm>
            <a:off x="6941125" y="2750125"/>
            <a:ext cx="1371600" cy="830997"/>
          </a:xfrm>
          <a:prstGeom prst="rect">
            <a:avLst/>
          </a:prstGeom>
          <a:noFill/>
        </p:spPr>
        <p:txBody>
          <a:bodyPr wrap="square" rtlCol="0">
            <a:spAutoFit/>
          </a:bodyPr>
          <a:lstStyle/>
          <a:p>
            <a:pPr algn="ctr"/>
            <a:r>
              <a:rPr lang="en-US" sz="2400" b="1" dirty="0" smtClean="0">
                <a:latin typeface="+mn-lt"/>
              </a:rPr>
              <a:t>Cash</a:t>
            </a:r>
          </a:p>
          <a:p>
            <a:pPr algn="ctr"/>
            <a:r>
              <a:rPr lang="en-US" sz="2400" b="1" dirty="0" smtClean="0">
                <a:latin typeface="+mn-lt"/>
              </a:rPr>
              <a:t>Incentive</a:t>
            </a:r>
            <a:endParaRPr lang="en-US" sz="2400" b="1" dirty="0">
              <a:latin typeface="+mn-lt"/>
            </a:endParaRPr>
          </a:p>
        </p:txBody>
      </p:sp>
      <p:sp>
        <p:nvSpPr>
          <p:cNvPr id="14" name="Minus 13"/>
          <p:cNvSpPr/>
          <p:nvPr/>
        </p:nvSpPr>
        <p:spPr>
          <a:xfrm>
            <a:off x="2450275" y="2997090"/>
            <a:ext cx="609600" cy="304800"/>
          </a:xfrm>
          <a:prstGeom prst="mathMinus">
            <a:avLst/>
          </a:prstGeom>
          <a:solidFill>
            <a:srgbClr val="82A818"/>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Bracket 14"/>
          <p:cNvSpPr/>
          <p:nvPr/>
        </p:nvSpPr>
        <p:spPr>
          <a:xfrm>
            <a:off x="845125" y="2673925"/>
            <a:ext cx="3886200" cy="914400"/>
          </a:xfrm>
          <a:prstGeom prst="bracketPair">
            <a:avLst>
              <a:gd name="adj" fmla="val 1147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Multiply 17"/>
          <p:cNvSpPr/>
          <p:nvPr/>
        </p:nvSpPr>
        <p:spPr>
          <a:xfrm>
            <a:off x="4783775" y="2902525"/>
            <a:ext cx="457200" cy="533400"/>
          </a:xfrm>
          <a:prstGeom prst="mathMultiply">
            <a:avLst>
              <a:gd name="adj1" fmla="val 9321"/>
            </a:avLst>
          </a:prstGeom>
          <a:solidFill>
            <a:srgbClr val="82A818"/>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 18"/>
          <p:cNvSpPr/>
          <p:nvPr/>
        </p:nvSpPr>
        <p:spPr>
          <a:xfrm>
            <a:off x="6407725" y="2902525"/>
            <a:ext cx="457200" cy="457200"/>
          </a:xfrm>
          <a:prstGeom prst="mathEqual">
            <a:avLst>
              <a:gd name="adj1" fmla="val 13130"/>
              <a:gd name="adj2" fmla="val 11760"/>
            </a:avLst>
          </a:prstGeom>
          <a:solidFill>
            <a:srgbClr val="82A818"/>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rtlCol="0">
            <a:normAutofit fontScale="90000"/>
          </a:bodyPr>
          <a:lstStyle/>
          <a:p>
            <a:pPr eaLnBrk="1" fontAlgn="auto" hangingPunct="1">
              <a:spcAft>
                <a:spcPts val="0"/>
              </a:spcAft>
              <a:defRPr/>
            </a:pPr>
            <a:r>
              <a:rPr lang="en-US" dirty="0" smtClean="0"/>
              <a:t>Data Center Energy Efficiency Projects</a:t>
            </a:r>
            <a:endParaRPr lang="en-US" b="1" dirty="0" smtClean="0"/>
          </a:p>
        </p:txBody>
      </p:sp>
      <p:sp>
        <p:nvSpPr>
          <p:cNvPr id="12" name="Content Placeholder 11"/>
          <p:cNvSpPr>
            <a:spLocks noGrp="1"/>
          </p:cNvSpPr>
          <p:nvPr>
            <p:ph idx="1"/>
          </p:nvPr>
        </p:nvSpPr>
        <p:spPr>
          <a:xfrm>
            <a:off x="457200" y="1371601"/>
            <a:ext cx="8229600" cy="762000"/>
          </a:xfrm>
        </p:spPr>
        <p:txBody>
          <a:bodyPr/>
          <a:lstStyle/>
          <a:p>
            <a:r>
              <a:rPr lang="en-US" dirty="0" smtClean="0"/>
              <a:t>Eligible projects include, but not limited to:</a:t>
            </a:r>
            <a:endParaRPr lang="en-US" dirty="0"/>
          </a:p>
        </p:txBody>
      </p:sp>
      <p:graphicFrame>
        <p:nvGraphicFramePr>
          <p:cNvPr id="7" name="Table 6"/>
          <p:cNvGraphicFramePr>
            <a:graphicFrameLocks noGrp="1"/>
          </p:cNvGraphicFramePr>
          <p:nvPr/>
        </p:nvGraphicFramePr>
        <p:xfrm>
          <a:off x="914400" y="2188481"/>
          <a:ext cx="7315200" cy="2840719"/>
        </p:xfrm>
        <a:graphic>
          <a:graphicData uri="http://schemas.openxmlformats.org/drawingml/2006/table">
            <a:tbl>
              <a:tblPr firstRow="1" bandRow="1">
                <a:tableStyleId>{F5AB1C69-6EDB-4FF4-983F-18BD219EF322}</a:tableStyleId>
              </a:tblPr>
              <a:tblGrid>
                <a:gridCol w="3657600"/>
                <a:gridCol w="3657600"/>
              </a:tblGrid>
              <a:tr h="554719">
                <a:tc>
                  <a:txBody>
                    <a:bodyPr/>
                    <a:lstStyle/>
                    <a:p>
                      <a:pPr algn="ctr"/>
                      <a:r>
                        <a:rPr lang="en-US" sz="2400" dirty="0" smtClean="0"/>
                        <a:t>IT Infrastructure</a:t>
                      </a:r>
                      <a:endParaRPr lang="en-US" sz="2400" dirty="0"/>
                    </a:p>
                  </a:txBody>
                  <a:tcPr anchor="ctr">
                    <a:solidFill>
                      <a:srgbClr val="82A818"/>
                    </a:solidFill>
                  </a:tcPr>
                </a:tc>
                <a:tc>
                  <a:txBody>
                    <a:bodyPr/>
                    <a:lstStyle/>
                    <a:p>
                      <a:pPr algn="ctr"/>
                      <a:r>
                        <a:rPr lang="en-US" sz="2400" dirty="0" smtClean="0"/>
                        <a:t>Facilities Upgrades</a:t>
                      </a:r>
                      <a:endParaRPr lang="en-US" sz="2400" dirty="0"/>
                    </a:p>
                  </a:txBody>
                  <a:tcPr anchor="ctr">
                    <a:solidFill>
                      <a:srgbClr val="82A818"/>
                    </a:solidFill>
                  </a:tcPr>
                </a:tc>
              </a:tr>
              <a:tr h="1578881">
                <a:tc>
                  <a:txBody>
                    <a:bodyPr/>
                    <a:lstStyle/>
                    <a:p>
                      <a:pPr>
                        <a:buFont typeface="Arial" pitchFamily="34" charset="0"/>
                        <a:buChar char="•"/>
                      </a:pPr>
                      <a:r>
                        <a:rPr lang="en-US" sz="2400" dirty="0" smtClean="0"/>
                        <a:t>  Server virtualization</a:t>
                      </a:r>
                    </a:p>
                    <a:p>
                      <a:pPr>
                        <a:buFont typeface="Arial" pitchFamily="34" charset="0"/>
                        <a:buChar char="•"/>
                      </a:pPr>
                      <a:r>
                        <a:rPr lang="en-US" sz="2400" dirty="0" smtClean="0"/>
                        <a:t>  Server</a:t>
                      </a:r>
                      <a:r>
                        <a:rPr lang="en-US" sz="2400" baseline="0" dirty="0" smtClean="0"/>
                        <a:t> refresh</a:t>
                      </a:r>
                      <a:endParaRPr lang="en-US" sz="2400" dirty="0" smtClean="0"/>
                    </a:p>
                    <a:p>
                      <a:pPr>
                        <a:buFont typeface="Arial" pitchFamily="34" charset="0"/>
                        <a:buChar char="•"/>
                      </a:pPr>
                      <a:r>
                        <a:rPr lang="en-US" sz="2400" dirty="0" smtClean="0"/>
                        <a:t>  Desktop</a:t>
                      </a:r>
                      <a:r>
                        <a:rPr lang="en-US" sz="2400" baseline="0" dirty="0" smtClean="0"/>
                        <a:t> v</a:t>
                      </a:r>
                      <a:r>
                        <a:rPr lang="en-US" sz="2400" dirty="0" smtClean="0"/>
                        <a:t>irtualization</a:t>
                      </a:r>
                    </a:p>
                    <a:p>
                      <a:pPr>
                        <a:buFont typeface="Arial" pitchFamily="34" charset="0"/>
                        <a:buChar char="•"/>
                      </a:pPr>
                      <a:r>
                        <a:rPr lang="en-US" sz="2400" dirty="0" smtClean="0"/>
                        <a:t>  Storage optimization</a:t>
                      </a:r>
                    </a:p>
                    <a:p>
                      <a:pPr>
                        <a:buFont typeface="Arial" pitchFamily="34" charset="0"/>
                        <a:buChar char="•"/>
                      </a:pPr>
                      <a:r>
                        <a:rPr lang="en-US" sz="2400" dirty="0" smtClean="0"/>
                        <a:t>  PC power management</a:t>
                      </a:r>
                    </a:p>
                    <a:p>
                      <a:pPr>
                        <a:buFont typeface="Arial" pitchFamily="34" charset="0"/>
                        <a:buChar char="•"/>
                      </a:pPr>
                      <a:r>
                        <a:rPr lang="en-US" sz="2400" baseline="0" dirty="0" smtClean="0">
                          <a:latin typeface="+mn-lt"/>
                        </a:rPr>
                        <a:t>  Server load prioritization</a:t>
                      </a:r>
                      <a:endParaRPr lang="en-US" sz="2400" dirty="0" smtClean="0">
                        <a:latin typeface="+mn-lt"/>
                      </a:endParaRPr>
                    </a:p>
                  </a:txBody>
                  <a:tcPr>
                    <a:solidFill>
                      <a:schemeClr val="accent3">
                        <a:lumMod val="20000"/>
                        <a:lumOff val="80000"/>
                      </a:schemeClr>
                    </a:solidFill>
                  </a:tcPr>
                </a:tc>
                <a:tc>
                  <a:txBody>
                    <a:bodyPr/>
                    <a:lstStyle/>
                    <a:p>
                      <a:pPr lvl="0">
                        <a:buFont typeface="Arial" pitchFamily="34" charset="0"/>
                        <a:buChar char="•"/>
                      </a:pPr>
                      <a:r>
                        <a:rPr lang="en-US" sz="2400" dirty="0" smtClean="0"/>
                        <a:t>  CRAC/CRAH replacements</a:t>
                      </a:r>
                    </a:p>
                    <a:p>
                      <a:pPr lvl="0">
                        <a:buFont typeface="Arial" pitchFamily="34" charset="0"/>
                        <a:buChar char="•"/>
                      </a:pPr>
                      <a:r>
                        <a:rPr lang="en-US" sz="2400" dirty="0" smtClean="0"/>
                        <a:t>  UPS upgrades</a:t>
                      </a:r>
                    </a:p>
                    <a:p>
                      <a:pPr lvl="0">
                        <a:buFont typeface="Arial" pitchFamily="34" charset="0"/>
                        <a:buChar char="•"/>
                      </a:pPr>
                      <a:r>
                        <a:rPr lang="en-US" sz="2400" dirty="0" smtClean="0"/>
                        <a:t>  VFDs</a:t>
                      </a:r>
                    </a:p>
                    <a:p>
                      <a:pPr lvl="0">
                        <a:buFont typeface="Arial" pitchFamily="34" charset="0"/>
                        <a:buChar char="•"/>
                      </a:pPr>
                      <a:r>
                        <a:rPr lang="en-US" sz="2400" dirty="0" smtClean="0"/>
                        <a:t>  Free cooling</a:t>
                      </a:r>
                    </a:p>
                    <a:p>
                      <a:pPr lvl="0">
                        <a:buFont typeface="Arial" pitchFamily="34" charset="0"/>
                        <a:buChar char="•"/>
                      </a:pPr>
                      <a:r>
                        <a:rPr lang="en-US" sz="2400" dirty="0" smtClean="0"/>
                        <a:t>  Airflow Management</a:t>
                      </a:r>
                      <a:endParaRPr lang="en-US" sz="2400" dirty="0"/>
                    </a:p>
                  </a:txBody>
                  <a:tcPr>
                    <a:solidFill>
                      <a:schemeClr val="accent3">
                        <a:lumMod val="20000"/>
                        <a:lumOff val="80000"/>
                      </a:schemeClr>
                    </a:solidFill>
                  </a:tcPr>
                </a:tc>
              </a:tr>
            </a:tbl>
          </a:graphicData>
        </a:graphic>
      </p:graphicFrame>
      <p:pic>
        <p:nvPicPr>
          <p:cNvPr id="5"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Investment Bank</a:t>
            </a:r>
            <a:endParaRPr lang="en-US" dirty="0"/>
          </a:p>
        </p:txBody>
      </p:sp>
      <p:sp>
        <p:nvSpPr>
          <p:cNvPr id="7" name="Content Placeholder 2"/>
          <p:cNvSpPr>
            <a:spLocks noGrp="1"/>
          </p:cNvSpPr>
          <p:nvPr>
            <p:ph idx="1"/>
          </p:nvPr>
        </p:nvSpPr>
        <p:spPr>
          <a:xfrm>
            <a:off x="457200" y="1600201"/>
            <a:ext cx="8229600" cy="990599"/>
          </a:xfrm>
        </p:spPr>
        <p:txBody>
          <a:bodyPr/>
          <a:lstStyle/>
          <a:p>
            <a:r>
              <a:rPr lang="en-US" sz="2400" dirty="0" smtClean="0"/>
              <a:t>Large investment bank in Manhattan received </a:t>
            </a:r>
            <a:r>
              <a:rPr lang="en-US" sz="2400" b="1" dirty="0" smtClean="0">
                <a:solidFill>
                  <a:srgbClr val="82A818"/>
                </a:solidFill>
              </a:rPr>
              <a:t>$1,427,238 </a:t>
            </a:r>
            <a:r>
              <a:rPr lang="en-US" sz="2400" dirty="0" smtClean="0"/>
              <a:t>for server virtualization and server refresh initiative</a:t>
            </a:r>
          </a:p>
        </p:txBody>
      </p:sp>
      <p:graphicFrame>
        <p:nvGraphicFramePr>
          <p:cNvPr id="8" name="Table 7"/>
          <p:cNvGraphicFramePr>
            <a:graphicFrameLocks noGrp="1"/>
          </p:cNvGraphicFramePr>
          <p:nvPr/>
        </p:nvGraphicFramePr>
        <p:xfrm>
          <a:off x="914400" y="2514600"/>
          <a:ext cx="7315200" cy="2773680"/>
        </p:xfrm>
        <a:graphic>
          <a:graphicData uri="http://schemas.openxmlformats.org/drawingml/2006/table">
            <a:tbl>
              <a:tblPr>
                <a:tableStyleId>{F5AB1C69-6EDB-4FF4-983F-18BD219EF322}</a:tableStyleId>
              </a:tblPr>
              <a:tblGrid>
                <a:gridCol w="3200400"/>
                <a:gridCol w="4114800"/>
              </a:tblGrid>
              <a:tr h="342603">
                <a:tc gridSpan="2">
                  <a:txBody>
                    <a:bodyPr/>
                    <a:lstStyle/>
                    <a:p>
                      <a:pPr algn="ctr" fontAlgn="ctr"/>
                      <a:r>
                        <a:rPr lang="en-US" sz="2000" b="1" i="0" u="none" strike="noStrike" dirty="0" smtClean="0">
                          <a:solidFill>
                            <a:schemeClr val="bg1"/>
                          </a:solidFill>
                          <a:latin typeface="+mn-lt"/>
                        </a:rPr>
                        <a:t>Project Details</a:t>
                      </a:r>
                      <a:endParaRPr lang="en-US" sz="2000" b="1" i="0" u="none" strike="noStrike" dirty="0">
                        <a:solidFill>
                          <a:schemeClr val="bg1"/>
                        </a:solidFill>
                        <a:latin typeface="+mn-lt"/>
                      </a:endParaRPr>
                    </a:p>
                  </a:txBody>
                  <a:tcPr anchor="ctr">
                    <a:solidFill>
                      <a:srgbClr val="82A818"/>
                    </a:solidFill>
                  </a:tcPr>
                </a:tc>
                <a:tc hMerge="1">
                  <a:txBody>
                    <a:bodyPr/>
                    <a:lstStyle/>
                    <a:p>
                      <a:pPr algn="l"/>
                      <a:endParaRPr lang="en-US" sz="1800" b="1" dirty="0">
                        <a:solidFill>
                          <a:schemeClr val="tx1"/>
                        </a:solidFill>
                      </a:endParaRPr>
                    </a:p>
                  </a:txBody>
                  <a:tcPr anchor="ctr"/>
                </a:tc>
              </a:tr>
              <a:tr h="342603">
                <a:tc>
                  <a:txBody>
                    <a:bodyPr/>
                    <a:lstStyle/>
                    <a:p>
                      <a:pPr algn="l" fontAlgn="ctr"/>
                      <a:r>
                        <a:rPr lang="en-US" sz="2000" b="0" u="none" strike="noStrike" dirty="0" smtClean="0">
                          <a:solidFill>
                            <a:schemeClr val="tx1"/>
                          </a:solidFill>
                        </a:rPr>
                        <a:t>Project Cost</a:t>
                      </a:r>
                      <a:endParaRPr lang="en-US" sz="2000" b="0" i="0" u="none" strike="noStrike" dirty="0">
                        <a:solidFill>
                          <a:schemeClr val="tx1"/>
                        </a:solidFill>
                        <a:latin typeface="+mn-lt"/>
                      </a:endParaRPr>
                    </a:p>
                  </a:txBody>
                  <a:tcP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0" baseline="0" dirty="0" smtClean="0"/>
                        <a:t>$9,265,158</a:t>
                      </a:r>
                    </a:p>
                  </a:txBody>
                  <a:tcPr anchor="ctr">
                    <a:noFill/>
                  </a:tcPr>
                </a:tc>
              </a:tr>
              <a:tr h="342603">
                <a:tc>
                  <a:txBody>
                    <a:bodyPr/>
                    <a:lstStyle/>
                    <a:p>
                      <a:pPr algn="l" fontAlgn="ctr"/>
                      <a:r>
                        <a:rPr lang="en-US" sz="2000" b="0" u="none" strike="noStrike" dirty="0" smtClean="0">
                          <a:solidFill>
                            <a:schemeClr val="tx1"/>
                          </a:solidFill>
                        </a:rPr>
                        <a:t>Incentive Rate</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smtClean="0"/>
                        <a:t>$0.16</a:t>
                      </a:r>
                      <a:r>
                        <a:rPr lang="en-US" sz="2000" u="none" strike="noStrike" baseline="0" dirty="0" smtClean="0"/>
                        <a:t>/annual kWh saved</a:t>
                      </a:r>
                      <a:endParaRPr lang="en-US" sz="2000" b="1" i="0" u="none" strike="noStrike" dirty="0" smtClean="0">
                        <a:latin typeface="+mn-lt"/>
                      </a:endParaRPr>
                    </a:p>
                  </a:txBody>
                  <a:tcPr anchor="ctr">
                    <a:noFill/>
                  </a:tcPr>
                </a:tc>
              </a:tr>
              <a:tr h="342603">
                <a:tc>
                  <a:txBody>
                    <a:bodyPr/>
                    <a:lstStyle/>
                    <a:p>
                      <a:pPr algn="l" fontAlgn="ctr"/>
                      <a:r>
                        <a:rPr lang="en-US" sz="2000" b="0" u="none" strike="noStrike" dirty="0" smtClean="0">
                          <a:solidFill>
                            <a:schemeClr val="tx1"/>
                          </a:solidFill>
                        </a:rPr>
                        <a:t>Annual Energy Savings</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smtClean="0"/>
                        <a:t>8,920,239 kWh</a:t>
                      </a:r>
                      <a:endParaRPr lang="en-US" sz="2000" b="1" i="0" u="none" strike="noStrike" dirty="0" smtClean="0">
                        <a:latin typeface="+mn-lt"/>
                      </a:endParaRPr>
                    </a:p>
                  </a:txBody>
                  <a:tcPr anchor="ctr">
                    <a:noFill/>
                  </a:tcPr>
                </a:tc>
              </a:tr>
              <a:tr h="342603">
                <a:tc>
                  <a:txBody>
                    <a:bodyPr/>
                    <a:lstStyle/>
                    <a:p>
                      <a:pPr algn="l" fontAlgn="ctr"/>
                      <a:r>
                        <a:rPr lang="en-US" sz="2000" b="0" i="0" u="none" strike="noStrike" dirty="0" smtClean="0">
                          <a:solidFill>
                            <a:schemeClr val="tx1"/>
                          </a:solidFill>
                          <a:latin typeface="+mn-lt"/>
                        </a:rPr>
                        <a:t>Annual Electric Cost Savings</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latin typeface="+mn-lt"/>
                        </a:rPr>
                        <a:t>$1,516,438</a:t>
                      </a:r>
                    </a:p>
                  </a:txBody>
                  <a:tcPr anchor="ctr">
                    <a:noFill/>
                  </a:tcPr>
                </a:tc>
              </a:tr>
              <a:tr h="342603">
                <a:tc>
                  <a:txBody>
                    <a:bodyPr/>
                    <a:lstStyle/>
                    <a:p>
                      <a:pPr algn="l" fontAlgn="ctr"/>
                      <a:r>
                        <a:rPr lang="en-US" sz="2000" b="0" i="0" u="none" strike="noStrike" dirty="0" smtClean="0">
                          <a:solidFill>
                            <a:schemeClr val="tx1"/>
                          </a:solidFill>
                          <a:latin typeface="+mn-lt"/>
                        </a:rPr>
                        <a:t>Pre-incentive</a:t>
                      </a:r>
                      <a:r>
                        <a:rPr lang="en-US" sz="2000" b="0" i="0" u="none" strike="noStrike" baseline="0" dirty="0" smtClean="0">
                          <a:solidFill>
                            <a:schemeClr val="tx1"/>
                          </a:solidFill>
                          <a:latin typeface="+mn-lt"/>
                        </a:rPr>
                        <a:t> Payback</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latin typeface="+mn-lt"/>
                        </a:rPr>
                        <a:t>6</a:t>
                      </a:r>
                      <a:r>
                        <a:rPr lang="en-US" sz="2000" b="0" i="0" u="none" strike="noStrike" baseline="0" dirty="0" smtClean="0">
                          <a:solidFill>
                            <a:schemeClr val="tx1"/>
                          </a:solidFill>
                          <a:latin typeface="+mn-lt"/>
                        </a:rPr>
                        <a:t> years</a:t>
                      </a:r>
                      <a:endParaRPr lang="en-US" sz="2000" b="0" i="0" u="none" strike="noStrike" dirty="0" smtClean="0">
                        <a:solidFill>
                          <a:schemeClr val="tx1"/>
                        </a:solidFill>
                        <a:latin typeface="+mn-lt"/>
                      </a:endParaRPr>
                    </a:p>
                  </a:txBody>
                  <a:tcPr anchor="ctr">
                    <a:noFill/>
                  </a:tcPr>
                </a:tc>
              </a:tr>
              <a:tr h="342603">
                <a:tc>
                  <a:txBody>
                    <a:bodyPr/>
                    <a:lstStyle/>
                    <a:p>
                      <a:pPr algn="l" fontAlgn="ctr"/>
                      <a:r>
                        <a:rPr lang="en-US" sz="2000" b="0" i="0" u="none" strike="noStrike" dirty="0" smtClean="0">
                          <a:solidFill>
                            <a:schemeClr val="tx1"/>
                          </a:solidFill>
                          <a:latin typeface="+mn-lt"/>
                        </a:rPr>
                        <a:t>Payback</a:t>
                      </a:r>
                      <a:r>
                        <a:rPr lang="en-US" sz="2000" b="0" i="0" u="none" strike="noStrike" baseline="0" dirty="0" smtClean="0">
                          <a:solidFill>
                            <a:schemeClr val="tx1"/>
                          </a:solidFill>
                          <a:latin typeface="+mn-lt"/>
                        </a:rPr>
                        <a:t> with Incentive</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latin typeface="+mn-lt"/>
                        </a:rPr>
                        <a:t>5</a:t>
                      </a:r>
                      <a:r>
                        <a:rPr lang="en-US" sz="2000" b="0" i="0" u="none" strike="noStrike" baseline="0" dirty="0" smtClean="0">
                          <a:solidFill>
                            <a:schemeClr val="tx1"/>
                          </a:solidFill>
                          <a:latin typeface="+mn-lt"/>
                        </a:rPr>
                        <a:t> years</a:t>
                      </a:r>
                      <a:endParaRPr lang="en-US" sz="2000" b="0" i="0" u="none" strike="noStrike" dirty="0" smtClean="0">
                        <a:solidFill>
                          <a:schemeClr val="tx1"/>
                        </a:solidFill>
                        <a:latin typeface="+mn-lt"/>
                      </a:endParaRPr>
                    </a:p>
                  </a:txBody>
                  <a:tcPr anchor="ctr">
                    <a:noFill/>
                  </a:tcPr>
                </a:tc>
              </a:tr>
            </a:tbl>
          </a:graphicData>
        </a:graphic>
      </p:graphicFrame>
      <p:pic>
        <p:nvPicPr>
          <p:cNvPr id="5"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Financial Services Firm</a:t>
            </a:r>
            <a:endParaRPr lang="en-US" dirty="0"/>
          </a:p>
        </p:txBody>
      </p:sp>
      <p:sp>
        <p:nvSpPr>
          <p:cNvPr id="3" name="Content Placeholder 2"/>
          <p:cNvSpPr>
            <a:spLocks noGrp="1"/>
          </p:cNvSpPr>
          <p:nvPr>
            <p:ph idx="1"/>
          </p:nvPr>
        </p:nvSpPr>
        <p:spPr>
          <a:xfrm>
            <a:off x="457200" y="1600200"/>
            <a:ext cx="8229600" cy="4267199"/>
          </a:xfrm>
        </p:spPr>
        <p:txBody>
          <a:bodyPr/>
          <a:lstStyle/>
          <a:p>
            <a:pPr lvl="0"/>
            <a:r>
              <a:rPr lang="en-US" sz="2400" dirty="0" smtClean="0"/>
              <a:t>Joint application submitted by landlord and tenant for facilities measures in Manhattan data center:</a:t>
            </a:r>
          </a:p>
          <a:p>
            <a:pPr lvl="0"/>
            <a:endParaRPr lang="en-US" sz="2400" dirty="0" smtClean="0"/>
          </a:p>
          <a:p>
            <a:pPr lvl="0"/>
            <a:endParaRPr lang="en-US" sz="2400" dirty="0" smtClean="0"/>
          </a:p>
          <a:p>
            <a:pPr lvl="0"/>
            <a:endParaRPr lang="en-US" sz="2400" dirty="0" smtClean="0"/>
          </a:p>
          <a:p>
            <a:pPr lvl="0"/>
            <a:endParaRPr lang="en-US" sz="2400" dirty="0" smtClean="0"/>
          </a:p>
          <a:p>
            <a:pPr lvl="0"/>
            <a:endParaRPr lang="en-US" sz="2400" dirty="0" smtClean="0"/>
          </a:p>
          <a:p>
            <a:pPr>
              <a:spcBef>
                <a:spcPts val="1000"/>
              </a:spcBef>
              <a:defRPr/>
            </a:pPr>
            <a:r>
              <a:rPr lang="en-US" sz="2400" dirty="0" smtClean="0"/>
              <a:t>Estimated energy savings: </a:t>
            </a:r>
            <a:r>
              <a:rPr lang="en-US" sz="2400" b="1" dirty="0" smtClean="0">
                <a:solidFill>
                  <a:srgbClr val="82A818"/>
                </a:solidFill>
              </a:rPr>
              <a:t>735,758 kWh (~$118k incentive)</a:t>
            </a:r>
          </a:p>
          <a:p>
            <a:pPr>
              <a:spcBef>
                <a:spcPts val="1000"/>
              </a:spcBef>
              <a:defRPr/>
            </a:pPr>
            <a:r>
              <a:rPr lang="en-US" sz="2400" dirty="0" smtClean="0"/>
              <a:t>Incentive distribution to be decided internally</a:t>
            </a:r>
          </a:p>
          <a:p>
            <a:endParaRPr lang="en-US" sz="2400" dirty="0"/>
          </a:p>
        </p:txBody>
      </p:sp>
      <p:graphicFrame>
        <p:nvGraphicFramePr>
          <p:cNvPr id="5" name="Table 4"/>
          <p:cNvGraphicFramePr>
            <a:graphicFrameLocks noGrp="1"/>
          </p:cNvGraphicFramePr>
          <p:nvPr/>
        </p:nvGraphicFramePr>
        <p:xfrm>
          <a:off x="914400" y="2590800"/>
          <a:ext cx="6858000" cy="1805955"/>
        </p:xfrm>
        <a:graphic>
          <a:graphicData uri="http://schemas.openxmlformats.org/drawingml/2006/table">
            <a:tbl>
              <a:tblPr firstRow="1" bandRow="1">
                <a:tableStyleId>{5C22544A-7EE6-4342-B048-85BDC9FD1C3A}</a:tableStyleId>
              </a:tblPr>
              <a:tblGrid>
                <a:gridCol w="3505200"/>
                <a:gridCol w="3352800"/>
              </a:tblGrid>
              <a:tr h="381000">
                <a:tc>
                  <a:txBody>
                    <a:bodyPr/>
                    <a:lstStyle/>
                    <a:p>
                      <a:pPr algn="ctr"/>
                      <a:r>
                        <a:rPr lang="en-US" sz="2000" dirty="0" smtClean="0"/>
                        <a:t>Tenant</a:t>
                      </a:r>
                      <a:endParaRPr lang="en-US" sz="2000" dirty="0"/>
                    </a:p>
                  </a:txBody>
                  <a:tcPr anchor="ctr">
                    <a:solidFill>
                      <a:srgbClr val="82A818"/>
                    </a:solidFill>
                  </a:tcPr>
                </a:tc>
                <a:tc>
                  <a:txBody>
                    <a:bodyPr/>
                    <a:lstStyle/>
                    <a:p>
                      <a:pPr algn="ctr"/>
                      <a:r>
                        <a:rPr lang="en-US" sz="2000" dirty="0" smtClean="0"/>
                        <a:t>Landlord</a:t>
                      </a:r>
                      <a:endParaRPr lang="en-US" sz="2000" dirty="0"/>
                    </a:p>
                  </a:txBody>
                  <a:tcPr anchor="ctr">
                    <a:solidFill>
                      <a:srgbClr val="82A818"/>
                    </a:solidFill>
                  </a:tcPr>
                </a:tc>
              </a:tr>
              <a:tr h="1409715">
                <a:tc>
                  <a:txBody>
                    <a:bodyPr/>
                    <a:lstStyle/>
                    <a:p>
                      <a:pPr>
                        <a:buFont typeface="Arial" pitchFamily="34" charset="0"/>
                        <a:buChar char="•"/>
                      </a:pPr>
                      <a:r>
                        <a:rPr lang="en-US" sz="2000" dirty="0" smtClean="0"/>
                        <a:t>  CRAC</a:t>
                      </a:r>
                      <a:r>
                        <a:rPr lang="en-US" sz="2000" baseline="0" dirty="0" smtClean="0"/>
                        <a:t> unit replacement</a:t>
                      </a:r>
                      <a:endParaRPr lang="en-US" sz="2000" dirty="0" smtClean="0"/>
                    </a:p>
                    <a:p>
                      <a:pPr>
                        <a:buFont typeface="Arial" pitchFamily="34" charset="0"/>
                        <a:buChar char="•"/>
                      </a:pPr>
                      <a:r>
                        <a:rPr lang="en-US" sz="2000" dirty="0" smtClean="0"/>
                        <a:t>  Lighting upgrades</a:t>
                      </a:r>
                    </a:p>
                    <a:p>
                      <a:pPr>
                        <a:buFont typeface="Arial" pitchFamily="34" charset="0"/>
                        <a:buChar char="•"/>
                      </a:pPr>
                      <a:r>
                        <a:rPr lang="en-US" sz="2000" dirty="0" smtClean="0"/>
                        <a:t>  UPS upgrade</a:t>
                      </a:r>
                    </a:p>
                    <a:p>
                      <a:pPr>
                        <a:buFont typeface="Arial" pitchFamily="34" charset="0"/>
                        <a:buChar char="•"/>
                      </a:pPr>
                      <a:r>
                        <a:rPr lang="en-US" sz="2000" dirty="0" smtClean="0"/>
                        <a:t>  Airflow</a:t>
                      </a:r>
                      <a:r>
                        <a:rPr lang="en-US" sz="2000" baseline="0" dirty="0" smtClean="0"/>
                        <a:t> management upgrade</a:t>
                      </a:r>
                      <a:endParaRPr lang="en-US" sz="2000" dirty="0" smtClean="0"/>
                    </a:p>
                  </a:txBody>
                  <a:tcPr>
                    <a:solidFill>
                      <a:schemeClr val="accent3">
                        <a:lumMod val="40000"/>
                        <a:lumOff val="60000"/>
                      </a:schemeClr>
                    </a:solidFill>
                  </a:tcPr>
                </a:tc>
                <a:tc>
                  <a:txBody>
                    <a:bodyPr/>
                    <a:lstStyle/>
                    <a:p>
                      <a:pPr lvl="0">
                        <a:buFont typeface="Arial" pitchFamily="34" charset="0"/>
                        <a:buChar char="•"/>
                      </a:pPr>
                      <a:r>
                        <a:rPr lang="en-US" sz="2000" dirty="0" smtClean="0"/>
                        <a:t>  Chiller replacement</a:t>
                      </a:r>
                    </a:p>
                    <a:p>
                      <a:pPr lvl="0">
                        <a:buFont typeface="Arial" pitchFamily="34" charset="0"/>
                        <a:buChar char="•"/>
                      </a:pPr>
                      <a:r>
                        <a:rPr lang="en-US" sz="2000" dirty="0" smtClean="0"/>
                        <a:t>  UPS upgrade</a:t>
                      </a:r>
                    </a:p>
                  </a:txBody>
                  <a:tcPr>
                    <a:solidFill>
                      <a:schemeClr val="accent3">
                        <a:lumMod val="40000"/>
                        <a:lumOff val="60000"/>
                      </a:schemeClr>
                    </a:solidFill>
                  </a:tcPr>
                </a:tc>
              </a:tr>
            </a:tbl>
          </a:graphicData>
        </a:graphic>
      </p:graphicFrame>
      <p:sp>
        <p:nvSpPr>
          <p:cNvPr id="6" name="Content Placeholder 3"/>
          <p:cNvSpPr txBox="1">
            <a:spLocks/>
          </p:cNvSpPr>
          <p:nvPr/>
        </p:nvSpPr>
        <p:spPr bwMode="auto">
          <a:xfrm>
            <a:off x="457200" y="4572000"/>
            <a:ext cx="8229600" cy="1325563"/>
          </a:xfrm>
          <a:prstGeom prst="rect">
            <a:avLst/>
          </a:prstGeom>
          <a:noFill/>
          <a:ln w="9525">
            <a:noFill/>
            <a:miter lim="800000"/>
            <a:headEnd/>
            <a:tailEnd/>
          </a:ln>
        </p:spPr>
        <p:txBody>
          <a:bodyPr/>
          <a:lstStyle/>
          <a:p>
            <a:pPr marL="342900" indent="-342900">
              <a:spcBef>
                <a:spcPts val="1000"/>
              </a:spcBef>
              <a:buFont typeface="Arial" charset="0"/>
              <a:buChar char="•"/>
              <a:defRPr/>
            </a:pPr>
            <a:endParaRPr lang="en-US" sz="2400" dirty="0">
              <a:latin typeface="+mn-lt"/>
            </a:endParaRPr>
          </a:p>
        </p:txBody>
      </p:sp>
      <p:pic>
        <p:nvPicPr>
          <p:cNvPr id="7"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 Information Services Firm</a:t>
            </a:r>
            <a:endParaRPr lang="en-US" dirty="0"/>
          </a:p>
        </p:txBody>
      </p:sp>
      <p:sp>
        <p:nvSpPr>
          <p:cNvPr id="3" name="Content Placeholder 2"/>
          <p:cNvSpPr>
            <a:spLocks noGrp="1"/>
          </p:cNvSpPr>
          <p:nvPr>
            <p:ph idx="1"/>
          </p:nvPr>
        </p:nvSpPr>
        <p:spPr>
          <a:xfrm>
            <a:off x="457200" y="1447800"/>
            <a:ext cx="3048000" cy="4038600"/>
          </a:xfrm>
        </p:spPr>
        <p:txBody>
          <a:bodyPr/>
          <a:lstStyle/>
          <a:p>
            <a:r>
              <a:rPr lang="en-US" sz="2400" dirty="0" smtClean="0"/>
              <a:t>Received </a:t>
            </a:r>
            <a:r>
              <a:rPr lang="en-US" sz="2400" b="1" dirty="0" smtClean="0">
                <a:solidFill>
                  <a:srgbClr val="82A818"/>
                </a:solidFill>
              </a:rPr>
              <a:t>$21,123 </a:t>
            </a:r>
            <a:r>
              <a:rPr lang="en-US" sz="2400" dirty="0" smtClean="0"/>
              <a:t>for data storage upgrade that resulted in reduced cooling load.</a:t>
            </a:r>
          </a:p>
          <a:p>
            <a:r>
              <a:rPr lang="en-US" sz="2400" dirty="0" smtClean="0"/>
              <a:t>Tenant in a master-metered, multi-tenant commercial property</a:t>
            </a:r>
          </a:p>
          <a:p>
            <a:pPr lvl="0"/>
            <a:endParaRPr lang="en-US" sz="2400" dirty="0" smtClean="0"/>
          </a:p>
        </p:txBody>
      </p:sp>
      <p:graphicFrame>
        <p:nvGraphicFramePr>
          <p:cNvPr id="8" name="Table 7"/>
          <p:cNvGraphicFramePr>
            <a:graphicFrameLocks noGrp="1"/>
          </p:cNvGraphicFramePr>
          <p:nvPr/>
        </p:nvGraphicFramePr>
        <p:xfrm>
          <a:off x="3657600" y="1524000"/>
          <a:ext cx="4953000" cy="3048000"/>
        </p:xfrm>
        <a:graphic>
          <a:graphicData uri="http://schemas.openxmlformats.org/drawingml/2006/table">
            <a:tbl>
              <a:tblPr>
                <a:tableStyleId>{F5AB1C69-6EDB-4FF4-983F-18BD219EF322}</a:tableStyleId>
              </a:tblPr>
              <a:tblGrid>
                <a:gridCol w="2590800"/>
                <a:gridCol w="2362200"/>
              </a:tblGrid>
              <a:tr h="342603">
                <a:tc gridSpan="2">
                  <a:txBody>
                    <a:bodyPr/>
                    <a:lstStyle/>
                    <a:p>
                      <a:pPr algn="ctr" fontAlgn="ctr"/>
                      <a:r>
                        <a:rPr lang="en-US" sz="1800" b="1" i="0" u="none" strike="noStrike" dirty="0" smtClean="0">
                          <a:solidFill>
                            <a:schemeClr val="bg1"/>
                          </a:solidFill>
                          <a:latin typeface="+mn-lt"/>
                        </a:rPr>
                        <a:t>Project Details</a:t>
                      </a:r>
                      <a:endParaRPr lang="en-US" sz="1800" b="1" i="0" u="none" strike="noStrike" dirty="0">
                        <a:solidFill>
                          <a:schemeClr val="bg1"/>
                        </a:solidFill>
                        <a:latin typeface="+mn-lt"/>
                      </a:endParaRPr>
                    </a:p>
                  </a:txBody>
                  <a:tcPr anchor="ctr">
                    <a:solidFill>
                      <a:srgbClr val="82A818"/>
                    </a:solidFill>
                  </a:tcPr>
                </a:tc>
                <a:tc hMerge="1">
                  <a:txBody>
                    <a:bodyPr/>
                    <a:lstStyle/>
                    <a:p>
                      <a:pPr algn="l"/>
                      <a:endParaRPr lang="en-US" sz="1800" b="1" dirty="0">
                        <a:solidFill>
                          <a:schemeClr val="tx1"/>
                        </a:solidFill>
                      </a:endParaRPr>
                    </a:p>
                  </a:txBody>
                  <a:tcPr anchor="ctr"/>
                </a:tc>
              </a:tr>
              <a:tr h="342603">
                <a:tc>
                  <a:txBody>
                    <a:bodyPr/>
                    <a:lstStyle/>
                    <a:p>
                      <a:pPr algn="l" fontAlgn="ctr"/>
                      <a:r>
                        <a:rPr lang="en-US" sz="2000" b="0" i="0" u="none" strike="noStrike" dirty="0" smtClean="0">
                          <a:solidFill>
                            <a:schemeClr val="tx1"/>
                          </a:solidFill>
                          <a:latin typeface="+mn-lt"/>
                        </a:rPr>
                        <a:t>Project Cost</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latin typeface="+mn-lt"/>
                        </a:rPr>
                        <a:t>$142,359</a:t>
                      </a:r>
                    </a:p>
                  </a:txBody>
                  <a:tcPr anchor="ctr">
                    <a:noFill/>
                  </a:tcPr>
                </a:tc>
              </a:tr>
              <a:tr h="342603">
                <a:tc>
                  <a:txBody>
                    <a:bodyPr/>
                    <a:lstStyle/>
                    <a:p>
                      <a:pPr algn="l" fontAlgn="ctr"/>
                      <a:r>
                        <a:rPr lang="en-US" sz="2000" b="0" u="none" strike="noStrike" dirty="0" smtClean="0">
                          <a:solidFill>
                            <a:schemeClr val="tx1"/>
                          </a:solidFill>
                        </a:rPr>
                        <a:t>Incentive Rate</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smtClean="0"/>
                        <a:t>$0.13</a:t>
                      </a:r>
                      <a:r>
                        <a:rPr lang="en-US" sz="2000" u="none" strike="noStrike" baseline="0" dirty="0" smtClean="0"/>
                        <a:t>/annual kWh saved</a:t>
                      </a:r>
                      <a:endParaRPr lang="en-US" sz="2000" b="1" i="0" u="none" strike="noStrike" dirty="0" smtClean="0">
                        <a:latin typeface="+mn-lt"/>
                      </a:endParaRPr>
                    </a:p>
                  </a:txBody>
                  <a:tcPr anchor="ctr">
                    <a:noFill/>
                  </a:tcPr>
                </a:tc>
              </a:tr>
              <a:tr h="342603">
                <a:tc>
                  <a:txBody>
                    <a:bodyPr/>
                    <a:lstStyle/>
                    <a:p>
                      <a:pPr algn="l" fontAlgn="ctr"/>
                      <a:r>
                        <a:rPr lang="en-US" sz="2000" b="0" u="none" strike="noStrike" dirty="0" smtClean="0">
                          <a:solidFill>
                            <a:schemeClr val="tx1"/>
                          </a:solidFill>
                        </a:rPr>
                        <a:t>Energy Savings</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160,098</a:t>
                      </a:r>
                      <a:r>
                        <a:rPr lang="en-US" sz="2000" u="none" strike="noStrike" dirty="0" smtClean="0"/>
                        <a:t> kWh/yr</a:t>
                      </a:r>
                      <a:endParaRPr lang="en-US" sz="2000" b="1" i="0" u="none" strike="noStrike" dirty="0" smtClean="0">
                        <a:latin typeface="+mn-lt"/>
                      </a:endParaRPr>
                    </a:p>
                  </a:txBody>
                  <a:tcPr anchor="ctr">
                    <a:noFill/>
                  </a:tcPr>
                </a:tc>
              </a:tr>
              <a:tr h="342603">
                <a:tc>
                  <a:txBody>
                    <a:bodyPr/>
                    <a:lstStyle/>
                    <a:p>
                      <a:pPr algn="l" fontAlgn="ctr"/>
                      <a:r>
                        <a:rPr lang="en-US" sz="2000" b="0" i="0" u="none" strike="noStrike" dirty="0" smtClean="0">
                          <a:solidFill>
                            <a:schemeClr val="tx1"/>
                          </a:solidFill>
                          <a:latin typeface="+mn-lt"/>
                        </a:rPr>
                        <a:t>Electric</a:t>
                      </a:r>
                      <a:r>
                        <a:rPr lang="en-US" sz="2000" b="0" i="0" u="none" strike="noStrike" baseline="0" dirty="0" smtClean="0">
                          <a:solidFill>
                            <a:schemeClr val="tx1"/>
                          </a:solidFill>
                          <a:latin typeface="+mn-lt"/>
                        </a:rPr>
                        <a:t> Cost Savings</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$28,818/yr</a:t>
                      </a:r>
                      <a:endParaRPr lang="en-US" sz="2000" b="0" i="0" u="none" strike="noStrike" dirty="0" smtClean="0">
                        <a:solidFill>
                          <a:schemeClr val="tx1"/>
                        </a:solidFill>
                        <a:latin typeface="+mn-lt"/>
                      </a:endParaRPr>
                    </a:p>
                  </a:txBody>
                  <a:tcPr anchor="ctr">
                    <a:noFill/>
                  </a:tcPr>
                </a:tc>
              </a:tr>
              <a:tr h="342603">
                <a:tc>
                  <a:txBody>
                    <a:bodyPr/>
                    <a:lstStyle/>
                    <a:p>
                      <a:pPr algn="l" fontAlgn="ctr"/>
                      <a:r>
                        <a:rPr lang="en-US" sz="2000" b="0" i="0" u="none" strike="noStrike" dirty="0" smtClean="0">
                          <a:solidFill>
                            <a:schemeClr val="tx1"/>
                          </a:solidFill>
                          <a:latin typeface="+mn-lt"/>
                        </a:rPr>
                        <a:t>Pre-incentive</a:t>
                      </a:r>
                      <a:r>
                        <a:rPr lang="en-US" sz="2000" b="0" i="0" u="none" strike="noStrike" baseline="0" dirty="0" smtClean="0">
                          <a:solidFill>
                            <a:schemeClr val="tx1"/>
                          </a:solidFill>
                          <a:latin typeface="+mn-lt"/>
                        </a:rPr>
                        <a:t> Payback</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latin typeface="+mn-lt"/>
                        </a:rPr>
                        <a:t>5</a:t>
                      </a:r>
                      <a:r>
                        <a:rPr lang="en-US" sz="2000" b="0" i="0" u="none" strike="noStrike" baseline="0" dirty="0" smtClean="0">
                          <a:solidFill>
                            <a:schemeClr val="tx1"/>
                          </a:solidFill>
                          <a:latin typeface="+mn-lt"/>
                        </a:rPr>
                        <a:t> years</a:t>
                      </a:r>
                      <a:endParaRPr lang="en-US" sz="2000" b="0" i="0" u="none" strike="noStrike" dirty="0" smtClean="0">
                        <a:solidFill>
                          <a:schemeClr val="tx1"/>
                        </a:solidFill>
                        <a:latin typeface="+mn-lt"/>
                      </a:endParaRPr>
                    </a:p>
                  </a:txBody>
                  <a:tcPr anchor="ctr">
                    <a:noFill/>
                  </a:tcPr>
                </a:tc>
              </a:tr>
              <a:tr h="342603">
                <a:tc>
                  <a:txBody>
                    <a:bodyPr/>
                    <a:lstStyle/>
                    <a:p>
                      <a:pPr algn="l" fontAlgn="ctr"/>
                      <a:r>
                        <a:rPr lang="en-US" sz="2000" b="0" i="0" u="none" strike="noStrike" dirty="0" smtClean="0">
                          <a:solidFill>
                            <a:schemeClr val="tx1"/>
                          </a:solidFill>
                          <a:latin typeface="+mn-lt"/>
                        </a:rPr>
                        <a:t>Payback with Incentive</a:t>
                      </a:r>
                      <a:endParaRPr lang="en-US" sz="2000" b="0" i="0" u="none" strike="noStrike" dirty="0">
                        <a:solidFill>
                          <a:schemeClr val="tx1"/>
                        </a:solidFill>
                        <a:latin typeface="+mn-lt"/>
                      </a:endParaRPr>
                    </a:p>
                  </a:txBody>
                  <a:tcPr anchor="ctr">
                    <a:solidFill>
                      <a:srgbClr val="82A818">
                        <a:alpha val="45098"/>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latin typeface="+mn-lt"/>
                        </a:rPr>
                        <a:t>4.2 years</a:t>
                      </a:r>
                    </a:p>
                  </a:txBody>
                  <a:tcPr anchor="ctr">
                    <a:noFill/>
                  </a:tcPr>
                </a:tc>
              </a:tr>
            </a:tbl>
          </a:graphicData>
        </a:graphic>
      </p:graphicFrame>
      <p:pic>
        <p:nvPicPr>
          <p:cNvPr id="5"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Summary</a:t>
            </a:r>
            <a:endParaRPr lang="en-US" b="1" dirty="0"/>
          </a:p>
        </p:txBody>
      </p:sp>
      <p:sp>
        <p:nvSpPr>
          <p:cNvPr id="4" name="Content Placeholder 3"/>
          <p:cNvSpPr>
            <a:spLocks noGrp="1"/>
          </p:cNvSpPr>
          <p:nvPr>
            <p:ph idx="1"/>
          </p:nvPr>
        </p:nvSpPr>
        <p:spPr>
          <a:xfrm>
            <a:off x="457200" y="1493837"/>
            <a:ext cx="8229600" cy="4525963"/>
          </a:xfrm>
        </p:spPr>
        <p:txBody>
          <a:bodyPr/>
          <a:lstStyle/>
          <a:p>
            <a:pPr marL="342900" lvl="1" indent="-342900">
              <a:buFont typeface="Arial" charset="0"/>
              <a:buChar char="•"/>
            </a:pPr>
            <a:r>
              <a:rPr lang="en-US" dirty="0" smtClean="0"/>
              <a:t>Funding is available from Con Edison and NYSERDA for energy efficiency upgrades in NY-based Data Centers:</a:t>
            </a:r>
          </a:p>
          <a:p>
            <a:pPr marL="342900" lvl="1" indent="-342900">
              <a:buFont typeface="Arial" charset="0"/>
              <a:buChar char="•"/>
            </a:pPr>
            <a:r>
              <a:rPr lang="en-US" b="1" dirty="0" smtClean="0">
                <a:solidFill>
                  <a:srgbClr val="82A818"/>
                </a:solidFill>
              </a:rPr>
              <a:t>Technical Assistance Studies</a:t>
            </a:r>
          </a:p>
          <a:p>
            <a:pPr marL="742950" lvl="2" indent="-342900">
              <a:buFont typeface="Calibri" pitchFamily="34" charset="0"/>
              <a:buChar char="—"/>
            </a:pPr>
            <a:r>
              <a:rPr lang="en-US" dirty="0" smtClean="0"/>
              <a:t>Up to 50% cost share for energy-related studies</a:t>
            </a:r>
          </a:p>
          <a:p>
            <a:pPr marL="342900" lvl="1" indent="-342900">
              <a:buFont typeface="Arial" charset="0"/>
              <a:buChar char="•"/>
            </a:pPr>
            <a:r>
              <a:rPr lang="en-US" b="1" dirty="0" smtClean="0">
                <a:solidFill>
                  <a:srgbClr val="82A818"/>
                </a:solidFill>
              </a:rPr>
              <a:t>Financial Incentives for Energy Efficiency Measures</a:t>
            </a:r>
          </a:p>
          <a:p>
            <a:pPr marL="742950" lvl="2" indent="-342900">
              <a:buFont typeface="Calibri" pitchFamily="34" charset="0"/>
              <a:buChar char="—"/>
            </a:pPr>
            <a:r>
              <a:rPr lang="en-US" dirty="0" smtClean="0"/>
              <a:t>Incentive based on verified energy savings ($0.08 to $0.16/kWh saved)</a:t>
            </a:r>
          </a:p>
          <a:p>
            <a:pPr marL="742950" lvl="2" indent="-342900">
              <a:buFont typeface="Calibri" pitchFamily="34" charset="0"/>
              <a:buChar char="—"/>
            </a:pPr>
            <a:r>
              <a:rPr lang="en-US" dirty="0" smtClean="0"/>
              <a:t>Up to $5 million or 50% of the project cost</a:t>
            </a:r>
          </a:p>
        </p:txBody>
      </p:sp>
      <p:pic>
        <p:nvPicPr>
          <p:cNvPr id="5" name="Picture 2" descr="Upstate ConEdisone and NYSERDA - A Powerful Partnership"/>
          <p:cNvPicPr>
            <a:picLocks noChangeAspect="1" noChangeArrowheads="1"/>
          </p:cNvPicPr>
          <p:nvPr/>
        </p:nvPicPr>
        <p:blipFill>
          <a:blip r:embed="rId2"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GGBP Focus  </a:t>
            </a:r>
            <a:endParaRPr lang="en-US" sz="2400" b="1" dirty="0">
              <a:solidFill>
                <a:schemeClr val="bg1"/>
              </a:solidFill>
            </a:endParaRPr>
          </a:p>
        </p:txBody>
      </p:sp>
      <p:pic>
        <p:nvPicPr>
          <p:cNvPr id="5" name="Picture 3"/>
          <p:cNvPicPr>
            <a:picLocks noChangeAspect="1" noChangeArrowheads="1"/>
          </p:cNvPicPr>
          <p:nvPr/>
        </p:nvPicPr>
        <p:blipFill>
          <a:blip r:embed="rId3" cstate="print"/>
          <a:srcRect/>
          <a:stretch>
            <a:fillRect/>
          </a:stretch>
        </p:blipFill>
        <p:spPr bwMode="auto">
          <a:xfrm>
            <a:off x="3124200" y="609600"/>
            <a:ext cx="5662498" cy="5282016"/>
          </a:xfrm>
          <a:prstGeom prst="rect">
            <a:avLst/>
          </a:prstGeom>
          <a:noFill/>
          <a:ln w="9525">
            <a:noFill/>
            <a:miter lim="800000"/>
            <a:headEnd/>
            <a:tailEnd/>
          </a:ln>
        </p:spPr>
      </p:pic>
      <p:sp>
        <p:nvSpPr>
          <p:cNvPr id="8" name="Rectangle 7"/>
          <p:cNvSpPr/>
          <p:nvPr/>
        </p:nvSpPr>
        <p:spPr>
          <a:xfrm>
            <a:off x="228601" y="1203894"/>
            <a:ext cx="2372710" cy="4093428"/>
          </a:xfrm>
          <a:prstGeom prst="rect">
            <a:avLst/>
          </a:prstGeom>
        </p:spPr>
        <p:txBody>
          <a:bodyPr wrap="square">
            <a:spAutoFit/>
          </a:bodyPr>
          <a:lstStyle/>
          <a:p>
            <a:pPr marL="114300" indent="-114300">
              <a:spcAft>
                <a:spcPts val="1200"/>
              </a:spcAft>
              <a:buFont typeface="Arial" pitchFamily="34" charset="0"/>
              <a:buChar char="•"/>
            </a:pPr>
            <a:r>
              <a:rPr lang="en-US" sz="2000" b="1" dirty="0" smtClean="0">
                <a:solidFill>
                  <a:srgbClr val="005288"/>
                </a:solidFill>
                <a:latin typeface="Arial" pitchFamily="34" charset="0"/>
                <a:cs typeface="Arial" pitchFamily="34" charset="0"/>
              </a:rPr>
              <a:t>15,000 properties  </a:t>
            </a:r>
            <a:r>
              <a:rPr lang="en-US" sz="2000" dirty="0" smtClean="0">
                <a:latin typeface="Arial" pitchFamily="34" charset="0"/>
                <a:cs typeface="Arial" pitchFamily="34" charset="0"/>
              </a:rPr>
              <a:t>50,000 ft</a:t>
            </a:r>
            <a:r>
              <a:rPr lang="en-US" sz="2000" baseline="30000" dirty="0" smtClean="0">
                <a:latin typeface="Arial" pitchFamily="34" charset="0"/>
                <a:cs typeface="Arial" pitchFamily="34" charset="0"/>
              </a:rPr>
              <a:t>2 </a:t>
            </a:r>
            <a:r>
              <a:rPr lang="en-US" sz="2000" dirty="0" smtClean="0">
                <a:latin typeface="Arial" pitchFamily="34" charset="0"/>
                <a:cs typeface="Arial" pitchFamily="34" charset="0"/>
              </a:rPr>
              <a:t>or larger</a:t>
            </a:r>
          </a:p>
          <a:p>
            <a:pPr marL="114300" indent="-114300">
              <a:spcAft>
                <a:spcPts val="1200"/>
              </a:spcAft>
              <a:buFont typeface="Arial" pitchFamily="34" charset="0"/>
              <a:buChar char="•"/>
            </a:pPr>
            <a:r>
              <a:rPr lang="en-US" sz="2000" b="1" dirty="0" smtClean="0">
                <a:solidFill>
                  <a:srgbClr val="005288"/>
                </a:solidFill>
                <a:latin typeface="Arial" pitchFamily="34" charset="0"/>
                <a:cs typeface="Arial" pitchFamily="34" charset="0"/>
              </a:rPr>
              <a:t>Less than 2%    </a:t>
            </a:r>
            <a:r>
              <a:rPr lang="en-US" sz="2000" dirty="0" smtClean="0">
                <a:latin typeface="Arial" pitchFamily="34" charset="0"/>
                <a:cs typeface="Arial" pitchFamily="34" charset="0"/>
              </a:rPr>
              <a:t>of all buildings</a:t>
            </a:r>
          </a:p>
          <a:p>
            <a:pPr marL="114300" indent="-114300">
              <a:spcAft>
                <a:spcPts val="1200"/>
              </a:spcAft>
              <a:buFont typeface="Arial" pitchFamily="34" charset="0"/>
              <a:buChar char="•"/>
            </a:pPr>
            <a:r>
              <a:rPr lang="en-US" sz="2000" b="1" dirty="0" smtClean="0">
                <a:solidFill>
                  <a:srgbClr val="005288"/>
                </a:solidFill>
                <a:latin typeface="Arial" pitchFamily="34" charset="0"/>
                <a:cs typeface="Arial" pitchFamily="34" charset="0"/>
              </a:rPr>
              <a:t>45% of energy</a:t>
            </a:r>
            <a:r>
              <a:rPr lang="en-US" sz="2000" dirty="0" smtClean="0">
                <a:solidFill>
                  <a:srgbClr val="005288"/>
                </a:solidFill>
                <a:latin typeface="Arial" pitchFamily="34" charset="0"/>
                <a:cs typeface="Arial" pitchFamily="34" charset="0"/>
              </a:rPr>
              <a:t> </a:t>
            </a:r>
            <a:r>
              <a:rPr lang="en-US" sz="2000" dirty="0" smtClean="0">
                <a:latin typeface="Arial" pitchFamily="34" charset="0"/>
                <a:cs typeface="Arial" pitchFamily="34" charset="0"/>
              </a:rPr>
              <a:t>used citywide</a:t>
            </a:r>
          </a:p>
          <a:p>
            <a:pPr marL="114300" indent="-114300">
              <a:spcAft>
                <a:spcPts val="1200"/>
              </a:spcAft>
              <a:buFont typeface="Arial" pitchFamily="34" charset="0"/>
              <a:buChar char="•"/>
            </a:pPr>
            <a:r>
              <a:rPr lang="en-US" sz="2000" b="1" dirty="0">
                <a:solidFill>
                  <a:srgbClr val="005288"/>
                </a:solidFill>
                <a:latin typeface="Arial" pitchFamily="34" charset="0"/>
                <a:cs typeface="Arial" pitchFamily="34" charset="0"/>
              </a:rPr>
              <a:t>50% </a:t>
            </a:r>
            <a:r>
              <a:rPr lang="en-US" sz="2000" b="1" dirty="0" smtClean="0">
                <a:solidFill>
                  <a:srgbClr val="005288"/>
                </a:solidFill>
                <a:latin typeface="Arial" pitchFamily="34" charset="0"/>
                <a:cs typeface="Arial" pitchFamily="34" charset="0"/>
              </a:rPr>
              <a:t>of total square</a:t>
            </a:r>
            <a:r>
              <a:rPr lang="en-US" sz="2000" b="1" dirty="0">
                <a:solidFill>
                  <a:srgbClr val="005288"/>
                </a:solidFill>
                <a:latin typeface="Arial" pitchFamily="34" charset="0"/>
                <a:cs typeface="Arial" pitchFamily="34" charset="0"/>
              </a:rPr>
              <a:t> footage   </a:t>
            </a:r>
            <a:r>
              <a:rPr lang="en-US" sz="2000" dirty="0" smtClean="0">
                <a:latin typeface="Arial" pitchFamily="34" charset="0"/>
                <a:cs typeface="Arial" pitchFamily="34" charset="0"/>
              </a:rPr>
              <a:t>of NYC</a:t>
            </a:r>
          </a:p>
          <a:p>
            <a:pPr marL="114300" indent="-114300">
              <a:spcAft>
                <a:spcPts val="1200"/>
              </a:spcAft>
            </a:pPr>
            <a:endParaRPr lang="en-US" sz="2000" dirty="0" smtClean="0">
              <a:latin typeface="Arial" pitchFamily="34" charset="0"/>
              <a:cs typeface="Arial" pitchFamily="34" charset="0"/>
            </a:endParaRPr>
          </a:p>
        </p:txBody>
      </p:sp>
    </p:spTree>
    <p:extLst>
      <p:ext uri="{BB962C8B-B14F-4D97-AF65-F5344CB8AC3E}">
        <p14:creationId xmlns:p14="http://schemas.microsoft.com/office/powerpoint/2010/main" xmlns="" val="2706587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4000" b="1" dirty="0" smtClean="0">
                <a:solidFill>
                  <a:schemeClr val="tx2"/>
                </a:solidFill>
              </a:rPr>
              <a:t>Next Steps: How to Apply</a:t>
            </a:r>
            <a:endParaRPr lang="en-US" sz="4000" b="1" dirty="0">
              <a:solidFill>
                <a:schemeClr val="tx2"/>
              </a:solidFill>
            </a:endParaRPr>
          </a:p>
        </p:txBody>
      </p:sp>
      <p:sp>
        <p:nvSpPr>
          <p:cNvPr id="15363" name="Content Placeholder 6"/>
          <p:cNvSpPr>
            <a:spLocks noGrp="1"/>
          </p:cNvSpPr>
          <p:nvPr>
            <p:ph idx="1"/>
          </p:nvPr>
        </p:nvSpPr>
        <p:spPr>
          <a:xfrm>
            <a:off x="381000" y="1371600"/>
            <a:ext cx="8229600" cy="4267200"/>
          </a:xfrm>
        </p:spPr>
        <p:txBody>
          <a:bodyPr/>
          <a:lstStyle/>
          <a:p>
            <a:pPr eaLnBrk="1" hangingPunct="1">
              <a:buNone/>
            </a:pPr>
            <a:r>
              <a:rPr lang="en-US" sz="2600" b="1" dirty="0" smtClean="0">
                <a:solidFill>
                  <a:srgbClr val="82A818"/>
                </a:solidFill>
              </a:rPr>
              <a:t>Contacts:</a:t>
            </a:r>
            <a:endParaRPr lang="en-US" sz="2600" dirty="0" smtClean="0"/>
          </a:p>
          <a:p>
            <a:pPr eaLnBrk="1" hangingPunct="1"/>
            <a:endParaRPr lang="en-US" sz="2600" dirty="0" smtClean="0"/>
          </a:p>
          <a:p>
            <a:pPr eaLnBrk="1" hangingPunct="1">
              <a:buNone/>
            </a:pPr>
            <a:endParaRPr lang="en-US" sz="2600" dirty="0" smtClean="0"/>
          </a:p>
          <a:p>
            <a:pPr eaLnBrk="1" hangingPunct="1">
              <a:spcBef>
                <a:spcPts val="0"/>
              </a:spcBef>
              <a:buNone/>
            </a:pPr>
            <a:endParaRPr lang="en-US" sz="2600" dirty="0" smtClean="0"/>
          </a:p>
          <a:p>
            <a:pPr eaLnBrk="1" hangingPunct="1">
              <a:buNone/>
            </a:pPr>
            <a:endParaRPr lang="en-US" sz="2600" dirty="0" smtClean="0"/>
          </a:p>
          <a:p>
            <a:pPr eaLnBrk="1" hangingPunct="1">
              <a:buNone/>
            </a:pPr>
            <a:r>
              <a:rPr lang="en-US" sz="2600" dirty="0" smtClean="0"/>
              <a:t>Hotline: 1-212-701-7222 </a:t>
            </a:r>
          </a:p>
          <a:p>
            <a:pPr eaLnBrk="1" hangingPunct="1">
              <a:buNone/>
            </a:pPr>
            <a:r>
              <a:rPr lang="en-US" sz="2600" dirty="0" smtClean="0"/>
              <a:t>Website:</a:t>
            </a:r>
          </a:p>
          <a:p>
            <a:pPr lvl="1" eaLnBrk="1" hangingPunct="1"/>
            <a:r>
              <a:rPr lang="en-US" sz="2600" dirty="0" smtClean="0">
                <a:hlinkClick r:id="rId2"/>
              </a:rPr>
              <a:t>www.coned.com/energyefficiency</a:t>
            </a:r>
            <a:endParaRPr lang="en-US" sz="2600" dirty="0" smtClean="0"/>
          </a:p>
          <a:p>
            <a:pPr lvl="1" eaLnBrk="1" hangingPunct="1"/>
            <a:r>
              <a:rPr lang="en-US" sz="2600" dirty="0" smtClean="0">
                <a:hlinkClick r:id="rId3"/>
              </a:rPr>
              <a:t>www.nyserda.org/data-centers</a:t>
            </a:r>
            <a:endParaRPr lang="en-US" sz="2600" dirty="0" smtClean="0"/>
          </a:p>
        </p:txBody>
      </p:sp>
      <p:sp>
        <p:nvSpPr>
          <p:cNvPr id="4" name="TextBox 3"/>
          <p:cNvSpPr txBox="1"/>
          <p:nvPr/>
        </p:nvSpPr>
        <p:spPr>
          <a:xfrm>
            <a:off x="2971800" y="1371600"/>
            <a:ext cx="5105400" cy="2246769"/>
          </a:xfrm>
          <a:prstGeom prst="rect">
            <a:avLst/>
          </a:prstGeom>
          <a:noFill/>
        </p:spPr>
        <p:txBody>
          <a:bodyPr wrap="square" rtlCol="0">
            <a:spAutoFit/>
          </a:bodyPr>
          <a:lstStyle/>
          <a:p>
            <a:r>
              <a:rPr lang="en-US" sz="2200" b="1" dirty="0" smtClean="0">
                <a:latin typeface="+mj-lt"/>
              </a:rPr>
              <a:t>Rumena Turkedjiev</a:t>
            </a:r>
            <a:endParaRPr lang="en-US" sz="2200" dirty="0" smtClean="0">
              <a:latin typeface="+mj-lt"/>
            </a:endParaRPr>
          </a:p>
          <a:p>
            <a:r>
              <a:rPr lang="en-US" sz="2200" dirty="0" smtClean="0">
                <a:latin typeface="+mj-lt"/>
                <a:hlinkClick r:id="rId4"/>
              </a:rPr>
              <a:t>rturkedjiev@willdan.com</a:t>
            </a:r>
            <a:r>
              <a:rPr lang="en-US" sz="2200" dirty="0" smtClean="0">
                <a:latin typeface="+mj-lt"/>
              </a:rPr>
              <a:t> </a:t>
            </a:r>
          </a:p>
          <a:p>
            <a:r>
              <a:rPr lang="en-US" sz="2200" dirty="0" smtClean="0">
                <a:latin typeface="+mj-lt"/>
              </a:rPr>
              <a:t>212-701-7283</a:t>
            </a:r>
          </a:p>
          <a:p>
            <a:endParaRPr lang="en-US" sz="800" dirty="0" smtClean="0">
              <a:latin typeface="+mj-lt"/>
            </a:endParaRPr>
          </a:p>
          <a:p>
            <a:r>
              <a:rPr lang="en-US" sz="2200" b="1" dirty="0" smtClean="0">
                <a:latin typeface="+mj-lt"/>
              </a:rPr>
              <a:t>Arthur Pearson</a:t>
            </a:r>
          </a:p>
          <a:p>
            <a:r>
              <a:rPr lang="en-US" sz="2200" dirty="0" smtClean="0">
                <a:latin typeface="+mj-lt"/>
                <a:hlinkClick r:id="rId5"/>
              </a:rPr>
              <a:t>arthur.w.pearson@lmco.com</a:t>
            </a:r>
            <a:r>
              <a:rPr lang="en-US" sz="2200" dirty="0" smtClean="0">
                <a:latin typeface="+mj-lt"/>
              </a:rPr>
              <a:t> </a:t>
            </a:r>
          </a:p>
          <a:p>
            <a:r>
              <a:rPr lang="en-US" sz="2200" dirty="0" smtClean="0">
                <a:latin typeface="+mj-lt"/>
              </a:rPr>
              <a:t>646-784-6434</a:t>
            </a:r>
            <a:endParaRPr lang="en-US" sz="2200" dirty="0">
              <a:latin typeface="+mj-lt"/>
            </a:endParaRPr>
          </a:p>
        </p:txBody>
      </p:sp>
      <p:pic>
        <p:nvPicPr>
          <p:cNvPr id="5" name="Picture 2" descr="Upstate ConEdisone and NYSERDA - A Powerful Partnership"/>
          <p:cNvPicPr>
            <a:picLocks noChangeAspect="1" noChangeArrowheads="1"/>
          </p:cNvPicPr>
          <p:nvPr/>
        </p:nvPicPr>
        <p:blipFill>
          <a:blip r:embed="rId6" cstate="print"/>
          <a:srcRect/>
          <a:stretch>
            <a:fillRect/>
          </a:stretch>
        </p:blipFill>
        <p:spPr bwMode="auto">
          <a:xfrm>
            <a:off x="0" y="5897563"/>
            <a:ext cx="9144000" cy="96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762000"/>
            <a:ext cx="8679180" cy="5105400"/>
          </a:xfrm>
          <a:prstGeom prst="rect">
            <a:avLst/>
          </a:prstGeom>
          <a:noFill/>
          <a:ln w="4762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873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a:blip r:embed="rId2" cstate="print"/>
          <a:srcRect/>
          <a:stretch>
            <a:fillRect/>
          </a:stretch>
        </p:blipFill>
        <p:spPr bwMode="auto">
          <a:xfrm>
            <a:off x="0" y="0"/>
            <a:ext cx="9244584" cy="716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miter lim="800000"/>
            <a:headEnd/>
            <a:tailEnd/>
          </a:ln>
        </p:spPr>
        <p:txBody>
          <a:bodyPr/>
          <a:lstStyle/>
          <a:p>
            <a:fld id="{E6C78E23-1DB6-4417-B4B6-C2613AE72FBA}" type="slidenum">
              <a:rPr lang="en-US" smtClean="0">
                <a:latin typeface="Arial" pitchFamily="34" charset="0"/>
                <a:cs typeface="Arial" pitchFamily="34" charset="0"/>
              </a:rPr>
              <a:pPr/>
              <a:t>33</a:t>
            </a:fld>
            <a:endParaRPr lang="en-US" smtClean="0">
              <a:latin typeface="Arial" pitchFamily="34" charset="0"/>
              <a:cs typeface="Arial" pitchFamily="34" charset="0"/>
            </a:endParaRPr>
          </a:p>
        </p:txBody>
      </p:sp>
      <p:sp>
        <p:nvSpPr>
          <p:cNvPr id="4099" name="Rectangle 65"/>
          <p:cNvSpPr>
            <a:spLocks noGrp="1" noChangeArrowheads="1"/>
          </p:cNvSpPr>
          <p:nvPr>
            <p:ph type="title"/>
          </p:nvPr>
        </p:nvSpPr>
        <p:spPr/>
        <p:txBody>
          <a:bodyPr>
            <a:normAutofit fontScale="90000"/>
          </a:bodyPr>
          <a:lstStyle/>
          <a:p>
            <a:pPr eaLnBrk="1" hangingPunct="1"/>
            <a:r>
              <a:rPr lang="en-US" smtClean="0"/>
              <a:t>Technical Real Estate – BlackRock Overview</a:t>
            </a:r>
          </a:p>
        </p:txBody>
      </p:sp>
      <p:sp>
        <p:nvSpPr>
          <p:cNvPr id="4101" name="Text Box 241"/>
          <p:cNvSpPr txBox="1">
            <a:spLocks noChangeArrowheads="1"/>
          </p:cNvSpPr>
          <p:nvPr/>
        </p:nvSpPr>
        <p:spPr bwMode="auto">
          <a:xfrm>
            <a:off x="463262" y="1075765"/>
            <a:ext cx="1761701" cy="298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u="sng" dirty="0" smtClean="0">
                <a:solidFill>
                  <a:schemeClr val="accent5">
                    <a:lumMod val="10000"/>
                  </a:schemeClr>
                </a:solidFill>
              </a:rPr>
              <a:t>BlackRock Overview</a:t>
            </a:r>
          </a:p>
        </p:txBody>
      </p:sp>
      <p:pic>
        <p:nvPicPr>
          <p:cNvPr id="2" name="Picture 1"/>
          <p:cNvPicPr>
            <a:picLocks noChangeAspect="1"/>
          </p:cNvPicPr>
          <p:nvPr/>
        </p:nvPicPr>
        <p:blipFill>
          <a:blip r:embed="rId2" cstate="print"/>
          <a:stretch>
            <a:fillRect/>
          </a:stretch>
        </p:blipFill>
        <p:spPr>
          <a:xfrm>
            <a:off x="329045" y="1452563"/>
            <a:ext cx="4242955" cy="1386728"/>
          </a:xfrm>
          <a:prstGeom prst="rect">
            <a:avLst/>
          </a:prstGeom>
          <a:ln w="3175">
            <a:solidFill>
              <a:schemeClr val="accent6">
                <a:lumMod val="50000"/>
              </a:schemeClr>
            </a:solidFill>
          </a:ln>
        </p:spPr>
      </p:pic>
      <p:sp>
        <p:nvSpPr>
          <p:cNvPr id="4102" name="Rectangle 2"/>
          <p:cNvSpPr>
            <a:spLocks noChangeArrowheads="1"/>
          </p:cNvSpPr>
          <p:nvPr/>
        </p:nvSpPr>
        <p:spPr bwMode="auto">
          <a:xfrm>
            <a:off x="464705" y="2374247"/>
            <a:ext cx="1879023" cy="359858"/>
          </a:xfrm>
          <a:prstGeom prst="rect">
            <a:avLst/>
          </a:prstGeom>
          <a:noFill/>
          <a:ln w="9525">
            <a:noFill/>
            <a:miter lim="800000"/>
            <a:headEnd/>
            <a:tailEnd/>
          </a:ln>
        </p:spPr>
        <p:txBody>
          <a:bodyPr lIns="82058" tIns="41029" rIns="82058" bIns="41029">
            <a:spAutoFit/>
          </a:bodyPr>
          <a:lstStyle/>
          <a:p>
            <a:r>
              <a:rPr lang="en-US" dirty="0">
                <a:solidFill>
                  <a:schemeClr val="tx2"/>
                </a:solidFill>
                <a:latin typeface="Garamond" pitchFamily="18" charset="0"/>
              </a:rPr>
              <a:t>About </a:t>
            </a:r>
            <a:r>
              <a:rPr lang="en-US" dirty="0" err="1">
                <a:solidFill>
                  <a:schemeClr val="tx2"/>
                </a:solidFill>
                <a:latin typeface="Garamond" pitchFamily="18" charset="0"/>
              </a:rPr>
              <a:t>BlackRock</a:t>
            </a:r>
            <a:endParaRPr lang="en-US" dirty="0">
              <a:solidFill>
                <a:schemeClr val="tx2"/>
              </a:solidFill>
              <a:latin typeface="Garamond" pitchFamily="18" charset="0"/>
            </a:endParaRPr>
          </a:p>
        </p:txBody>
      </p:sp>
      <p:sp>
        <p:nvSpPr>
          <p:cNvPr id="3" name="Rectangle 2"/>
          <p:cNvSpPr/>
          <p:nvPr/>
        </p:nvSpPr>
        <p:spPr>
          <a:xfrm>
            <a:off x="4652818" y="1372721"/>
            <a:ext cx="4255944" cy="3129847"/>
          </a:xfrm>
          <a:prstGeom prst="rect">
            <a:avLst/>
          </a:prstGeom>
        </p:spPr>
        <p:txBody>
          <a:bodyPr lIns="82058" tIns="41029" rIns="82058" bIns="41029">
            <a:spAutoFit/>
          </a:bodyPr>
          <a:lstStyle/>
          <a:p>
            <a:pPr marL="256432" indent="-256432" algn="just">
              <a:buFont typeface="Arial" pitchFamily="34" charset="0"/>
              <a:buChar char="•"/>
              <a:defRPr/>
            </a:pPr>
            <a:r>
              <a:rPr lang="en-US" b="0" dirty="0">
                <a:solidFill>
                  <a:schemeClr val="accent6">
                    <a:lumMod val="50000"/>
                  </a:schemeClr>
                </a:solidFill>
                <a:latin typeface="Arial" charset="0"/>
                <a:cs typeface="Arial" charset="0"/>
              </a:rPr>
              <a:t>Worlds largest financial asset management firm with $3.5T AUM</a:t>
            </a:r>
          </a:p>
          <a:p>
            <a:pPr marL="256432" indent="-256432" algn="just">
              <a:buFont typeface="Arial" pitchFamily="34" charset="0"/>
              <a:buChar char="•"/>
              <a:defRPr/>
            </a:pPr>
            <a:endParaRPr lang="en-US" b="0" dirty="0">
              <a:solidFill>
                <a:schemeClr val="accent6">
                  <a:lumMod val="50000"/>
                </a:schemeClr>
              </a:solidFill>
              <a:latin typeface="Arial" charset="0"/>
              <a:cs typeface="Arial" charset="0"/>
            </a:endParaRPr>
          </a:p>
          <a:p>
            <a:pPr marL="256432" indent="-256432" algn="just">
              <a:buFont typeface="Arial" pitchFamily="34" charset="0"/>
              <a:buChar char="•"/>
              <a:defRPr/>
            </a:pPr>
            <a:r>
              <a:rPr lang="en-US" b="0" dirty="0">
                <a:solidFill>
                  <a:schemeClr val="accent6">
                    <a:lumMod val="50000"/>
                  </a:schemeClr>
                </a:solidFill>
                <a:latin typeface="Arial" charset="0"/>
                <a:cs typeface="Arial" charset="0"/>
              </a:rPr>
              <a:t>$7-$10T running through our Aladdin product</a:t>
            </a:r>
          </a:p>
          <a:p>
            <a:pPr marL="256432" indent="-256432" algn="just">
              <a:buFont typeface="Arial" pitchFamily="34" charset="0"/>
              <a:buChar char="•"/>
              <a:defRPr/>
            </a:pPr>
            <a:endParaRPr lang="en-US" b="0" dirty="0">
              <a:solidFill>
                <a:schemeClr val="accent6">
                  <a:lumMod val="50000"/>
                </a:schemeClr>
              </a:solidFill>
              <a:latin typeface="Arial" charset="0"/>
              <a:cs typeface="Arial" charset="0"/>
            </a:endParaRPr>
          </a:p>
          <a:p>
            <a:pPr marL="256432" indent="-256432" algn="just">
              <a:buFont typeface="Arial" pitchFamily="34" charset="0"/>
              <a:buChar char="•"/>
              <a:defRPr/>
            </a:pPr>
            <a:r>
              <a:rPr lang="en-US" b="0" dirty="0">
                <a:solidFill>
                  <a:schemeClr val="accent6">
                    <a:lumMod val="50000"/>
                  </a:schemeClr>
                </a:solidFill>
                <a:latin typeface="Arial" charset="0"/>
                <a:cs typeface="Arial" charset="0"/>
              </a:rPr>
              <a:t>Portfolios denominated in US dollars, Euros, Yen, and Australian dollars.</a:t>
            </a:r>
          </a:p>
          <a:p>
            <a:pPr marL="256432" indent="-256432" algn="just">
              <a:buFont typeface="Arial" pitchFamily="34" charset="0"/>
              <a:buChar char="•"/>
              <a:defRPr/>
            </a:pPr>
            <a:endParaRPr lang="en-US" b="0" dirty="0">
              <a:solidFill>
                <a:schemeClr val="accent6">
                  <a:lumMod val="50000"/>
                </a:schemeClr>
              </a:solidFill>
              <a:latin typeface="Arial" charset="0"/>
              <a:cs typeface="Arial" charset="0"/>
            </a:endParaRPr>
          </a:p>
          <a:p>
            <a:pPr marL="256432" indent="-256432" algn="just">
              <a:buFont typeface="Arial" pitchFamily="34" charset="0"/>
              <a:buChar char="•"/>
              <a:defRPr/>
            </a:pPr>
            <a:r>
              <a:rPr lang="en-US" b="0" dirty="0">
                <a:solidFill>
                  <a:schemeClr val="accent6">
                    <a:lumMod val="50000"/>
                  </a:schemeClr>
                </a:solidFill>
                <a:latin typeface="Arial" charset="0"/>
                <a:cs typeface="Arial" charset="0"/>
              </a:rPr>
              <a:t>Equities portfolios in the US, UK, Europe, Japan, and Australia.  </a:t>
            </a:r>
            <a:endParaRPr lang="en-US" dirty="0">
              <a:latin typeface="Arial" charset="0"/>
              <a:cs typeface="Arial" charset="0"/>
            </a:endParaRPr>
          </a:p>
        </p:txBody>
      </p:sp>
      <p:sp>
        <p:nvSpPr>
          <p:cNvPr id="4" name="Rectangle 3"/>
          <p:cNvSpPr/>
          <p:nvPr/>
        </p:nvSpPr>
        <p:spPr>
          <a:xfrm>
            <a:off x="310285" y="3414993"/>
            <a:ext cx="8598477" cy="1744853"/>
          </a:xfrm>
          <a:prstGeom prst="rect">
            <a:avLst/>
          </a:prstGeom>
        </p:spPr>
        <p:txBody>
          <a:bodyPr lIns="82058" tIns="41029" rIns="82058" bIns="41029">
            <a:spAutoFit/>
          </a:bodyPr>
          <a:lstStyle/>
          <a:p>
            <a:pPr marL="256432" indent="-256432" algn="just">
              <a:buFont typeface="Arial" pitchFamily="34" charset="0"/>
              <a:buChar char="•"/>
              <a:defRPr/>
            </a:pPr>
            <a:r>
              <a:rPr lang="en-US" b="0" dirty="0">
                <a:solidFill>
                  <a:schemeClr val="accent5">
                    <a:lumMod val="10000"/>
                  </a:schemeClr>
                </a:solidFill>
                <a:latin typeface="Arial" charset="0"/>
                <a:cs typeface="Arial" charset="0"/>
              </a:rPr>
              <a:t>Other products include iShares, a $30B real estate portfolio, asset management services, risk analytics, etc.</a:t>
            </a:r>
          </a:p>
          <a:p>
            <a:pPr marL="256432" indent="-256432" algn="just">
              <a:buFont typeface="Arial" pitchFamily="34" charset="0"/>
              <a:buChar char="•"/>
              <a:defRPr/>
            </a:pPr>
            <a:endParaRPr lang="en-US" b="0" dirty="0">
              <a:solidFill>
                <a:schemeClr val="accent5">
                  <a:lumMod val="10000"/>
                </a:schemeClr>
              </a:solidFill>
              <a:latin typeface="Arial" charset="0"/>
              <a:cs typeface="Arial" charset="0"/>
            </a:endParaRPr>
          </a:p>
          <a:p>
            <a:pPr marL="256432" indent="-256432" algn="just">
              <a:buFont typeface="Arial" pitchFamily="34" charset="0"/>
              <a:buChar char="•"/>
              <a:defRPr/>
            </a:pPr>
            <a:r>
              <a:rPr lang="en-US" b="0" dirty="0">
                <a:solidFill>
                  <a:schemeClr val="accent5">
                    <a:lumMod val="10000"/>
                  </a:schemeClr>
                </a:solidFill>
                <a:latin typeface="Arial" charset="0"/>
                <a:cs typeface="Arial" charset="0"/>
              </a:rPr>
              <a:t>On ay given trading day, up to $13.5T flow through our data center systems.</a:t>
            </a:r>
          </a:p>
          <a:p>
            <a:pPr marL="256432" indent="-256432" algn="just">
              <a:buFont typeface="Arial" pitchFamily="34" charset="0"/>
              <a:buChar char="•"/>
              <a:defRPr/>
            </a:pPr>
            <a:endParaRPr lang="en-US" b="0" dirty="0">
              <a:solidFill>
                <a:schemeClr val="accent5">
                  <a:lumMod val="10000"/>
                </a:schemeClr>
              </a:solidFill>
              <a:latin typeface="Arial" charset="0"/>
              <a:cs typeface="Arial" charset="0"/>
            </a:endParaRPr>
          </a:p>
          <a:p>
            <a:pPr marL="256432" indent="-256432" algn="just">
              <a:buFont typeface="Arial" pitchFamily="34" charset="0"/>
              <a:buChar char="•"/>
              <a:defRPr/>
            </a:pPr>
            <a:r>
              <a:rPr lang="en-US" b="0" dirty="0">
                <a:solidFill>
                  <a:schemeClr val="accent5">
                    <a:lumMod val="10000"/>
                  </a:schemeClr>
                </a:solidFill>
                <a:latin typeface="Arial" charset="0"/>
                <a:cs typeface="Arial" charset="0"/>
              </a:rPr>
              <a:t>83 (+/-) office locations around the world  </a:t>
            </a:r>
            <a:endParaRPr lang="en-US" dirty="0">
              <a:solidFill>
                <a:schemeClr val="accent5">
                  <a:lumMod val="10000"/>
                </a:schemeClr>
              </a:solidFill>
              <a:latin typeface="Arial" charset="0"/>
              <a:cs typeface="Arial" charset="0"/>
            </a:endParaRPr>
          </a:p>
        </p:txBody>
      </p:sp>
      <p:pic>
        <p:nvPicPr>
          <p:cNvPr id="48131" name="Picture 3"/>
          <p:cNvPicPr preferRelativeResize="0">
            <a:picLocks noChangeArrowheads="1"/>
          </p:cNvPicPr>
          <p:nvPr/>
        </p:nvPicPr>
        <p:blipFill>
          <a:blip r:embed="rId3"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miter lim="800000"/>
            <a:headEnd/>
            <a:tailEnd/>
          </a:ln>
        </p:spPr>
        <p:txBody>
          <a:bodyPr/>
          <a:lstStyle/>
          <a:p>
            <a:fld id="{DE3E9849-37AD-4C30-91E2-1B6B84D6A066}" type="slidenum">
              <a:rPr lang="en-US" smtClean="0">
                <a:latin typeface="Arial" pitchFamily="34" charset="0"/>
                <a:cs typeface="Arial" pitchFamily="34" charset="0"/>
              </a:rPr>
              <a:pPr/>
              <a:t>34</a:t>
            </a:fld>
            <a:endParaRPr lang="en-US" smtClean="0">
              <a:latin typeface="Arial" pitchFamily="34" charset="0"/>
              <a:cs typeface="Arial" pitchFamily="34" charset="0"/>
            </a:endParaRPr>
          </a:p>
        </p:txBody>
      </p:sp>
      <p:sp>
        <p:nvSpPr>
          <p:cNvPr id="5123" name="Rectangle 65"/>
          <p:cNvSpPr>
            <a:spLocks noGrp="1" noChangeArrowheads="1"/>
          </p:cNvSpPr>
          <p:nvPr>
            <p:ph type="title"/>
          </p:nvPr>
        </p:nvSpPr>
        <p:spPr/>
        <p:txBody>
          <a:bodyPr>
            <a:normAutofit fontScale="90000"/>
          </a:bodyPr>
          <a:lstStyle/>
          <a:p>
            <a:pPr eaLnBrk="1" hangingPunct="1"/>
            <a:r>
              <a:rPr lang="en-US" smtClean="0"/>
              <a:t>Technical Real Estate – Mess Means Waste</a:t>
            </a:r>
          </a:p>
        </p:txBody>
      </p:sp>
      <p:pic>
        <p:nvPicPr>
          <p:cNvPr id="5124" name="Picture 1"/>
          <p:cNvPicPr>
            <a:picLocks noChangeAspect="1"/>
          </p:cNvPicPr>
          <p:nvPr/>
        </p:nvPicPr>
        <p:blipFill>
          <a:blip r:embed="rId2" cstate="print"/>
          <a:srcRect/>
          <a:stretch>
            <a:fillRect/>
          </a:stretch>
        </p:blipFill>
        <p:spPr bwMode="auto">
          <a:xfrm>
            <a:off x="473364" y="1159809"/>
            <a:ext cx="3795568" cy="2454088"/>
          </a:xfrm>
          <a:prstGeom prst="rect">
            <a:avLst/>
          </a:prstGeom>
          <a:noFill/>
          <a:ln w="6350">
            <a:solidFill>
              <a:schemeClr val="tx1"/>
            </a:solidFill>
            <a:miter lim="800000"/>
            <a:headEnd/>
            <a:tailEnd/>
          </a:ln>
        </p:spPr>
      </p:pic>
      <p:pic>
        <p:nvPicPr>
          <p:cNvPr id="5125" name="Picture 2"/>
          <p:cNvPicPr>
            <a:picLocks noChangeAspect="1"/>
          </p:cNvPicPr>
          <p:nvPr/>
        </p:nvPicPr>
        <p:blipFill>
          <a:blip r:embed="rId3" cstate="print"/>
          <a:srcRect/>
          <a:stretch>
            <a:fillRect/>
          </a:stretch>
        </p:blipFill>
        <p:spPr bwMode="auto">
          <a:xfrm>
            <a:off x="4925580" y="1159809"/>
            <a:ext cx="3794125" cy="2454088"/>
          </a:xfrm>
          <a:prstGeom prst="rect">
            <a:avLst/>
          </a:prstGeom>
          <a:noFill/>
          <a:ln w="6350">
            <a:solidFill>
              <a:schemeClr val="tx1"/>
            </a:solidFill>
            <a:miter lim="800000"/>
            <a:headEnd/>
            <a:tailEnd/>
          </a:ln>
        </p:spPr>
      </p:pic>
      <p:sp>
        <p:nvSpPr>
          <p:cNvPr id="4" name="Rectangle 3"/>
          <p:cNvSpPr/>
          <p:nvPr/>
        </p:nvSpPr>
        <p:spPr>
          <a:xfrm>
            <a:off x="2047876" y="892269"/>
            <a:ext cx="845392" cy="359858"/>
          </a:xfrm>
          <a:prstGeom prst="rect">
            <a:avLst/>
          </a:prstGeom>
        </p:spPr>
        <p:txBody>
          <a:bodyPr wrap="none" lIns="82058" tIns="41029" rIns="82058" bIns="41029">
            <a:spAutoFit/>
          </a:bodyPr>
          <a:lstStyle/>
          <a:p>
            <a:pPr>
              <a:defRPr/>
            </a:pPr>
            <a:r>
              <a:rPr lang="en-US" b="0" u="sng" dirty="0">
                <a:solidFill>
                  <a:schemeClr val="accent5">
                    <a:lumMod val="10000"/>
                  </a:schemeClr>
                </a:solidFill>
                <a:latin typeface="Arial" charset="0"/>
                <a:cs typeface="Arial" charset="0"/>
              </a:rPr>
              <a:t>Before</a:t>
            </a:r>
            <a:endParaRPr lang="en-US" u="sng" dirty="0">
              <a:latin typeface="Arial" charset="0"/>
              <a:cs typeface="Arial" charset="0"/>
            </a:endParaRPr>
          </a:p>
        </p:txBody>
      </p:sp>
      <p:sp>
        <p:nvSpPr>
          <p:cNvPr id="11" name="Rectangle 10"/>
          <p:cNvSpPr/>
          <p:nvPr/>
        </p:nvSpPr>
        <p:spPr>
          <a:xfrm>
            <a:off x="6566478" y="892269"/>
            <a:ext cx="653032" cy="359858"/>
          </a:xfrm>
          <a:prstGeom prst="rect">
            <a:avLst/>
          </a:prstGeom>
        </p:spPr>
        <p:txBody>
          <a:bodyPr wrap="none" lIns="82058" tIns="41029" rIns="82058" bIns="41029">
            <a:spAutoFit/>
          </a:bodyPr>
          <a:lstStyle/>
          <a:p>
            <a:pPr>
              <a:defRPr/>
            </a:pPr>
            <a:r>
              <a:rPr lang="en-US" b="0" u="sng" dirty="0">
                <a:solidFill>
                  <a:schemeClr val="accent5">
                    <a:lumMod val="10000"/>
                  </a:schemeClr>
                </a:solidFill>
                <a:latin typeface="Arial" charset="0"/>
                <a:cs typeface="Arial" charset="0"/>
              </a:rPr>
              <a:t>After</a:t>
            </a:r>
            <a:endParaRPr lang="en-US" u="sng" dirty="0">
              <a:latin typeface="Arial" charset="0"/>
              <a:cs typeface="Arial" charset="0"/>
            </a:endParaRPr>
          </a:p>
        </p:txBody>
      </p:sp>
      <p:pic>
        <p:nvPicPr>
          <p:cNvPr id="5128" name="Picture 4"/>
          <p:cNvPicPr>
            <a:picLocks noChangeAspect="1"/>
          </p:cNvPicPr>
          <p:nvPr/>
        </p:nvPicPr>
        <p:blipFill>
          <a:blip r:embed="rId4" cstate="print"/>
          <a:srcRect/>
          <a:stretch>
            <a:fillRect/>
          </a:stretch>
        </p:blipFill>
        <p:spPr bwMode="auto">
          <a:xfrm>
            <a:off x="6230217" y="4287652"/>
            <a:ext cx="2489488" cy="1722904"/>
          </a:xfrm>
          <a:prstGeom prst="rect">
            <a:avLst/>
          </a:prstGeom>
          <a:noFill/>
          <a:ln w="6350">
            <a:solidFill>
              <a:schemeClr val="tx1"/>
            </a:solidFill>
            <a:miter lim="800000"/>
            <a:headEnd/>
            <a:tailEnd/>
          </a:ln>
        </p:spPr>
      </p:pic>
      <p:pic>
        <p:nvPicPr>
          <p:cNvPr id="5129" name="Picture 5"/>
          <p:cNvPicPr>
            <a:picLocks noChangeAspect="1"/>
          </p:cNvPicPr>
          <p:nvPr/>
        </p:nvPicPr>
        <p:blipFill>
          <a:blip r:embed="rId5" cstate="print"/>
          <a:srcRect/>
          <a:stretch>
            <a:fillRect/>
          </a:stretch>
        </p:blipFill>
        <p:spPr bwMode="auto">
          <a:xfrm>
            <a:off x="3353955" y="4287652"/>
            <a:ext cx="2489489" cy="1722904"/>
          </a:xfrm>
          <a:prstGeom prst="rect">
            <a:avLst/>
          </a:prstGeom>
          <a:noFill/>
          <a:ln w="6350">
            <a:solidFill>
              <a:schemeClr val="tx1"/>
            </a:solidFill>
            <a:miter lim="800000"/>
            <a:headEnd/>
            <a:tailEnd/>
          </a:ln>
        </p:spPr>
      </p:pic>
      <p:pic>
        <p:nvPicPr>
          <p:cNvPr id="5130" name="Picture 6"/>
          <p:cNvPicPr>
            <a:picLocks noChangeAspect="1"/>
          </p:cNvPicPr>
          <p:nvPr/>
        </p:nvPicPr>
        <p:blipFill>
          <a:blip r:embed="rId6" cstate="print"/>
          <a:srcRect/>
          <a:stretch>
            <a:fillRect/>
          </a:stretch>
        </p:blipFill>
        <p:spPr bwMode="auto">
          <a:xfrm>
            <a:off x="473364" y="4287652"/>
            <a:ext cx="2489489" cy="1722904"/>
          </a:xfrm>
          <a:prstGeom prst="rect">
            <a:avLst/>
          </a:prstGeom>
          <a:noFill/>
          <a:ln w="6350">
            <a:solidFill>
              <a:schemeClr val="tx1"/>
            </a:solidFill>
            <a:miter lim="800000"/>
            <a:headEnd/>
            <a:tailEnd/>
          </a:ln>
        </p:spPr>
      </p:pic>
      <p:cxnSp>
        <p:nvCxnSpPr>
          <p:cNvPr id="5131" name="Straight Connector 8"/>
          <p:cNvCxnSpPr>
            <a:cxnSpLocks noChangeShapeType="1"/>
          </p:cNvCxnSpPr>
          <p:nvPr/>
        </p:nvCxnSpPr>
        <p:spPr bwMode="auto">
          <a:xfrm>
            <a:off x="464705" y="3992096"/>
            <a:ext cx="8246341" cy="0"/>
          </a:xfrm>
          <a:prstGeom prst="line">
            <a:avLst/>
          </a:prstGeom>
          <a:noFill/>
          <a:ln w="9525" algn="ctr">
            <a:solidFill>
              <a:schemeClr val="tx1"/>
            </a:solidFill>
            <a:round/>
            <a:headEnd/>
            <a:tailEnd/>
          </a:ln>
          <a:effectLst/>
        </p:spPr>
      </p:cxnSp>
      <p:pic>
        <p:nvPicPr>
          <p:cNvPr id="49155" name="Picture 3"/>
          <p:cNvPicPr preferRelativeResize="0">
            <a:picLocks noChangeArrowheads="1"/>
          </p:cNvPicPr>
          <p:nvPr/>
        </p:nvPicPr>
        <p:blipFill>
          <a:blip r:embed="rId7"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0"/>
          </p:nvPr>
        </p:nvSpPr>
        <p:spPr>
          <a:noFill/>
          <a:ln>
            <a:miter lim="800000"/>
            <a:headEnd/>
            <a:tailEnd/>
          </a:ln>
        </p:spPr>
        <p:txBody>
          <a:bodyPr/>
          <a:lstStyle/>
          <a:p>
            <a:fld id="{9EDAE6EC-2DD9-4277-9D9D-2DECB594C150}" type="slidenum">
              <a:rPr lang="en-US" smtClean="0">
                <a:latin typeface="Arial" pitchFamily="34" charset="0"/>
                <a:cs typeface="Arial" pitchFamily="34" charset="0"/>
              </a:rPr>
              <a:pPr/>
              <a:t>35</a:t>
            </a:fld>
            <a:endParaRPr lang="en-US" smtClean="0">
              <a:latin typeface="Arial" pitchFamily="34" charset="0"/>
              <a:cs typeface="Arial" pitchFamily="34" charset="0"/>
            </a:endParaRPr>
          </a:p>
        </p:txBody>
      </p:sp>
      <p:sp>
        <p:nvSpPr>
          <p:cNvPr id="6147" name="Slide Number Placeholder 3"/>
          <p:cNvSpPr txBox="1">
            <a:spLocks noGrp="1"/>
          </p:cNvSpPr>
          <p:nvPr/>
        </p:nvSpPr>
        <p:spPr bwMode="auto">
          <a:xfrm>
            <a:off x="8491682" y="6327122"/>
            <a:ext cx="385330" cy="432827"/>
          </a:xfrm>
          <a:prstGeom prst="rect">
            <a:avLst/>
          </a:prstGeom>
          <a:noFill/>
          <a:ln w="9525">
            <a:noFill/>
            <a:miter lim="800000"/>
            <a:headEnd/>
            <a:tailEnd/>
          </a:ln>
          <a:effectLst/>
        </p:spPr>
        <p:txBody>
          <a:bodyPr lIns="0" tIns="0" rIns="0" bIns="0" anchor="ctr"/>
          <a:lstStyle/>
          <a:p>
            <a:pPr algn="ctr" defTabSz="873294"/>
            <a:fld id="{6B9661A4-6192-4A7B-8B8E-056E75301EB1}" type="slidenum">
              <a:rPr lang="en-US" sz="800"/>
              <a:pPr algn="ctr" defTabSz="873294"/>
              <a:t>35</a:t>
            </a:fld>
            <a:endParaRPr lang="en-US" sz="800" dirty="0"/>
          </a:p>
        </p:txBody>
      </p:sp>
      <p:sp>
        <p:nvSpPr>
          <p:cNvPr id="6148" name="Rectangle 2"/>
          <p:cNvSpPr>
            <a:spLocks noGrp="1" noChangeArrowheads="1"/>
          </p:cNvSpPr>
          <p:nvPr>
            <p:ph type="title" idx="4294967295"/>
          </p:nvPr>
        </p:nvSpPr>
        <p:spPr/>
        <p:txBody>
          <a:bodyPr>
            <a:normAutofit fontScale="90000"/>
          </a:bodyPr>
          <a:lstStyle/>
          <a:p>
            <a:r>
              <a:rPr lang="en-US" dirty="0" smtClean="0"/>
              <a:t>Technical Real Estate – Global Data Center Locations</a:t>
            </a:r>
            <a:endParaRPr lang="en-US" sz="1100" dirty="0" smtClean="0"/>
          </a:p>
        </p:txBody>
      </p:sp>
      <p:sp>
        <p:nvSpPr>
          <p:cNvPr id="6149" name="Rectangle 3"/>
          <p:cNvSpPr>
            <a:spLocks noGrp="1" noChangeArrowheads="1"/>
          </p:cNvSpPr>
          <p:nvPr>
            <p:ph type="body" idx="4294967295"/>
          </p:nvPr>
        </p:nvSpPr>
        <p:spPr>
          <a:xfrm>
            <a:off x="379558" y="1175218"/>
            <a:ext cx="8175625" cy="532279"/>
          </a:xfrm>
        </p:spPr>
        <p:txBody>
          <a:bodyPr>
            <a:normAutofit fontScale="55000" lnSpcReduction="20000"/>
          </a:bodyPr>
          <a:lstStyle/>
          <a:p>
            <a:pPr>
              <a:spcBef>
                <a:spcPts val="538"/>
              </a:spcBef>
            </a:pPr>
            <a:r>
              <a:rPr lang="en-US" dirty="0" smtClean="0"/>
              <a:t>Fewer, more capable data centers reduce technology complexity, operational risk, and cost.</a:t>
            </a:r>
          </a:p>
        </p:txBody>
      </p:sp>
      <p:grpSp>
        <p:nvGrpSpPr>
          <p:cNvPr id="2" name="Group 4"/>
          <p:cNvGrpSpPr>
            <a:grpSpLocks/>
          </p:cNvGrpSpPr>
          <p:nvPr/>
        </p:nvGrpSpPr>
        <p:grpSpPr bwMode="auto">
          <a:xfrm>
            <a:off x="415636" y="2008654"/>
            <a:ext cx="8785555" cy="4393781"/>
            <a:chOff x="840" y="1296"/>
            <a:chExt cx="4724" cy="2389"/>
          </a:xfrm>
        </p:grpSpPr>
        <p:sp>
          <p:nvSpPr>
            <p:cNvPr id="6207" name="Freeform 5"/>
            <p:cNvSpPr>
              <a:spLocks noChangeAspect="1"/>
            </p:cNvSpPr>
            <p:nvPr/>
          </p:nvSpPr>
          <p:spPr bwMode="auto">
            <a:xfrm>
              <a:off x="1731" y="2180"/>
              <a:ext cx="89" cy="196"/>
            </a:xfrm>
            <a:custGeom>
              <a:avLst/>
              <a:gdLst>
                <a:gd name="T0" fmla="*/ 0 w 17"/>
                <a:gd name="T1" fmla="*/ 0 h 27"/>
                <a:gd name="T2" fmla="*/ 0 w 17"/>
                <a:gd name="T3" fmla="*/ 0 h 27"/>
                <a:gd name="T4" fmla="*/ 0 w 17"/>
                <a:gd name="T5" fmla="*/ 0 h 27"/>
                <a:gd name="T6" fmla="*/ 0 w 17"/>
                <a:gd name="T7" fmla="*/ 0 h 27"/>
                <a:gd name="T8" fmla="*/ 0 w 17"/>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7">
                  <a:moveTo>
                    <a:pt x="17" y="25"/>
                  </a:moveTo>
                  <a:lnTo>
                    <a:pt x="11" y="0"/>
                  </a:lnTo>
                  <a:lnTo>
                    <a:pt x="0" y="21"/>
                  </a:lnTo>
                  <a:lnTo>
                    <a:pt x="3" y="27"/>
                  </a:lnTo>
                  <a:lnTo>
                    <a:pt x="17" y="2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08" name="Freeform 6"/>
            <p:cNvSpPr>
              <a:spLocks noChangeAspect="1"/>
            </p:cNvSpPr>
            <p:nvPr/>
          </p:nvSpPr>
          <p:spPr bwMode="auto">
            <a:xfrm>
              <a:off x="1744" y="2149"/>
              <a:ext cx="89" cy="196"/>
            </a:xfrm>
            <a:custGeom>
              <a:avLst/>
              <a:gdLst>
                <a:gd name="T0" fmla="*/ 1 w 22"/>
                <a:gd name="T1" fmla="*/ 0 h 34"/>
                <a:gd name="T2" fmla="*/ 1 w 22"/>
                <a:gd name="T3" fmla="*/ 0 h 34"/>
                <a:gd name="T4" fmla="*/ 0 w 22"/>
                <a:gd name="T5" fmla="*/ 0 h 34"/>
                <a:gd name="T6" fmla="*/ 1 w 22"/>
                <a:gd name="T7" fmla="*/ 0 h 34"/>
                <a:gd name="T8" fmla="*/ 1 w 22"/>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34">
                  <a:moveTo>
                    <a:pt x="11" y="34"/>
                  </a:moveTo>
                  <a:lnTo>
                    <a:pt x="16" y="18"/>
                  </a:lnTo>
                  <a:lnTo>
                    <a:pt x="0" y="0"/>
                  </a:lnTo>
                  <a:lnTo>
                    <a:pt x="22" y="23"/>
                  </a:lnTo>
                  <a:lnTo>
                    <a:pt x="11" y="3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09" name="Freeform 7"/>
            <p:cNvSpPr>
              <a:spLocks noChangeAspect="1"/>
            </p:cNvSpPr>
            <p:nvPr/>
          </p:nvSpPr>
          <p:spPr bwMode="auto">
            <a:xfrm>
              <a:off x="1758" y="2173"/>
              <a:ext cx="89" cy="196"/>
            </a:xfrm>
            <a:custGeom>
              <a:avLst/>
              <a:gdLst>
                <a:gd name="T0" fmla="*/ 0 w 14"/>
                <a:gd name="T1" fmla="*/ 1 h 25"/>
                <a:gd name="T2" fmla="*/ 0 w 14"/>
                <a:gd name="T3" fmla="*/ 1 h 25"/>
                <a:gd name="T4" fmla="*/ 0 w 14"/>
                <a:gd name="T5" fmla="*/ 0 h 25"/>
                <a:gd name="T6" fmla="*/ 0 w 14"/>
                <a:gd name="T7" fmla="*/ 1 h 25"/>
                <a:gd name="T8" fmla="*/ 0 w 14"/>
                <a:gd name="T9" fmla="*/ 1 h 25"/>
                <a:gd name="T10" fmla="*/ 0 w 14"/>
                <a:gd name="T11" fmla="*/ 1 h 25"/>
                <a:gd name="T12" fmla="*/ 0 w 14"/>
                <a:gd name="T13" fmla="*/ 1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5">
                  <a:moveTo>
                    <a:pt x="8" y="25"/>
                  </a:moveTo>
                  <a:lnTo>
                    <a:pt x="14" y="14"/>
                  </a:lnTo>
                  <a:lnTo>
                    <a:pt x="0" y="0"/>
                  </a:lnTo>
                  <a:lnTo>
                    <a:pt x="7" y="10"/>
                  </a:lnTo>
                  <a:lnTo>
                    <a:pt x="12" y="14"/>
                  </a:lnTo>
                  <a:lnTo>
                    <a:pt x="7" y="24"/>
                  </a:lnTo>
                  <a:lnTo>
                    <a:pt x="8" y="2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10" name="Freeform 8"/>
            <p:cNvSpPr>
              <a:spLocks noChangeAspect="1"/>
            </p:cNvSpPr>
            <p:nvPr/>
          </p:nvSpPr>
          <p:spPr bwMode="auto">
            <a:xfrm>
              <a:off x="1728" y="2154"/>
              <a:ext cx="89" cy="196"/>
            </a:xfrm>
            <a:custGeom>
              <a:avLst/>
              <a:gdLst>
                <a:gd name="T0" fmla="*/ 0 w 33"/>
                <a:gd name="T1" fmla="*/ 0 h 2"/>
                <a:gd name="T2" fmla="*/ 0 w 33"/>
                <a:gd name="T3" fmla="*/ 1 h 2"/>
                <a:gd name="T4" fmla="*/ 0 w 33"/>
                <a:gd name="T5" fmla="*/ 1 h 2"/>
                <a:gd name="T6" fmla="*/ 0 w 33"/>
                <a:gd name="T7" fmla="*/ 0 h 2"/>
                <a:gd name="T8" fmla="*/ 0 w 3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
                  <a:moveTo>
                    <a:pt x="12" y="0"/>
                  </a:moveTo>
                  <a:lnTo>
                    <a:pt x="33" y="1"/>
                  </a:lnTo>
                  <a:lnTo>
                    <a:pt x="21" y="2"/>
                  </a:lnTo>
                  <a:lnTo>
                    <a:pt x="0" y="0"/>
                  </a:lnTo>
                  <a:lnTo>
                    <a:pt x="12"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11" name="Freeform 9"/>
            <p:cNvSpPr>
              <a:spLocks noChangeAspect="1"/>
            </p:cNvSpPr>
            <p:nvPr/>
          </p:nvSpPr>
          <p:spPr bwMode="auto">
            <a:xfrm>
              <a:off x="1737" y="2195"/>
              <a:ext cx="89" cy="196"/>
            </a:xfrm>
            <a:custGeom>
              <a:avLst/>
              <a:gdLst>
                <a:gd name="T0" fmla="*/ 1 w 8"/>
                <a:gd name="T1" fmla="*/ 1 h 14"/>
                <a:gd name="T2" fmla="*/ 1 w 8"/>
                <a:gd name="T3" fmla="*/ 1 h 14"/>
                <a:gd name="T4" fmla="*/ 0 w 8"/>
                <a:gd name="T5" fmla="*/ 0 h 14"/>
                <a:gd name="T6" fmla="*/ 1 w 8"/>
                <a:gd name="T7" fmla="*/ 1 h 14"/>
                <a:gd name="T8" fmla="*/ 1 w 8"/>
                <a:gd name="T9" fmla="*/ 1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1"/>
                  </a:moveTo>
                  <a:lnTo>
                    <a:pt x="5" y="4"/>
                  </a:lnTo>
                  <a:lnTo>
                    <a:pt x="0" y="0"/>
                  </a:lnTo>
                  <a:lnTo>
                    <a:pt x="5" y="14"/>
                  </a:lnTo>
                  <a:lnTo>
                    <a:pt x="8" y="1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12" name="Freeform 10"/>
            <p:cNvSpPr>
              <a:spLocks noChangeAspect="1"/>
            </p:cNvSpPr>
            <p:nvPr/>
          </p:nvSpPr>
          <p:spPr bwMode="auto">
            <a:xfrm>
              <a:off x="2895" y="1933"/>
              <a:ext cx="89" cy="19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30" y="4"/>
                  </a:moveTo>
                  <a:lnTo>
                    <a:pt x="14" y="17"/>
                  </a:lnTo>
                  <a:lnTo>
                    <a:pt x="0" y="6"/>
                  </a:lnTo>
                  <a:lnTo>
                    <a:pt x="19" y="0"/>
                  </a:lnTo>
                  <a:lnTo>
                    <a:pt x="30" y="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3" name="Freeform 11"/>
            <p:cNvSpPr>
              <a:spLocks noChangeAspect="1"/>
            </p:cNvSpPr>
            <p:nvPr/>
          </p:nvSpPr>
          <p:spPr bwMode="auto">
            <a:xfrm>
              <a:off x="4617" y="2289"/>
              <a:ext cx="89" cy="196"/>
            </a:xfrm>
            <a:custGeom>
              <a:avLst/>
              <a:gdLst>
                <a:gd name="T0" fmla="*/ 0 w 150"/>
                <a:gd name="T1" fmla="*/ 0 h 216"/>
                <a:gd name="T2" fmla="*/ 0 w 150"/>
                <a:gd name="T3" fmla="*/ 0 h 216"/>
                <a:gd name="T4" fmla="*/ 0 w 150"/>
                <a:gd name="T5" fmla="*/ 0 h 216"/>
                <a:gd name="T6" fmla="*/ 0 w 150"/>
                <a:gd name="T7" fmla="*/ 0 h 216"/>
                <a:gd name="T8" fmla="*/ 0 w 150"/>
                <a:gd name="T9" fmla="*/ 0 h 216"/>
                <a:gd name="T10" fmla="*/ 0 w 150"/>
                <a:gd name="T11" fmla="*/ 0 h 216"/>
                <a:gd name="T12" fmla="*/ 0 w 150"/>
                <a:gd name="T13" fmla="*/ 0 h 216"/>
                <a:gd name="T14" fmla="*/ 0 w 150"/>
                <a:gd name="T15" fmla="*/ 0 h 216"/>
                <a:gd name="T16" fmla="*/ 0 w 150"/>
                <a:gd name="T17" fmla="*/ 0 h 216"/>
                <a:gd name="T18" fmla="*/ 0 w 150"/>
                <a:gd name="T19" fmla="*/ 0 h 216"/>
                <a:gd name="T20" fmla="*/ 0 w 150"/>
                <a:gd name="T21" fmla="*/ 0 h 216"/>
                <a:gd name="T22" fmla="*/ 0 w 150"/>
                <a:gd name="T23" fmla="*/ 0 h 216"/>
                <a:gd name="T24" fmla="*/ 0 w 150"/>
                <a:gd name="T25" fmla="*/ 0 h 216"/>
                <a:gd name="T26" fmla="*/ 0 w 150"/>
                <a:gd name="T27" fmla="*/ 0 h 216"/>
                <a:gd name="T28" fmla="*/ 0 w 150"/>
                <a:gd name="T29" fmla="*/ 0 h 216"/>
                <a:gd name="T30" fmla="*/ 0 w 150"/>
                <a:gd name="T31" fmla="*/ 0 h 216"/>
                <a:gd name="T32" fmla="*/ 0 w 150"/>
                <a:gd name="T33" fmla="*/ 0 h 216"/>
                <a:gd name="T34" fmla="*/ 0 w 150"/>
                <a:gd name="T35" fmla="*/ 0 h 216"/>
                <a:gd name="T36" fmla="*/ 0 w 150"/>
                <a:gd name="T37" fmla="*/ 0 h 216"/>
                <a:gd name="T38" fmla="*/ 0 w 150"/>
                <a:gd name="T39" fmla="*/ 0 h 216"/>
                <a:gd name="T40" fmla="*/ 0 w 150"/>
                <a:gd name="T41" fmla="*/ 0 h 216"/>
                <a:gd name="T42" fmla="*/ 0 w 150"/>
                <a:gd name="T43" fmla="*/ 0 h 216"/>
                <a:gd name="T44" fmla="*/ 0 w 150"/>
                <a:gd name="T45" fmla="*/ 0 h 216"/>
                <a:gd name="T46" fmla="*/ 0 w 150"/>
                <a:gd name="T47" fmla="*/ 0 h 216"/>
                <a:gd name="T48" fmla="*/ 0 w 150"/>
                <a:gd name="T49" fmla="*/ 0 h 216"/>
                <a:gd name="T50" fmla="*/ 0 w 150"/>
                <a:gd name="T51" fmla="*/ 0 h 216"/>
                <a:gd name="T52" fmla="*/ 0 w 150"/>
                <a:gd name="T53" fmla="*/ 0 h 216"/>
                <a:gd name="T54" fmla="*/ 0 w 150"/>
                <a:gd name="T55" fmla="*/ 0 h 216"/>
                <a:gd name="T56" fmla="*/ 0 w 150"/>
                <a:gd name="T57" fmla="*/ 0 h 216"/>
                <a:gd name="T58" fmla="*/ 0 w 150"/>
                <a:gd name="T59" fmla="*/ 0 h 216"/>
                <a:gd name="T60" fmla="*/ 0 w 150"/>
                <a:gd name="T61" fmla="*/ 0 h 216"/>
                <a:gd name="T62" fmla="*/ 0 w 150"/>
                <a:gd name="T63" fmla="*/ 0 h 216"/>
                <a:gd name="T64" fmla="*/ 0 w 150"/>
                <a:gd name="T65" fmla="*/ 0 h 216"/>
                <a:gd name="T66" fmla="*/ 0 w 150"/>
                <a:gd name="T67" fmla="*/ 0 h 216"/>
                <a:gd name="T68" fmla="*/ 0 w 150"/>
                <a:gd name="T69" fmla="*/ 0 h 216"/>
                <a:gd name="T70" fmla="*/ 0 w 150"/>
                <a:gd name="T71" fmla="*/ 0 h 216"/>
                <a:gd name="T72" fmla="*/ 0 w 150"/>
                <a:gd name="T73" fmla="*/ 0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0" h="216">
                  <a:moveTo>
                    <a:pt x="29" y="136"/>
                  </a:moveTo>
                  <a:lnTo>
                    <a:pt x="29" y="152"/>
                  </a:lnTo>
                  <a:lnTo>
                    <a:pt x="5" y="114"/>
                  </a:lnTo>
                  <a:lnTo>
                    <a:pt x="0" y="86"/>
                  </a:lnTo>
                  <a:lnTo>
                    <a:pt x="17" y="90"/>
                  </a:lnTo>
                  <a:lnTo>
                    <a:pt x="12" y="52"/>
                  </a:lnTo>
                  <a:lnTo>
                    <a:pt x="7" y="15"/>
                  </a:lnTo>
                  <a:lnTo>
                    <a:pt x="16" y="0"/>
                  </a:lnTo>
                  <a:lnTo>
                    <a:pt x="56" y="9"/>
                  </a:lnTo>
                  <a:lnTo>
                    <a:pt x="62" y="18"/>
                  </a:lnTo>
                  <a:lnTo>
                    <a:pt x="71" y="46"/>
                  </a:lnTo>
                  <a:lnTo>
                    <a:pt x="76" y="66"/>
                  </a:lnTo>
                  <a:lnTo>
                    <a:pt x="70" y="90"/>
                  </a:lnTo>
                  <a:lnTo>
                    <a:pt x="55" y="103"/>
                  </a:lnTo>
                  <a:lnTo>
                    <a:pt x="58" y="128"/>
                  </a:lnTo>
                  <a:lnTo>
                    <a:pt x="76" y="166"/>
                  </a:lnTo>
                  <a:lnTo>
                    <a:pt x="86" y="165"/>
                  </a:lnTo>
                  <a:lnTo>
                    <a:pt x="86" y="162"/>
                  </a:lnTo>
                  <a:lnTo>
                    <a:pt x="103" y="157"/>
                  </a:lnTo>
                  <a:lnTo>
                    <a:pt x="119" y="175"/>
                  </a:lnTo>
                  <a:lnTo>
                    <a:pt x="121" y="166"/>
                  </a:lnTo>
                  <a:lnTo>
                    <a:pt x="136" y="177"/>
                  </a:lnTo>
                  <a:lnTo>
                    <a:pt x="128" y="182"/>
                  </a:lnTo>
                  <a:lnTo>
                    <a:pt x="143" y="199"/>
                  </a:lnTo>
                  <a:lnTo>
                    <a:pt x="150" y="201"/>
                  </a:lnTo>
                  <a:lnTo>
                    <a:pt x="144" y="216"/>
                  </a:lnTo>
                  <a:lnTo>
                    <a:pt x="144" y="207"/>
                  </a:lnTo>
                  <a:lnTo>
                    <a:pt x="122" y="195"/>
                  </a:lnTo>
                  <a:lnTo>
                    <a:pt x="106" y="177"/>
                  </a:lnTo>
                  <a:lnTo>
                    <a:pt x="94" y="172"/>
                  </a:lnTo>
                  <a:lnTo>
                    <a:pt x="100" y="196"/>
                  </a:lnTo>
                  <a:lnTo>
                    <a:pt x="68" y="169"/>
                  </a:lnTo>
                  <a:lnTo>
                    <a:pt x="49" y="180"/>
                  </a:lnTo>
                  <a:lnTo>
                    <a:pt x="36" y="171"/>
                  </a:lnTo>
                  <a:lnTo>
                    <a:pt x="36" y="157"/>
                  </a:lnTo>
                  <a:lnTo>
                    <a:pt x="40" y="141"/>
                  </a:lnTo>
                  <a:lnTo>
                    <a:pt x="29" y="13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4" name="Freeform 12"/>
            <p:cNvSpPr>
              <a:spLocks noChangeAspect="1"/>
            </p:cNvSpPr>
            <p:nvPr/>
          </p:nvSpPr>
          <p:spPr bwMode="auto">
            <a:xfrm>
              <a:off x="4665" y="2438"/>
              <a:ext cx="89" cy="196"/>
            </a:xfrm>
            <a:custGeom>
              <a:avLst/>
              <a:gdLst>
                <a:gd name="T0" fmla="*/ 0 w 147"/>
                <a:gd name="T1" fmla="*/ 0 h 148"/>
                <a:gd name="T2" fmla="*/ 0 w 147"/>
                <a:gd name="T3" fmla="*/ 0 h 148"/>
                <a:gd name="T4" fmla="*/ 0 w 147"/>
                <a:gd name="T5" fmla="*/ 0 h 148"/>
                <a:gd name="T6" fmla="*/ 0 w 147"/>
                <a:gd name="T7" fmla="*/ 0 h 148"/>
                <a:gd name="T8" fmla="*/ 0 w 147"/>
                <a:gd name="T9" fmla="*/ 0 h 148"/>
                <a:gd name="T10" fmla="*/ 0 w 147"/>
                <a:gd name="T11" fmla="*/ 0 h 148"/>
                <a:gd name="T12" fmla="*/ 0 w 147"/>
                <a:gd name="T13" fmla="*/ 0 h 148"/>
                <a:gd name="T14" fmla="*/ 0 w 147"/>
                <a:gd name="T15" fmla="*/ 0 h 148"/>
                <a:gd name="T16" fmla="*/ 0 w 147"/>
                <a:gd name="T17" fmla="*/ 0 h 148"/>
                <a:gd name="T18" fmla="*/ 0 w 147"/>
                <a:gd name="T19" fmla="*/ 0 h 148"/>
                <a:gd name="T20" fmla="*/ 0 w 147"/>
                <a:gd name="T21" fmla="*/ 0 h 148"/>
                <a:gd name="T22" fmla="*/ 0 w 147"/>
                <a:gd name="T23" fmla="*/ 0 h 148"/>
                <a:gd name="T24" fmla="*/ 0 w 147"/>
                <a:gd name="T25" fmla="*/ 0 h 148"/>
                <a:gd name="T26" fmla="*/ 0 w 147"/>
                <a:gd name="T27" fmla="*/ 0 h 148"/>
                <a:gd name="T28" fmla="*/ 0 w 147"/>
                <a:gd name="T29" fmla="*/ 0 h 148"/>
                <a:gd name="T30" fmla="*/ 0 w 147"/>
                <a:gd name="T31" fmla="*/ 0 h 148"/>
                <a:gd name="T32" fmla="*/ 0 w 147"/>
                <a:gd name="T33" fmla="*/ 0 h 148"/>
                <a:gd name="T34" fmla="*/ 0 w 147"/>
                <a:gd name="T35" fmla="*/ 0 h 148"/>
                <a:gd name="T36" fmla="*/ 0 w 147"/>
                <a:gd name="T37" fmla="*/ 0 h 148"/>
                <a:gd name="T38" fmla="*/ 0 w 147"/>
                <a:gd name="T39" fmla="*/ 0 h 148"/>
                <a:gd name="T40" fmla="*/ 0 w 147"/>
                <a:gd name="T41" fmla="*/ 0 h 148"/>
                <a:gd name="T42" fmla="*/ 0 w 147"/>
                <a:gd name="T43" fmla="*/ 0 h 148"/>
                <a:gd name="T44" fmla="*/ 0 w 147"/>
                <a:gd name="T45" fmla="*/ 0 h 148"/>
                <a:gd name="T46" fmla="*/ 0 w 147"/>
                <a:gd name="T47" fmla="*/ 0 h 148"/>
                <a:gd name="T48" fmla="*/ 0 w 147"/>
                <a:gd name="T49" fmla="*/ 0 h 148"/>
                <a:gd name="T50" fmla="*/ 0 w 147"/>
                <a:gd name="T51" fmla="*/ 0 h 148"/>
                <a:gd name="T52" fmla="*/ 0 w 147"/>
                <a:gd name="T53" fmla="*/ 0 h 148"/>
                <a:gd name="T54" fmla="*/ 0 w 147"/>
                <a:gd name="T55" fmla="*/ 0 h 148"/>
                <a:gd name="T56" fmla="*/ 0 w 147"/>
                <a:gd name="T57" fmla="*/ 0 h 148"/>
                <a:gd name="T58" fmla="*/ 0 w 147"/>
                <a:gd name="T59" fmla="*/ 0 h 148"/>
                <a:gd name="T60" fmla="*/ 0 w 147"/>
                <a:gd name="T61" fmla="*/ 0 h 1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7" h="148">
                  <a:moveTo>
                    <a:pt x="112" y="148"/>
                  </a:moveTo>
                  <a:lnTo>
                    <a:pt x="108" y="133"/>
                  </a:lnTo>
                  <a:lnTo>
                    <a:pt x="102" y="137"/>
                  </a:lnTo>
                  <a:lnTo>
                    <a:pt x="67" y="116"/>
                  </a:lnTo>
                  <a:lnTo>
                    <a:pt x="70" y="88"/>
                  </a:lnTo>
                  <a:lnTo>
                    <a:pt x="52" y="68"/>
                  </a:lnTo>
                  <a:lnTo>
                    <a:pt x="44" y="79"/>
                  </a:lnTo>
                  <a:lnTo>
                    <a:pt x="38" y="76"/>
                  </a:lnTo>
                  <a:lnTo>
                    <a:pt x="33" y="80"/>
                  </a:lnTo>
                  <a:lnTo>
                    <a:pt x="22" y="71"/>
                  </a:lnTo>
                  <a:lnTo>
                    <a:pt x="9" y="91"/>
                  </a:lnTo>
                  <a:lnTo>
                    <a:pt x="0" y="98"/>
                  </a:lnTo>
                  <a:lnTo>
                    <a:pt x="3" y="73"/>
                  </a:lnTo>
                  <a:lnTo>
                    <a:pt x="28" y="52"/>
                  </a:lnTo>
                  <a:lnTo>
                    <a:pt x="49" y="38"/>
                  </a:lnTo>
                  <a:lnTo>
                    <a:pt x="55" y="59"/>
                  </a:lnTo>
                  <a:lnTo>
                    <a:pt x="69" y="50"/>
                  </a:lnTo>
                  <a:lnTo>
                    <a:pt x="80" y="43"/>
                  </a:lnTo>
                  <a:lnTo>
                    <a:pt x="85" y="26"/>
                  </a:lnTo>
                  <a:lnTo>
                    <a:pt x="98" y="28"/>
                  </a:lnTo>
                  <a:lnTo>
                    <a:pt x="105" y="26"/>
                  </a:lnTo>
                  <a:lnTo>
                    <a:pt x="102" y="0"/>
                  </a:lnTo>
                  <a:lnTo>
                    <a:pt x="126" y="17"/>
                  </a:lnTo>
                  <a:lnTo>
                    <a:pt x="132" y="43"/>
                  </a:lnTo>
                  <a:lnTo>
                    <a:pt x="147" y="88"/>
                  </a:lnTo>
                  <a:lnTo>
                    <a:pt x="138" y="104"/>
                  </a:lnTo>
                  <a:lnTo>
                    <a:pt x="135" y="119"/>
                  </a:lnTo>
                  <a:lnTo>
                    <a:pt x="123" y="90"/>
                  </a:lnTo>
                  <a:lnTo>
                    <a:pt x="111" y="97"/>
                  </a:lnTo>
                  <a:lnTo>
                    <a:pt x="118" y="120"/>
                  </a:lnTo>
                  <a:lnTo>
                    <a:pt x="112" y="14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5" name="Freeform 13"/>
            <p:cNvSpPr>
              <a:spLocks noChangeAspect="1"/>
            </p:cNvSpPr>
            <p:nvPr/>
          </p:nvSpPr>
          <p:spPr bwMode="auto">
            <a:xfrm>
              <a:off x="4669" y="2418"/>
              <a:ext cx="89" cy="196"/>
            </a:xfrm>
            <a:custGeom>
              <a:avLst/>
              <a:gdLst>
                <a:gd name="T0" fmla="*/ 0 w 31"/>
                <a:gd name="T1" fmla="*/ 0 h 63"/>
                <a:gd name="T2" fmla="*/ 0 w 31"/>
                <a:gd name="T3" fmla="*/ 0 h 63"/>
                <a:gd name="T4" fmla="*/ 0 w 31"/>
                <a:gd name="T5" fmla="*/ 0 h 63"/>
                <a:gd name="T6" fmla="*/ 0 w 31"/>
                <a:gd name="T7" fmla="*/ 0 h 63"/>
                <a:gd name="T8" fmla="*/ 0 w 31"/>
                <a:gd name="T9" fmla="*/ 0 h 63"/>
                <a:gd name="T10" fmla="*/ 0 w 31"/>
                <a:gd name="T11" fmla="*/ 0 h 63"/>
                <a:gd name="T12" fmla="*/ 0 w 31"/>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3">
                  <a:moveTo>
                    <a:pt x="31" y="0"/>
                  </a:moveTo>
                  <a:lnTo>
                    <a:pt x="24" y="46"/>
                  </a:lnTo>
                  <a:lnTo>
                    <a:pt x="24" y="63"/>
                  </a:lnTo>
                  <a:lnTo>
                    <a:pt x="0" y="41"/>
                  </a:lnTo>
                  <a:lnTo>
                    <a:pt x="7" y="30"/>
                  </a:lnTo>
                  <a:lnTo>
                    <a:pt x="12" y="0"/>
                  </a:lnTo>
                  <a:lnTo>
                    <a:pt x="31"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6" name="Freeform 14"/>
            <p:cNvSpPr>
              <a:spLocks noChangeAspect="1"/>
            </p:cNvSpPr>
            <p:nvPr/>
          </p:nvSpPr>
          <p:spPr bwMode="auto">
            <a:xfrm>
              <a:off x="4692" y="2391"/>
              <a:ext cx="89" cy="196"/>
            </a:xfrm>
            <a:custGeom>
              <a:avLst/>
              <a:gdLst>
                <a:gd name="T0" fmla="*/ 0 w 52"/>
                <a:gd name="T1" fmla="*/ 0 h 54"/>
                <a:gd name="T2" fmla="*/ 0 w 52"/>
                <a:gd name="T3" fmla="*/ 0 h 54"/>
                <a:gd name="T4" fmla="*/ 0 w 52"/>
                <a:gd name="T5" fmla="*/ 0 h 54"/>
                <a:gd name="T6" fmla="*/ 0 w 52"/>
                <a:gd name="T7" fmla="*/ 0 h 54"/>
                <a:gd name="T8" fmla="*/ 0 w 52"/>
                <a:gd name="T9" fmla="*/ 0 h 54"/>
                <a:gd name="T10" fmla="*/ 0 w 52"/>
                <a:gd name="T11" fmla="*/ 0 h 54"/>
                <a:gd name="T12" fmla="*/ 0 w 52"/>
                <a:gd name="T13" fmla="*/ 0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54">
                  <a:moveTo>
                    <a:pt x="39" y="52"/>
                  </a:moveTo>
                  <a:lnTo>
                    <a:pt x="24" y="35"/>
                  </a:lnTo>
                  <a:lnTo>
                    <a:pt x="0" y="5"/>
                  </a:lnTo>
                  <a:lnTo>
                    <a:pt x="27" y="0"/>
                  </a:lnTo>
                  <a:lnTo>
                    <a:pt x="37" y="22"/>
                  </a:lnTo>
                  <a:lnTo>
                    <a:pt x="52" y="54"/>
                  </a:lnTo>
                  <a:lnTo>
                    <a:pt x="39" y="5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7" name="Freeform 15"/>
            <p:cNvSpPr>
              <a:spLocks noChangeAspect="1"/>
            </p:cNvSpPr>
            <p:nvPr/>
          </p:nvSpPr>
          <p:spPr bwMode="auto">
            <a:xfrm>
              <a:off x="4656" y="2402"/>
              <a:ext cx="89" cy="196"/>
            </a:xfrm>
            <a:custGeom>
              <a:avLst/>
              <a:gdLst>
                <a:gd name="T0" fmla="*/ 0 w 40"/>
                <a:gd name="T1" fmla="*/ 1 h 48"/>
                <a:gd name="T2" fmla="*/ 0 w 40"/>
                <a:gd name="T3" fmla="*/ 0 h 48"/>
                <a:gd name="T4" fmla="*/ 0 w 40"/>
                <a:gd name="T5" fmla="*/ 1 h 48"/>
                <a:gd name="T6" fmla="*/ 0 w 40"/>
                <a:gd name="T7" fmla="*/ 1 h 48"/>
                <a:gd name="T8" fmla="*/ 0 w 40"/>
                <a:gd name="T9" fmla="*/ 1 h 48"/>
                <a:gd name="T10" fmla="*/ 0 w 40"/>
                <a:gd name="T11" fmla="*/ 1 h 48"/>
                <a:gd name="T12" fmla="*/ 0 w 40"/>
                <a:gd name="T13" fmla="*/ 1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8">
                  <a:moveTo>
                    <a:pt x="37" y="11"/>
                  </a:moveTo>
                  <a:lnTo>
                    <a:pt x="5" y="0"/>
                  </a:lnTo>
                  <a:lnTo>
                    <a:pt x="0" y="3"/>
                  </a:lnTo>
                  <a:lnTo>
                    <a:pt x="9" y="48"/>
                  </a:lnTo>
                  <a:lnTo>
                    <a:pt x="40" y="18"/>
                  </a:lnTo>
                  <a:lnTo>
                    <a:pt x="40" y="16"/>
                  </a:lnTo>
                  <a:lnTo>
                    <a:pt x="37" y="1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8" name="Freeform 16"/>
            <p:cNvSpPr>
              <a:spLocks noChangeAspect="1"/>
            </p:cNvSpPr>
            <p:nvPr/>
          </p:nvSpPr>
          <p:spPr bwMode="auto">
            <a:xfrm>
              <a:off x="4593" y="2411"/>
              <a:ext cx="89" cy="196"/>
            </a:xfrm>
            <a:custGeom>
              <a:avLst/>
              <a:gdLst>
                <a:gd name="T0" fmla="*/ 0 w 73"/>
                <a:gd name="T1" fmla="*/ 0 h 102"/>
                <a:gd name="T2" fmla="*/ 0 w 73"/>
                <a:gd name="T3" fmla="*/ 0 h 102"/>
                <a:gd name="T4" fmla="*/ 0 w 73"/>
                <a:gd name="T5" fmla="*/ 0 h 102"/>
                <a:gd name="T6" fmla="*/ 0 w 73"/>
                <a:gd name="T7" fmla="*/ 0 h 102"/>
                <a:gd name="T8" fmla="*/ 0 w 73"/>
                <a:gd name="T9" fmla="*/ 0 h 102"/>
                <a:gd name="T10" fmla="*/ 0 w 73"/>
                <a:gd name="T11" fmla="*/ 0 h 102"/>
                <a:gd name="T12" fmla="*/ 0 w 73"/>
                <a:gd name="T13" fmla="*/ 0 h 102"/>
                <a:gd name="T14" fmla="*/ 0 w 73"/>
                <a:gd name="T15" fmla="*/ 0 h 102"/>
                <a:gd name="T16" fmla="*/ 0 w 73"/>
                <a:gd name="T17" fmla="*/ 0 h 102"/>
                <a:gd name="T18" fmla="*/ 0 w 73"/>
                <a:gd name="T19" fmla="*/ 0 h 102"/>
                <a:gd name="T20" fmla="*/ 0 w 73"/>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 h="102">
                  <a:moveTo>
                    <a:pt x="73" y="27"/>
                  </a:moveTo>
                  <a:lnTo>
                    <a:pt x="45" y="56"/>
                  </a:lnTo>
                  <a:lnTo>
                    <a:pt x="22" y="79"/>
                  </a:lnTo>
                  <a:lnTo>
                    <a:pt x="0" y="102"/>
                  </a:lnTo>
                  <a:lnTo>
                    <a:pt x="3" y="94"/>
                  </a:lnTo>
                  <a:lnTo>
                    <a:pt x="25" y="67"/>
                  </a:lnTo>
                  <a:lnTo>
                    <a:pt x="47" y="39"/>
                  </a:lnTo>
                  <a:lnTo>
                    <a:pt x="58" y="16"/>
                  </a:lnTo>
                  <a:lnTo>
                    <a:pt x="60" y="16"/>
                  </a:lnTo>
                  <a:lnTo>
                    <a:pt x="60" y="0"/>
                  </a:lnTo>
                  <a:lnTo>
                    <a:pt x="73" y="2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19" name="Freeform 17"/>
            <p:cNvSpPr>
              <a:spLocks noChangeAspect="1"/>
            </p:cNvSpPr>
            <p:nvPr/>
          </p:nvSpPr>
          <p:spPr bwMode="auto">
            <a:xfrm>
              <a:off x="4630" y="2376"/>
              <a:ext cx="89" cy="196"/>
            </a:xfrm>
            <a:custGeom>
              <a:avLst/>
              <a:gdLst>
                <a:gd name="T0" fmla="*/ 0 w 44"/>
                <a:gd name="T1" fmla="*/ 0 h 41"/>
                <a:gd name="T2" fmla="*/ 0 w 44"/>
                <a:gd name="T3" fmla="*/ 0 h 41"/>
                <a:gd name="T4" fmla="*/ 0 w 44"/>
                <a:gd name="T5" fmla="*/ 0 h 41"/>
                <a:gd name="T6" fmla="*/ 0 w 44"/>
                <a:gd name="T7" fmla="*/ 0 h 41"/>
                <a:gd name="T8" fmla="*/ 0 w 44"/>
                <a:gd name="T9" fmla="*/ 0 h 41"/>
                <a:gd name="T10" fmla="*/ 0 w 44"/>
                <a:gd name="T11" fmla="*/ 0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41">
                  <a:moveTo>
                    <a:pt x="44" y="29"/>
                  </a:moveTo>
                  <a:lnTo>
                    <a:pt x="36" y="41"/>
                  </a:lnTo>
                  <a:lnTo>
                    <a:pt x="18" y="20"/>
                  </a:lnTo>
                  <a:lnTo>
                    <a:pt x="0" y="0"/>
                  </a:lnTo>
                  <a:lnTo>
                    <a:pt x="34" y="3"/>
                  </a:lnTo>
                  <a:lnTo>
                    <a:pt x="44" y="2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0" name="Freeform 18"/>
            <p:cNvSpPr>
              <a:spLocks noChangeAspect="1"/>
            </p:cNvSpPr>
            <p:nvPr/>
          </p:nvSpPr>
          <p:spPr bwMode="auto">
            <a:xfrm>
              <a:off x="4695" y="2410"/>
              <a:ext cx="89" cy="196"/>
            </a:xfrm>
            <a:custGeom>
              <a:avLst/>
              <a:gdLst>
                <a:gd name="T0" fmla="*/ 0 w 33"/>
                <a:gd name="T1" fmla="*/ 0 h 48"/>
                <a:gd name="T2" fmla="*/ 0 w 33"/>
                <a:gd name="T3" fmla="*/ 0 h 48"/>
                <a:gd name="T4" fmla="*/ 0 w 33"/>
                <a:gd name="T5" fmla="*/ 0 h 48"/>
                <a:gd name="T6" fmla="*/ 0 w 33"/>
                <a:gd name="T7" fmla="*/ 0 h 48"/>
                <a:gd name="T8" fmla="*/ 0 w 33"/>
                <a:gd name="T9" fmla="*/ 0 h 48"/>
                <a:gd name="T10" fmla="*/ 0 w 33"/>
                <a:gd name="T11" fmla="*/ 0 h 48"/>
                <a:gd name="T12" fmla="*/ 0 w 33"/>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8">
                  <a:moveTo>
                    <a:pt x="21" y="7"/>
                  </a:moveTo>
                  <a:lnTo>
                    <a:pt x="33" y="42"/>
                  </a:lnTo>
                  <a:lnTo>
                    <a:pt x="24" y="44"/>
                  </a:lnTo>
                  <a:lnTo>
                    <a:pt x="22" y="48"/>
                  </a:lnTo>
                  <a:lnTo>
                    <a:pt x="6" y="19"/>
                  </a:lnTo>
                  <a:lnTo>
                    <a:pt x="0" y="0"/>
                  </a:lnTo>
                  <a:lnTo>
                    <a:pt x="21"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1" name="Freeform 19"/>
            <p:cNvSpPr>
              <a:spLocks noChangeAspect="1"/>
            </p:cNvSpPr>
            <p:nvPr/>
          </p:nvSpPr>
          <p:spPr bwMode="auto">
            <a:xfrm>
              <a:off x="4675" y="2393"/>
              <a:ext cx="89" cy="196"/>
            </a:xfrm>
            <a:custGeom>
              <a:avLst/>
              <a:gdLst>
                <a:gd name="T0" fmla="*/ 0 w 28"/>
                <a:gd name="T1" fmla="*/ 0 h 25"/>
                <a:gd name="T2" fmla="*/ 0 w 28"/>
                <a:gd name="T3" fmla="*/ 0 h 25"/>
                <a:gd name="T4" fmla="*/ 0 w 28"/>
                <a:gd name="T5" fmla="*/ 0 h 25"/>
                <a:gd name="T6" fmla="*/ 0 w 28"/>
                <a:gd name="T7" fmla="*/ 0 h 25"/>
                <a:gd name="T8" fmla="*/ 0 w 28"/>
                <a:gd name="T9" fmla="*/ 0 h 25"/>
                <a:gd name="T10" fmla="*/ 0 w 28"/>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5">
                  <a:moveTo>
                    <a:pt x="28" y="25"/>
                  </a:moveTo>
                  <a:lnTo>
                    <a:pt x="4" y="12"/>
                  </a:lnTo>
                  <a:lnTo>
                    <a:pt x="0" y="14"/>
                  </a:lnTo>
                  <a:lnTo>
                    <a:pt x="2" y="0"/>
                  </a:lnTo>
                  <a:lnTo>
                    <a:pt x="27" y="20"/>
                  </a:lnTo>
                  <a:lnTo>
                    <a:pt x="28" y="2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2" name="Freeform 20"/>
            <p:cNvSpPr>
              <a:spLocks noChangeAspect="1"/>
            </p:cNvSpPr>
            <p:nvPr/>
          </p:nvSpPr>
          <p:spPr bwMode="auto">
            <a:xfrm>
              <a:off x="4687" y="2432"/>
              <a:ext cx="89" cy="196"/>
            </a:xfrm>
            <a:custGeom>
              <a:avLst/>
              <a:gdLst>
                <a:gd name="T0" fmla="*/ 1 w 27"/>
                <a:gd name="T1" fmla="*/ 0 h 13"/>
                <a:gd name="T2" fmla="*/ 1 w 27"/>
                <a:gd name="T3" fmla="*/ 0 h 13"/>
                <a:gd name="T4" fmla="*/ 0 w 27"/>
                <a:gd name="T5" fmla="*/ 0 h 13"/>
                <a:gd name="T6" fmla="*/ 1 w 27"/>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12"/>
                  </a:moveTo>
                  <a:lnTo>
                    <a:pt x="19" y="0"/>
                  </a:lnTo>
                  <a:lnTo>
                    <a:pt x="0" y="13"/>
                  </a:lnTo>
                  <a:lnTo>
                    <a:pt x="27" y="1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3" name="Freeform 21"/>
            <p:cNvSpPr>
              <a:spLocks noChangeAspect="1"/>
            </p:cNvSpPr>
            <p:nvPr/>
          </p:nvSpPr>
          <p:spPr bwMode="auto">
            <a:xfrm>
              <a:off x="4681" y="2411"/>
              <a:ext cx="89" cy="196"/>
            </a:xfrm>
            <a:custGeom>
              <a:avLst/>
              <a:gdLst>
                <a:gd name="T0" fmla="*/ 0 w 18"/>
                <a:gd name="T1" fmla="*/ 0 h 66"/>
                <a:gd name="T2" fmla="*/ 0 w 18"/>
                <a:gd name="T3" fmla="*/ 0 h 66"/>
                <a:gd name="T4" fmla="*/ 0 w 18"/>
                <a:gd name="T5" fmla="*/ 0 h 66"/>
                <a:gd name="T6" fmla="*/ 0 w 18"/>
                <a:gd name="T7" fmla="*/ 0 h 66"/>
                <a:gd name="T8" fmla="*/ 0 w 18"/>
                <a:gd name="T9" fmla="*/ 0 h 66"/>
                <a:gd name="T10" fmla="*/ 0 w 18"/>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6">
                  <a:moveTo>
                    <a:pt x="18" y="0"/>
                  </a:moveTo>
                  <a:lnTo>
                    <a:pt x="18" y="18"/>
                  </a:lnTo>
                  <a:lnTo>
                    <a:pt x="9" y="42"/>
                  </a:lnTo>
                  <a:lnTo>
                    <a:pt x="0" y="66"/>
                  </a:lnTo>
                  <a:lnTo>
                    <a:pt x="9" y="32"/>
                  </a:lnTo>
                  <a:lnTo>
                    <a:pt x="18"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4" name="Freeform 22"/>
            <p:cNvSpPr>
              <a:spLocks noChangeAspect="1"/>
            </p:cNvSpPr>
            <p:nvPr/>
          </p:nvSpPr>
          <p:spPr bwMode="auto">
            <a:xfrm>
              <a:off x="4696" y="1907"/>
              <a:ext cx="89" cy="196"/>
            </a:xfrm>
            <a:custGeom>
              <a:avLst/>
              <a:gdLst>
                <a:gd name="T0" fmla="*/ 0 w 269"/>
                <a:gd name="T1" fmla="*/ 0 h 285"/>
                <a:gd name="T2" fmla="*/ 0 w 269"/>
                <a:gd name="T3" fmla="*/ 0 h 285"/>
                <a:gd name="T4" fmla="*/ 0 w 269"/>
                <a:gd name="T5" fmla="*/ 0 h 285"/>
                <a:gd name="T6" fmla="*/ 0 w 269"/>
                <a:gd name="T7" fmla="*/ 0 h 285"/>
                <a:gd name="T8" fmla="*/ 0 w 269"/>
                <a:gd name="T9" fmla="*/ 0 h 285"/>
                <a:gd name="T10" fmla="*/ 0 w 269"/>
                <a:gd name="T11" fmla="*/ 0 h 285"/>
                <a:gd name="T12" fmla="*/ 0 w 269"/>
                <a:gd name="T13" fmla="*/ 0 h 285"/>
                <a:gd name="T14" fmla="*/ 0 w 269"/>
                <a:gd name="T15" fmla="*/ 0 h 285"/>
                <a:gd name="T16" fmla="*/ 0 w 269"/>
                <a:gd name="T17" fmla="*/ 0 h 285"/>
                <a:gd name="T18" fmla="*/ 0 w 269"/>
                <a:gd name="T19" fmla="*/ 0 h 285"/>
                <a:gd name="T20" fmla="*/ 0 w 269"/>
                <a:gd name="T21" fmla="*/ 0 h 285"/>
                <a:gd name="T22" fmla="*/ 0 w 269"/>
                <a:gd name="T23" fmla="*/ 0 h 285"/>
                <a:gd name="T24" fmla="*/ 0 w 269"/>
                <a:gd name="T25" fmla="*/ 0 h 285"/>
                <a:gd name="T26" fmla="*/ 0 w 269"/>
                <a:gd name="T27" fmla="*/ 0 h 285"/>
                <a:gd name="T28" fmla="*/ 0 w 269"/>
                <a:gd name="T29" fmla="*/ 0 h 285"/>
                <a:gd name="T30" fmla="*/ 0 w 269"/>
                <a:gd name="T31" fmla="*/ 0 h 285"/>
                <a:gd name="T32" fmla="*/ 0 w 269"/>
                <a:gd name="T33" fmla="*/ 0 h 285"/>
                <a:gd name="T34" fmla="*/ 0 w 269"/>
                <a:gd name="T35" fmla="*/ 0 h 285"/>
                <a:gd name="T36" fmla="*/ 0 w 269"/>
                <a:gd name="T37" fmla="*/ 0 h 285"/>
                <a:gd name="T38" fmla="*/ 0 w 269"/>
                <a:gd name="T39" fmla="*/ 0 h 285"/>
                <a:gd name="T40" fmla="*/ 0 w 269"/>
                <a:gd name="T41" fmla="*/ 0 h 285"/>
                <a:gd name="T42" fmla="*/ 0 w 269"/>
                <a:gd name="T43" fmla="*/ 0 h 285"/>
                <a:gd name="T44" fmla="*/ 0 w 269"/>
                <a:gd name="T45" fmla="*/ 0 h 285"/>
                <a:gd name="T46" fmla="*/ 0 w 269"/>
                <a:gd name="T47" fmla="*/ 0 h 285"/>
                <a:gd name="T48" fmla="*/ 0 w 269"/>
                <a:gd name="T49" fmla="*/ 0 h 285"/>
                <a:gd name="T50" fmla="*/ 0 w 269"/>
                <a:gd name="T51" fmla="*/ 0 h 285"/>
                <a:gd name="T52" fmla="*/ 0 w 269"/>
                <a:gd name="T53" fmla="*/ 0 h 285"/>
                <a:gd name="T54" fmla="*/ 0 w 269"/>
                <a:gd name="T55" fmla="*/ 0 h 285"/>
                <a:gd name="T56" fmla="*/ 0 w 269"/>
                <a:gd name="T57" fmla="*/ 0 h 285"/>
                <a:gd name="T58" fmla="*/ 0 w 269"/>
                <a:gd name="T59" fmla="*/ 0 h 285"/>
                <a:gd name="T60" fmla="*/ 0 w 269"/>
                <a:gd name="T61" fmla="*/ 0 h 285"/>
                <a:gd name="T62" fmla="*/ 0 w 269"/>
                <a:gd name="T63" fmla="*/ 0 h 285"/>
                <a:gd name="T64" fmla="*/ 0 w 269"/>
                <a:gd name="T65" fmla="*/ 0 h 285"/>
                <a:gd name="T66" fmla="*/ 0 w 269"/>
                <a:gd name="T67" fmla="*/ 0 h 285"/>
                <a:gd name="T68" fmla="*/ 0 w 269"/>
                <a:gd name="T69" fmla="*/ 0 h 285"/>
                <a:gd name="T70" fmla="*/ 0 w 269"/>
                <a:gd name="T71" fmla="*/ 0 h 285"/>
                <a:gd name="T72" fmla="*/ 0 w 269"/>
                <a:gd name="T73" fmla="*/ 0 h 285"/>
                <a:gd name="T74" fmla="*/ 0 w 269"/>
                <a:gd name="T75" fmla="*/ 0 h 285"/>
                <a:gd name="T76" fmla="*/ 0 w 269"/>
                <a:gd name="T77" fmla="*/ 0 h 285"/>
                <a:gd name="T78" fmla="*/ 0 w 269"/>
                <a:gd name="T79" fmla="*/ 0 h 285"/>
                <a:gd name="T80" fmla="*/ 0 w 269"/>
                <a:gd name="T81" fmla="*/ 0 h 285"/>
                <a:gd name="T82" fmla="*/ 0 w 269"/>
                <a:gd name="T83" fmla="*/ 0 h 285"/>
                <a:gd name="T84" fmla="*/ 0 w 269"/>
                <a:gd name="T85" fmla="*/ 0 h 285"/>
                <a:gd name="T86" fmla="*/ 0 w 269"/>
                <a:gd name="T87" fmla="*/ 0 h 285"/>
                <a:gd name="T88" fmla="*/ 0 w 269"/>
                <a:gd name="T89" fmla="*/ 0 h 285"/>
                <a:gd name="T90" fmla="*/ 0 w 269"/>
                <a:gd name="T91" fmla="*/ 0 h 285"/>
                <a:gd name="T92" fmla="*/ 0 w 269"/>
                <a:gd name="T93" fmla="*/ 0 h 285"/>
                <a:gd name="T94" fmla="*/ 0 w 269"/>
                <a:gd name="T95" fmla="*/ 0 h 285"/>
                <a:gd name="T96" fmla="*/ 0 w 269"/>
                <a:gd name="T97" fmla="*/ 0 h 285"/>
                <a:gd name="T98" fmla="*/ 0 w 269"/>
                <a:gd name="T99" fmla="*/ 0 h 285"/>
                <a:gd name="T100" fmla="*/ 0 w 269"/>
                <a:gd name="T101" fmla="*/ 0 h 285"/>
                <a:gd name="T102" fmla="*/ 0 w 269"/>
                <a:gd name="T103" fmla="*/ 0 h 285"/>
                <a:gd name="T104" fmla="*/ 0 w 269"/>
                <a:gd name="T105" fmla="*/ 0 h 2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9" h="285">
                  <a:moveTo>
                    <a:pt x="251" y="214"/>
                  </a:moveTo>
                  <a:lnTo>
                    <a:pt x="244" y="207"/>
                  </a:lnTo>
                  <a:lnTo>
                    <a:pt x="245" y="222"/>
                  </a:lnTo>
                  <a:lnTo>
                    <a:pt x="232" y="228"/>
                  </a:lnTo>
                  <a:lnTo>
                    <a:pt x="228" y="242"/>
                  </a:lnTo>
                  <a:lnTo>
                    <a:pt x="221" y="225"/>
                  </a:lnTo>
                  <a:lnTo>
                    <a:pt x="214" y="244"/>
                  </a:lnTo>
                  <a:lnTo>
                    <a:pt x="181" y="242"/>
                  </a:lnTo>
                  <a:lnTo>
                    <a:pt x="172" y="237"/>
                  </a:lnTo>
                  <a:lnTo>
                    <a:pt x="162" y="229"/>
                  </a:lnTo>
                  <a:lnTo>
                    <a:pt x="167" y="246"/>
                  </a:lnTo>
                  <a:lnTo>
                    <a:pt x="174" y="255"/>
                  </a:lnTo>
                  <a:lnTo>
                    <a:pt x="161" y="271"/>
                  </a:lnTo>
                  <a:lnTo>
                    <a:pt x="156" y="285"/>
                  </a:lnTo>
                  <a:lnTo>
                    <a:pt x="127" y="264"/>
                  </a:lnTo>
                  <a:lnTo>
                    <a:pt x="125" y="240"/>
                  </a:lnTo>
                  <a:lnTo>
                    <a:pt x="89" y="244"/>
                  </a:lnTo>
                  <a:lnTo>
                    <a:pt x="47" y="254"/>
                  </a:lnTo>
                  <a:lnTo>
                    <a:pt x="36" y="268"/>
                  </a:lnTo>
                  <a:lnTo>
                    <a:pt x="0" y="262"/>
                  </a:lnTo>
                  <a:lnTo>
                    <a:pt x="6" y="250"/>
                  </a:lnTo>
                  <a:lnTo>
                    <a:pt x="26" y="230"/>
                  </a:lnTo>
                  <a:lnTo>
                    <a:pt x="46" y="211"/>
                  </a:lnTo>
                  <a:lnTo>
                    <a:pt x="77" y="208"/>
                  </a:lnTo>
                  <a:lnTo>
                    <a:pt x="107" y="207"/>
                  </a:lnTo>
                  <a:lnTo>
                    <a:pt x="113" y="211"/>
                  </a:lnTo>
                  <a:lnTo>
                    <a:pt x="130" y="202"/>
                  </a:lnTo>
                  <a:lnTo>
                    <a:pt x="125" y="182"/>
                  </a:lnTo>
                  <a:lnTo>
                    <a:pt x="122" y="153"/>
                  </a:lnTo>
                  <a:lnTo>
                    <a:pt x="136" y="146"/>
                  </a:lnTo>
                  <a:lnTo>
                    <a:pt x="133" y="156"/>
                  </a:lnTo>
                  <a:lnTo>
                    <a:pt x="144" y="168"/>
                  </a:lnTo>
                  <a:lnTo>
                    <a:pt x="160" y="152"/>
                  </a:lnTo>
                  <a:lnTo>
                    <a:pt x="174" y="138"/>
                  </a:lnTo>
                  <a:lnTo>
                    <a:pt x="178" y="111"/>
                  </a:lnTo>
                  <a:lnTo>
                    <a:pt x="180" y="85"/>
                  </a:lnTo>
                  <a:lnTo>
                    <a:pt x="164" y="57"/>
                  </a:lnTo>
                  <a:lnTo>
                    <a:pt x="152" y="25"/>
                  </a:lnTo>
                  <a:lnTo>
                    <a:pt x="155" y="8"/>
                  </a:lnTo>
                  <a:lnTo>
                    <a:pt x="170" y="19"/>
                  </a:lnTo>
                  <a:lnTo>
                    <a:pt x="179" y="13"/>
                  </a:lnTo>
                  <a:lnTo>
                    <a:pt x="174" y="8"/>
                  </a:lnTo>
                  <a:lnTo>
                    <a:pt x="161" y="8"/>
                  </a:lnTo>
                  <a:lnTo>
                    <a:pt x="164" y="0"/>
                  </a:lnTo>
                  <a:lnTo>
                    <a:pt x="179" y="4"/>
                  </a:lnTo>
                  <a:lnTo>
                    <a:pt x="205" y="36"/>
                  </a:lnTo>
                  <a:lnTo>
                    <a:pt x="235" y="68"/>
                  </a:lnTo>
                  <a:lnTo>
                    <a:pt x="239" y="109"/>
                  </a:lnTo>
                  <a:lnTo>
                    <a:pt x="230" y="122"/>
                  </a:lnTo>
                  <a:lnTo>
                    <a:pt x="248" y="166"/>
                  </a:lnTo>
                  <a:lnTo>
                    <a:pt x="269" y="201"/>
                  </a:lnTo>
                  <a:lnTo>
                    <a:pt x="257" y="234"/>
                  </a:lnTo>
                  <a:lnTo>
                    <a:pt x="251" y="21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5" name="Freeform 23"/>
            <p:cNvSpPr>
              <a:spLocks noChangeAspect="1"/>
            </p:cNvSpPr>
            <p:nvPr/>
          </p:nvSpPr>
          <p:spPr bwMode="auto">
            <a:xfrm>
              <a:off x="4739" y="1839"/>
              <a:ext cx="89" cy="196"/>
            </a:xfrm>
            <a:custGeom>
              <a:avLst/>
              <a:gdLst>
                <a:gd name="T0" fmla="*/ 0 w 156"/>
                <a:gd name="T1" fmla="*/ 0 h 143"/>
                <a:gd name="T2" fmla="*/ 0 w 156"/>
                <a:gd name="T3" fmla="*/ 0 h 143"/>
                <a:gd name="T4" fmla="*/ 0 w 156"/>
                <a:gd name="T5" fmla="*/ 0 h 143"/>
                <a:gd name="T6" fmla="*/ 0 w 156"/>
                <a:gd name="T7" fmla="*/ 0 h 143"/>
                <a:gd name="T8" fmla="*/ 0 w 156"/>
                <a:gd name="T9" fmla="*/ 0 h 143"/>
                <a:gd name="T10" fmla="*/ 0 w 156"/>
                <a:gd name="T11" fmla="*/ 0 h 143"/>
                <a:gd name="T12" fmla="*/ 0 w 156"/>
                <a:gd name="T13" fmla="*/ 0 h 143"/>
                <a:gd name="T14" fmla="*/ 0 w 156"/>
                <a:gd name="T15" fmla="*/ 0 h 143"/>
                <a:gd name="T16" fmla="*/ 0 w 156"/>
                <a:gd name="T17" fmla="*/ 0 h 143"/>
                <a:gd name="T18" fmla="*/ 0 w 156"/>
                <a:gd name="T19" fmla="*/ 0 h 143"/>
                <a:gd name="T20" fmla="*/ 0 w 156"/>
                <a:gd name="T21" fmla="*/ 0 h 143"/>
                <a:gd name="T22" fmla="*/ 0 w 156"/>
                <a:gd name="T23" fmla="*/ 0 h 143"/>
                <a:gd name="T24" fmla="*/ 0 w 156"/>
                <a:gd name="T25" fmla="*/ 0 h 143"/>
                <a:gd name="T26" fmla="*/ 0 w 156"/>
                <a:gd name="T27" fmla="*/ 0 h 143"/>
                <a:gd name="T28" fmla="*/ 0 w 156"/>
                <a:gd name="T29" fmla="*/ 0 h 143"/>
                <a:gd name="T30" fmla="*/ 0 w 156"/>
                <a:gd name="T31" fmla="*/ 0 h 143"/>
                <a:gd name="T32" fmla="*/ 0 w 156"/>
                <a:gd name="T33" fmla="*/ 0 h 143"/>
                <a:gd name="T34" fmla="*/ 0 w 156"/>
                <a:gd name="T35" fmla="*/ 0 h 143"/>
                <a:gd name="T36" fmla="*/ 0 w 156"/>
                <a:gd name="T37" fmla="*/ 0 h 143"/>
                <a:gd name="T38" fmla="*/ 0 w 156"/>
                <a:gd name="T39" fmla="*/ 0 h 143"/>
                <a:gd name="T40" fmla="*/ 0 w 156"/>
                <a:gd name="T41" fmla="*/ 0 h 143"/>
                <a:gd name="T42" fmla="*/ 0 w 156"/>
                <a:gd name="T43" fmla="*/ 0 h 143"/>
                <a:gd name="T44" fmla="*/ 0 w 156"/>
                <a:gd name="T45" fmla="*/ 0 h 143"/>
                <a:gd name="T46" fmla="*/ 0 w 156"/>
                <a:gd name="T47" fmla="*/ 0 h 1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6" h="143">
                  <a:moveTo>
                    <a:pt x="120" y="54"/>
                  </a:moveTo>
                  <a:lnTo>
                    <a:pt x="93" y="48"/>
                  </a:lnTo>
                  <a:lnTo>
                    <a:pt x="47" y="24"/>
                  </a:lnTo>
                  <a:lnTo>
                    <a:pt x="0" y="0"/>
                  </a:lnTo>
                  <a:lnTo>
                    <a:pt x="8" y="18"/>
                  </a:lnTo>
                  <a:lnTo>
                    <a:pt x="23" y="48"/>
                  </a:lnTo>
                  <a:lnTo>
                    <a:pt x="37" y="78"/>
                  </a:lnTo>
                  <a:lnTo>
                    <a:pt x="17" y="79"/>
                  </a:lnTo>
                  <a:lnTo>
                    <a:pt x="12" y="83"/>
                  </a:lnTo>
                  <a:lnTo>
                    <a:pt x="13" y="97"/>
                  </a:lnTo>
                  <a:lnTo>
                    <a:pt x="19" y="117"/>
                  </a:lnTo>
                  <a:lnTo>
                    <a:pt x="39" y="143"/>
                  </a:lnTo>
                  <a:lnTo>
                    <a:pt x="47" y="137"/>
                  </a:lnTo>
                  <a:lnTo>
                    <a:pt x="62" y="133"/>
                  </a:lnTo>
                  <a:lnTo>
                    <a:pt x="26" y="110"/>
                  </a:lnTo>
                  <a:lnTo>
                    <a:pt x="42" y="108"/>
                  </a:lnTo>
                  <a:lnTo>
                    <a:pt x="55" y="103"/>
                  </a:lnTo>
                  <a:lnTo>
                    <a:pt x="115" y="122"/>
                  </a:lnTo>
                  <a:lnTo>
                    <a:pt x="116" y="114"/>
                  </a:lnTo>
                  <a:lnTo>
                    <a:pt x="131" y="90"/>
                  </a:lnTo>
                  <a:lnTo>
                    <a:pt x="156" y="79"/>
                  </a:lnTo>
                  <a:lnTo>
                    <a:pt x="140" y="67"/>
                  </a:lnTo>
                  <a:lnTo>
                    <a:pt x="128" y="43"/>
                  </a:lnTo>
                  <a:lnTo>
                    <a:pt x="120" y="5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6" name="Freeform 24"/>
            <p:cNvSpPr>
              <a:spLocks noChangeAspect="1"/>
            </p:cNvSpPr>
            <p:nvPr/>
          </p:nvSpPr>
          <p:spPr bwMode="auto">
            <a:xfrm>
              <a:off x="4684" y="2033"/>
              <a:ext cx="89" cy="196"/>
            </a:xfrm>
            <a:custGeom>
              <a:avLst/>
              <a:gdLst>
                <a:gd name="T0" fmla="*/ 0 w 78"/>
                <a:gd name="T1" fmla="*/ 0 h 99"/>
                <a:gd name="T2" fmla="*/ 0 w 78"/>
                <a:gd name="T3" fmla="*/ 0 h 99"/>
                <a:gd name="T4" fmla="*/ 0 w 78"/>
                <a:gd name="T5" fmla="*/ 0 h 99"/>
                <a:gd name="T6" fmla="*/ 0 w 78"/>
                <a:gd name="T7" fmla="*/ 0 h 99"/>
                <a:gd name="T8" fmla="*/ 0 w 78"/>
                <a:gd name="T9" fmla="*/ 0 h 99"/>
                <a:gd name="T10" fmla="*/ 0 w 78"/>
                <a:gd name="T11" fmla="*/ 0 h 99"/>
                <a:gd name="T12" fmla="*/ 0 w 78"/>
                <a:gd name="T13" fmla="*/ 0 h 99"/>
                <a:gd name="T14" fmla="*/ 0 w 78"/>
                <a:gd name="T15" fmla="*/ 0 h 99"/>
                <a:gd name="T16" fmla="*/ 0 w 78"/>
                <a:gd name="T17" fmla="*/ 0 h 99"/>
                <a:gd name="T18" fmla="*/ 0 w 78"/>
                <a:gd name="T19" fmla="*/ 0 h 99"/>
                <a:gd name="T20" fmla="*/ 0 w 78"/>
                <a:gd name="T21" fmla="*/ 0 h 99"/>
                <a:gd name="T22" fmla="*/ 0 w 78"/>
                <a:gd name="T23" fmla="*/ 0 h 99"/>
                <a:gd name="T24" fmla="*/ 0 w 78"/>
                <a:gd name="T25" fmla="*/ 0 h 99"/>
                <a:gd name="T26" fmla="*/ 0 w 78"/>
                <a:gd name="T27" fmla="*/ 0 h 99"/>
                <a:gd name="T28" fmla="*/ 0 w 78"/>
                <a:gd name="T29" fmla="*/ 0 h 99"/>
                <a:gd name="T30" fmla="*/ 0 w 78"/>
                <a:gd name="T31" fmla="*/ 0 h 99"/>
                <a:gd name="T32" fmla="*/ 0 w 78"/>
                <a:gd name="T33" fmla="*/ 0 h 99"/>
                <a:gd name="T34" fmla="*/ 0 w 78"/>
                <a:gd name="T35" fmla="*/ 0 h 99"/>
                <a:gd name="T36" fmla="*/ 0 w 78"/>
                <a:gd name="T37" fmla="*/ 0 h 99"/>
                <a:gd name="T38" fmla="*/ 0 w 78"/>
                <a:gd name="T39" fmla="*/ 0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 h="99">
                  <a:moveTo>
                    <a:pt x="78" y="34"/>
                  </a:moveTo>
                  <a:lnTo>
                    <a:pt x="75" y="61"/>
                  </a:lnTo>
                  <a:lnTo>
                    <a:pt x="73" y="86"/>
                  </a:lnTo>
                  <a:lnTo>
                    <a:pt x="63" y="99"/>
                  </a:lnTo>
                  <a:lnTo>
                    <a:pt x="53" y="78"/>
                  </a:lnTo>
                  <a:lnTo>
                    <a:pt x="55" y="94"/>
                  </a:lnTo>
                  <a:lnTo>
                    <a:pt x="47" y="87"/>
                  </a:lnTo>
                  <a:lnTo>
                    <a:pt x="37" y="61"/>
                  </a:lnTo>
                  <a:lnTo>
                    <a:pt x="38" y="45"/>
                  </a:lnTo>
                  <a:lnTo>
                    <a:pt x="18" y="27"/>
                  </a:lnTo>
                  <a:lnTo>
                    <a:pt x="27" y="45"/>
                  </a:lnTo>
                  <a:lnTo>
                    <a:pt x="15" y="45"/>
                  </a:lnTo>
                  <a:lnTo>
                    <a:pt x="9" y="32"/>
                  </a:lnTo>
                  <a:lnTo>
                    <a:pt x="14" y="32"/>
                  </a:lnTo>
                  <a:lnTo>
                    <a:pt x="0" y="19"/>
                  </a:lnTo>
                  <a:lnTo>
                    <a:pt x="32" y="0"/>
                  </a:lnTo>
                  <a:lnTo>
                    <a:pt x="50" y="10"/>
                  </a:lnTo>
                  <a:lnTo>
                    <a:pt x="60" y="16"/>
                  </a:lnTo>
                  <a:lnTo>
                    <a:pt x="62" y="22"/>
                  </a:lnTo>
                  <a:lnTo>
                    <a:pt x="78" y="3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7" name="Freeform 25"/>
            <p:cNvSpPr>
              <a:spLocks noChangeAspect="1"/>
            </p:cNvSpPr>
            <p:nvPr/>
          </p:nvSpPr>
          <p:spPr bwMode="auto">
            <a:xfrm>
              <a:off x="4718" y="2026"/>
              <a:ext cx="89" cy="196"/>
            </a:xfrm>
            <a:custGeom>
              <a:avLst/>
              <a:gdLst>
                <a:gd name="T0" fmla="*/ 0 w 73"/>
                <a:gd name="T1" fmla="*/ 0 h 56"/>
                <a:gd name="T2" fmla="*/ 0 w 73"/>
                <a:gd name="T3" fmla="*/ 0 h 56"/>
                <a:gd name="T4" fmla="*/ 0 w 73"/>
                <a:gd name="T5" fmla="*/ 0 h 56"/>
                <a:gd name="T6" fmla="*/ 0 w 73"/>
                <a:gd name="T7" fmla="*/ 0 h 56"/>
                <a:gd name="T8" fmla="*/ 0 w 73"/>
                <a:gd name="T9" fmla="*/ 0 h 56"/>
                <a:gd name="T10" fmla="*/ 0 w 73"/>
                <a:gd name="T11" fmla="*/ 0 h 56"/>
                <a:gd name="T12" fmla="*/ 0 w 73"/>
                <a:gd name="T13" fmla="*/ 0 h 56"/>
                <a:gd name="T14" fmla="*/ 0 w 73"/>
                <a:gd name="T15" fmla="*/ 0 h 56"/>
                <a:gd name="T16" fmla="*/ 0 w 73"/>
                <a:gd name="T17" fmla="*/ 0 h 56"/>
                <a:gd name="T18" fmla="*/ 0 w 73"/>
                <a:gd name="T19" fmla="*/ 0 h 56"/>
                <a:gd name="T20" fmla="*/ 0 w 73"/>
                <a:gd name="T21" fmla="*/ 0 h 56"/>
                <a:gd name="T22" fmla="*/ 0 w 73"/>
                <a:gd name="T23" fmla="*/ 0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56">
                  <a:moveTo>
                    <a:pt x="59" y="35"/>
                  </a:moveTo>
                  <a:lnTo>
                    <a:pt x="35" y="35"/>
                  </a:lnTo>
                  <a:lnTo>
                    <a:pt x="31" y="56"/>
                  </a:lnTo>
                  <a:lnTo>
                    <a:pt x="13" y="42"/>
                  </a:lnTo>
                  <a:lnTo>
                    <a:pt x="5" y="31"/>
                  </a:lnTo>
                  <a:lnTo>
                    <a:pt x="0" y="32"/>
                  </a:lnTo>
                  <a:lnTo>
                    <a:pt x="19" y="11"/>
                  </a:lnTo>
                  <a:lnTo>
                    <a:pt x="36" y="8"/>
                  </a:lnTo>
                  <a:lnTo>
                    <a:pt x="50" y="0"/>
                  </a:lnTo>
                  <a:lnTo>
                    <a:pt x="65" y="10"/>
                  </a:lnTo>
                  <a:lnTo>
                    <a:pt x="73" y="18"/>
                  </a:lnTo>
                  <a:lnTo>
                    <a:pt x="59" y="3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8" name="Freeform 26"/>
            <p:cNvSpPr>
              <a:spLocks noChangeAspect="1"/>
            </p:cNvSpPr>
            <p:nvPr/>
          </p:nvSpPr>
          <p:spPr bwMode="auto">
            <a:xfrm>
              <a:off x="4768" y="1958"/>
              <a:ext cx="89" cy="196"/>
            </a:xfrm>
            <a:custGeom>
              <a:avLst/>
              <a:gdLst>
                <a:gd name="T0" fmla="*/ 0 w 7"/>
                <a:gd name="T1" fmla="*/ 1 h 11"/>
                <a:gd name="T2" fmla="*/ 0 w 7"/>
                <a:gd name="T3" fmla="*/ 0 h 11"/>
                <a:gd name="T4" fmla="*/ 0 w 7"/>
                <a:gd name="T5" fmla="*/ 1 h 11"/>
                <a:gd name="T6" fmla="*/ 0 w 7"/>
                <a:gd name="T7" fmla="*/ 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7" y="11"/>
                  </a:moveTo>
                  <a:lnTo>
                    <a:pt x="1" y="0"/>
                  </a:lnTo>
                  <a:lnTo>
                    <a:pt x="0" y="11"/>
                  </a:lnTo>
                  <a:lnTo>
                    <a:pt x="7" y="1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29" name="Freeform 27"/>
            <p:cNvSpPr>
              <a:spLocks noChangeAspect="1"/>
            </p:cNvSpPr>
            <p:nvPr/>
          </p:nvSpPr>
          <p:spPr bwMode="auto">
            <a:xfrm>
              <a:off x="4696" y="2057"/>
              <a:ext cx="89" cy="196"/>
            </a:xfrm>
            <a:custGeom>
              <a:avLst/>
              <a:gdLst>
                <a:gd name="T0" fmla="*/ 0 w 8"/>
                <a:gd name="T1" fmla="*/ 0 h 6"/>
                <a:gd name="T2" fmla="*/ 0 w 8"/>
                <a:gd name="T3" fmla="*/ 1 h 6"/>
                <a:gd name="T4" fmla="*/ 0 w 8"/>
                <a:gd name="T5" fmla="*/ 1 h 6"/>
                <a:gd name="T6" fmla="*/ 0 w 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6">
                  <a:moveTo>
                    <a:pt x="6" y="0"/>
                  </a:moveTo>
                  <a:lnTo>
                    <a:pt x="8" y="6"/>
                  </a:lnTo>
                  <a:lnTo>
                    <a:pt x="0" y="5"/>
                  </a:lnTo>
                  <a:lnTo>
                    <a:pt x="6"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0" name="Freeform 28"/>
            <p:cNvSpPr>
              <a:spLocks noChangeAspect="1"/>
            </p:cNvSpPr>
            <p:nvPr/>
          </p:nvSpPr>
          <p:spPr bwMode="auto">
            <a:xfrm>
              <a:off x="4820" y="1839"/>
              <a:ext cx="89" cy="196"/>
            </a:xfrm>
            <a:custGeom>
              <a:avLst/>
              <a:gdLst>
                <a:gd name="T0" fmla="*/ 0 w 28"/>
                <a:gd name="T1" fmla="*/ 0 h 37"/>
                <a:gd name="T2" fmla="*/ 0 w 28"/>
                <a:gd name="T3" fmla="*/ 1 h 37"/>
                <a:gd name="T4" fmla="*/ 0 w 28"/>
                <a:gd name="T5" fmla="*/ 1 h 37"/>
                <a:gd name="T6" fmla="*/ 0 w 28"/>
                <a:gd name="T7" fmla="*/ 1 h 37"/>
                <a:gd name="T8" fmla="*/ 0 w 28"/>
                <a:gd name="T9" fmla="*/ 1 h 37"/>
                <a:gd name="T10" fmla="*/ 0 w 28"/>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7">
                  <a:moveTo>
                    <a:pt x="28" y="0"/>
                  </a:moveTo>
                  <a:lnTo>
                    <a:pt x="4" y="10"/>
                  </a:lnTo>
                  <a:lnTo>
                    <a:pt x="0" y="37"/>
                  </a:lnTo>
                  <a:lnTo>
                    <a:pt x="12" y="22"/>
                  </a:lnTo>
                  <a:lnTo>
                    <a:pt x="24" y="5"/>
                  </a:lnTo>
                  <a:lnTo>
                    <a:pt x="28"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31" name="Freeform 29"/>
            <p:cNvSpPr>
              <a:spLocks noChangeAspect="1"/>
            </p:cNvSpPr>
            <p:nvPr/>
          </p:nvSpPr>
          <p:spPr bwMode="auto">
            <a:xfrm>
              <a:off x="4809" y="1857"/>
              <a:ext cx="89" cy="196"/>
            </a:xfrm>
            <a:custGeom>
              <a:avLst/>
              <a:gdLst>
                <a:gd name="T0" fmla="*/ 0 w 13"/>
                <a:gd name="T1" fmla="*/ 0 h 22"/>
                <a:gd name="T2" fmla="*/ 0 w 13"/>
                <a:gd name="T3" fmla="*/ 1 h 22"/>
                <a:gd name="T4" fmla="*/ 0 w 13"/>
                <a:gd name="T5" fmla="*/ 1 h 22"/>
                <a:gd name="T6" fmla="*/ 0 w 13"/>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2">
                  <a:moveTo>
                    <a:pt x="13" y="0"/>
                  </a:moveTo>
                  <a:lnTo>
                    <a:pt x="0" y="22"/>
                  </a:lnTo>
                  <a:lnTo>
                    <a:pt x="0" y="6"/>
                  </a:lnTo>
                  <a:lnTo>
                    <a:pt x="13"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32" name="Freeform 30"/>
            <p:cNvSpPr>
              <a:spLocks noChangeAspect="1"/>
            </p:cNvSpPr>
            <p:nvPr/>
          </p:nvSpPr>
          <p:spPr bwMode="auto">
            <a:xfrm>
              <a:off x="2736" y="2422"/>
              <a:ext cx="89" cy="196"/>
            </a:xfrm>
            <a:custGeom>
              <a:avLst/>
              <a:gdLst>
                <a:gd name="T0" fmla="*/ 0 w 190"/>
                <a:gd name="T1" fmla="*/ 0 h 227"/>
                <a:gd name="T2" fmla="*/ 0 w 190"/>
                <a:gd name="T3" fmla="*/ 0 h 227"/>
                <a:gd name="T4" fmla="*/ 0 w 190"/>
                <a:gd name="T5" fmla="*/ 0 h 227"/>
                <a:gd name="T6" fmla="*/ 0 w 190"/>
                <a:gd name="T7" fmla="*/ 0 h 227"/>
                <a:gd name="T8" fmla="*/ 0 w 190"/>
                <a:gd name="T9" fmla="*/ 0 h 227"/>
                <a:gd name="T10" fmla="*/ 0 w 190"/>
                <a:gd name="T11" fmla="*/ 0 h 227"/>
                <a:gd name="T12" fmla="*/ 0 w 190"/>
                <a:gd name="T13" fmla="*/ 0 h 227"/>
                <a:gd name="T14" fmla="*/ 0 w 190"/>
                <a:gd name="T15" fmla="*/ 0 h 227"/>
                <a:gd name="T16" fmla="*/ 0 w 190"/>
                <a:gd name="T17" fmla="*/ 0 h 227"/>
                <a:gd name="T18" fmla="*/ 0 w 190"/>
                <a:gd name="T19" fmla="*/ 0 h 227"/>
                <a:gd name="T20" fmla="*/ 0 w 190"/>
                <a:gd name="T21" fmla="*/ 0 h 227"/>
                <a:gd name="T22" fmla="*/ 0 w 190"/>
                <a:gd name="T23" fmla="*/ 0 h 227"/>
                <a:gd name="T24" fmla="*/ 0 w 190"/>
                <a:gd name="T25" fmla="*/ 0 h 227"/>
                <a:gd name="T26" fmla="*/ 0 w 190"/>
                <a:gd name="T27" fmla="*/ 0 h 227"/>
                <a:gd name="T28" fmla="*/ 0 w 190"/>
                <a:gd name="T29" fmla="*/ 0 h 227"/>
                <a:gd name="T30" fmla="*/ 0 w 190"/>
                <a:gd name="T31" fmla="*/ 0 h 227"/>
                <a:gd name="T32" fmla="*/ 0 w 190"/>
                <a:gd name="T33" fmla="*/ 0 h 227"/>
                <a:gd name="T34" fmla="*/ 0 w 190"/>
                <a:gd name="T35" fmla="*/ 0 h 227"/>
                <a:gd name="T36" fmla="*/ 0 w 190"/>
                <a:gd name="T37" fmla="*/ 0 h 227"/>
                <a:gd name="T38" fmla="*/ 0 w 190"/>
                <a:gd name="T39" fmla="*/ 0 h 227"/>
                <a:gd name="T40" fmla="*/ 0 w 190"/>
                <a:gd name="T41" fmla="*/ 0 h 227"/>
                <a:gd name="T42" fmla="*/ 0 w 190"/>
                <a:gd name="T43" fmla="*/ 0 h 227"/>
                <a:gd name="T44" fmla="*/ 0 w 190"/>
                <a:gd name="T45" fmla="*/ 0 h 227"/>
                <a:gd name="T46" fmla="*/ 0 w 190"/>
                <a:gd name="T47" fmla="*/ 0 h 227"/>
                <a:gd name="T48" fmla="*/ 0 w 190"/>
                <a:gd name="T49" fmla="*/ 0 h 227"/>
                <a:gd name="T50" fmla="*/ 0 w 190"/>
                <a:gd name="T51" fmla="*/ 0 h 227"/>
                <a:gd name="T52" fmla="*/ 0 w 190"/>
                <a:gd name="T53" fmla="*/ 0 h 227"/>
                <a:gd name="T54" fmla="*/ 0 w 190"/>
                <a:gd name="T55" fmla="*/ 0 h 227"/>
                <a:gd name="T56" fmla="*/ 0 w 190"/>
                <a:gd name="T57" fmla="*/ 0 h 227"/>
                <a:gd name="T58" fmla="*/ 0 w 190"/>
                <a:gd name="T59" fmla="*/ 0 h 227"/>
                <a:gd name="T60" fmla="*/ 0 w 190"/>
                <a:gd name="T61" fmla="*/ 0 h 227"/>
                <a:gd name="T62" fmla="*/ 0 w 190"/>
                <a:gd name="T63" fmla="*/ 0 h 227"/>
                <a:gd name="T64" fmla="*/ 0 w 190"/>
                <a:gd name="T65" fmla="*/ 0 h 227"/>
                <a:gd name="T66" fmla="*/ 0 w 190"/>
                <a:gd name="T67" fmla="*/ 0 h 227"/>
                <a:gd name="T68" fmla="*/ 0 w 190"/>
                <a:gd name="T69" fmla="*/ 0 h 227"/>
                <a:gd name="T70" fmla="*/ 0 w 190"/>
                <a:gd name="T71" fmla="*/ 0 h 227"/>
                <a:gd name="T72" fmla="*/ 0 w 190"/>
                <a:gd name="T73" fmla="*/ 0 h 227"/>
                <a:gd name="T74" fmla="*/ 0 w 190"/>
                <a:gd name="T75" fmla="*/ 0 h 227"/>
                <a:gd name="T76" fmla="*/ 0 w 190"/>
                <a:gd name="T77" fmla="*/ 0 h 2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0" h="227">
                  <a:moveTo>
                    <a:pt x="107" y="15"/>
                  </a:moveTo>
                  <a:lnTo>
                    <a:pt x="94" y="9"/>
                  </a:lnTo>
                  <a:lnTo>
                    <a:pt x="74" y="13"/>
                  </a:lnTo>
                  <a:lnTo>
                    <a:pt x="69" y="0"/>
                  </a:lnTo>
                  <a:lnTo>
                    <a:pt x="58" y="7"/>
                  </a:lnTo>
                  <a:lnTo>
                    <a:pt x="44" y="17"/>
                  </a:lnTo>
                  <a:lnTo>
                    <a:pt x="24" y="12"/>
                  </a:lnTo>
                  <a:lnTo>
                    <a:pt x="17" y="18"/>
                  </a:lnTo>
                  <a:lnTo>
                    <a:pt x="15" y="46"/>
                  </a:lnTo>
                  <a:lnTo>
                    <a:pt x="18" y="52"/>
                  </a:lnTo>
                  <a:lnTo>
                    <a:pt x="21" y="59"/>
                  </a:lnTo>
                  <a:lnTo>
                    <a:pt x="24" y="72"/>
                  </a:lnTo>
                  <a:lnTo>
                    <a:pt x="22" y="81"/>
                  </a:lnTo>
                  <a:lnTo>
                    <a:pt x="9" y="83"/>
                  </a:lnTo>
                  <a:lnTo>
                    <a:pt x="14" y="97"/>
                  </a:lnTo>
                  <a:lnTo>
                    <a:pt x="4" y="111"/>
                  </a:lnTo>
                  <a:lnTo>
                    <a:pt x="0" y="112"/>
                  </a:lnTo>
                  <a:lnTo>
                    <a:pt x="2" y="144"/>
                  </a:lnTo>
                  <a:lnTo>
                    <a:pt x="2" y="150"/>
                  </a:lnTo>
                  <a:lnTo>
                    <a:pt x="22" y="168"/>
                  </a:lnTo>
                  <a:lnTo>
                    <a:pt x="35" y="184"/>
                  </a:lnTo>
                  <a:lnTo>
                    <a:pt x="30" y="227"/>
                  </a:lnTo>
                  <a:lnTo>
                    <a:pt x="70" y="213"/>
                  </a:lnTo>
                  <a:lnTo>
                    <a:pt x="110" y="199"/>
                  </a:lnTo>
                  <a:lnTo>
                    <a:pt x="101" y="198"/>
                  </a:lnTo>
                  <a:lnTo>
                    <a:pt x="142" y="196"/>
                  </a:lnTo>
                  <a:lnTo>
                    <a:pt x="120" y="197"/>
                  </a:lnTo>
                  <a:lnTo>
                    <a:pt x="147" y="195"/>
                  </a:lnTo>
                  <a:lnTo>
                    <a:pt x="165" y="196"/>
                  </a:lnTo>
                  <a:lnTo>
                    <a:pt x="170" y="201"/>
                  </a:lnTo>
                  <a:lnTo>
                    <a:pt x="180" y="193"/>
                  </a:lnTo>
                  <a:lnTo>
                    <a:pt x="173" y="166"/>
                  </a:lnTo>
                  <a:lnTo>
                    <a:pt x="166" y="138"/>
                  </a:lnTo>
                  <a:lnTo>
                    <a:pt x="178" y="114"/>
                  </a:lnTo>
                  <a:lnTo>
                    <a:pt x="190" y="89"/>
                  </a:lnTo>
                  <a:lnTo>
                    <a:pt x="183" y="43"/>
                  </a:lnTo>
                  <a:lnTo>
                    <a:pt x="155" y="27"/>
                  </a:lnTo>
                  <a:lnTo>
                    <a:pt x="125" y="35"/>
                  </a:lnTo>
                  <a:lnTo>
                    <a:pt x="107" y="15"/>
                  </a:lnTo>
                  <a:close/>
                </a:path>
              </a:pathLst>
            </a:custGeom>
            <a:solidFill>
              <a:srgbClr val="C0C0C0">
                <a:alpha val="70195"/>
              </a:srgbClr>
            </a:solidFill>
            <a:ln w="1588"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3" name="Freeform 31"/>
            <p:cNvSpPr>
              <a:spLocks noChangeAspect="1"/>
            </p:cNvSpPr>
            <p:nvPr/>
          </p:nvSpPr>
          <p:spPr bwMode="auto">
            <a:xfrm>
              <a:off x="2963" y="1656"/>
              <a:ext cx="89" cy="196"/>
            </a:xfrm>
            <a:custGeom>
              <a:avLst/>
              <a:gdLst>
                <a:gd name="T0" fmla="*/ 0 w 65"/>
                <a:gd name="T1" fmla="*/ 0 h 70"/>
                <a:gd name="T2" fmla="*/ 0 w 65"/>
                <a:gd name="T3" fmla="*/ 0 h 70"/>
                <a:gd name="T4" fmla="*/ 0 w 65"/>
                <a:gd name="T5" fmla="*/ 0 h 70"/>
                <a:gd name="T6" fmla="*/ 0 w 65"/>
                <a:gd name="T7" fmla="*/ 0 h 70"/>
                <a:gd name="T8" fmla="*/ 0 w 65"/>
                <a:gd name="T9" fmla="*/ 0 h 70"/>
                <a:gd name="T10" fmla="*/ 0 w 65"/>
                <a:gd name="T11" fmla="*/ 0 h 70"/>
                <a:gd name="T12" fmla="*/ 0 w 65"/>
                <a:gd name="T13" fmla="*/ 0 h 70"/>
                <a:gd name="T14" fmla="*/ 0 w 65"/>
                <a:gd name="T15" fmla="*/ 0 h 70"/>
                <a:gd name="T16" fmla="*/ 0 w 65"/>
                <a:gd name="T17" fmla="*/ 0 h 70"/>
                <a:gd name="T18" fmla="*/ 0 w 65"/>
                <a:gd name="T19" fmla="*/ 0 h 70"/>
                <a:gd name="T20" fmla="*/ 0 w 65"/>
                <a:gd name="T21" fmla="*/ 0 h 70"/>
                <a:gd name="T22" fmla="*/ 0 w 65"/>
                <a:gd name="T23" fmla="*/ 0 h 70"/>
                <a:gd name="T24" fmla="*/ 0 w 65"/>
                <a:gd name="T25" fmla="*/ 0 h 70"/>
                <a:gd name="T26" fmla="*/ 0 w 65"/>
                <a:gd name="T27" fmla="*/ 0 h 70"/>
                <a:gd name="T28" fmla="*/ 0 w 65"/>
                <a:gd name="T29" fmla="*/ 0 h 70"/>
                <a:gd name="T30" fmla="*/ 0 w 65"/>
                <a:gd name="T31" fmla="*/ 0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37" y="63"/>
                  </a:moveTo>
                  <a:lnTo>
                    <a:pt x="34" y="70"/>
                  </a:lnTo>
                  <a:lnTo>
                    <a:pt x="13" y="66"/>
                  </a:lnTo>
                  <a:lnTo>
                    <a:pt x="8" y="62"/>
                  </a:lnTo>
                  <a:lnTo>
                    <a:pt x="2" y="46"/>
                  </a:lnTo>
                  <a:lnTo>
                    <a:pt x="0" y="12"/>
                  </a:lnTo>
                  <a:lnTo>
                    <a:pt x="16" y="8"/>
                  </a:lnTo>
                  <a:lnTo>
                    <a:pt x="22" y="12"/>
                  </a:lnTo>
                  <a:lnTo>
                    <a:pt x="23" y="5"/>
                  </a:lnTo>
                  <a:lnTo>
                    <a:pt x="43" y="0"/>
                  </a:lnTo>
                  <a:lnTo>
                    <a:pt x="50" y="12"/>
                  </a:lnTo>
                  <a:lnTo>
                    <a:pt x="65" y="12"/>
                  </a:lnTo>
                  <a:lnTo>
                    <a:pt x="58" y="27"/>
                  </a:lnTo>
                  <a:lnTo>
                    <a:pt x="40" y="41"/>
                  </a:lnTo>
                  <a:lnTo>
                    <a:pt x="41" y="45"/>
                  </a:lnTo>
                  <a:lnTo>
                    <a:pt x="37" y="6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4" name="Freeform 32"/>
            <p:cNvSpPr>
              <a:spLocks noChangeAspect="1"/>
            </p:cNvSpPr>
            <p:nvPr/>
          </p:nvSpPr>
          <p:spPr bwMode="auto">
            <a:xfrm>
              <a:off x="2998" y="1669"/>
              <a:ext cx="89" cy="196"/>
            </a:xfrm>
            <a:custGeom>
              <a:avLst/>
              <a:gdLst>
                <a:gd name="T0" fmla="*/ 0 w 39"/>
                <a:gd name="T1" fmla="*/ 0 h 36"/>
                <a:gd name="T2" fmla="*/ 0 w 39"/>
                <a:gd name="T3" fmla="*/ 0 h 36"/>
                <a:gd name="T4" fmla="*/ 0 w 39"/>
                <a:gd name="T5" fmla="*/ 0 h 36"/>
                <a:gd name="T6" fmla="*/ 0 w 39"/>
                <a:gd name="T7" fmla="*/ 0 h 36"/>
                <a:gd name="T8" fmla="*/ 0 w 39"/>
                <a:gd name="T9" fmla="*/ 0 h 36"/>
                <a:gd name="T10" fmla="*/ 0 w 39"/>
                <a:gd name="T11" fmla="*/ 0 h 36"/>
                <a:gd name="T12" fmla="*/ 0 w 39"/>
                <a:gd name="T13" fmla="*/ 0 h 36"/>
                <a:gd name="T14" fmla="*/ 0 w 39"/>
                <a:gd name="T15" fmla="*/ 0 h 36"/>
                <a:gd name="T16" fmla="*/ 0 w 39"/>
                <a:gd name="T17" fmla="*/ 0 h 36"/>
                <a:gd name="T18" fmla="*/ 0 w 39"/>
                <a:gd name="T19" fmla="*/ 0 h 36"/>
                <a:gd name="T20" fmla="*/ 0 w 39"/>
                <a:gd name="T21" fmla="*/ 0 h 36"/>
                <a:gd name="T22" fmla="*/ 0 w 39"/>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36">
                  <a:moveTo>
                    <a:pt x="39" y="12"/>
                  </a:moveTo>
                  <a:lnTo>
                    <a:pt x="36" y="6"/>
                  </a:lnTo>
                  <a:lnTo>
                    <a:pt x="25" y="0"/>
                  </a:lnTo>
                  <a:lnTo>
                    <a:pt x="25" y="11"/>
                  </a:lnTo>
                  <a:lnTo>
                    <a:pt x="15" y="10"/>
                  </a:lnTo>
                  <a:lnTo>
                    <a:pt x="4" y="4"/>
                  </a:lnTo>
                  <a:lnTo>
                    <a:pt x="1" y="11"/>
                  </a:lnTo>
                  <a:lnTo>
                    <a:pt x="0" y="18"/>
                  </a:lnTo>
                  <a:lnTo>
                    <a:pt x="21" y="36"/>
                  </a:lnTo>
                  <a:lnTo>
                    <a:pt x="28" y="29"/>
                  </a:lnTo>
                  <a:lnTo>
                    <a:pt x="28" y="22"/>
                  </a:lnTo>
                  <a:lnTo>
                    <a:pt x="39" y="1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5" name="Freeform 33"/>
            <p:cNvSpPr>
              <a:spLocks noChangeAspect="1"/>
            </p:cNvSpPr>
            <p:nvPr/>
          </p:nvSpPr>
          <p:spPr bwMode="auto">
            <a:xfrm>
              <a:off x="2965" y="1644"/>
              <a:ext cx="89" cy="196"/>
            </a:xfrm>
            <a:custGeom>
              <a:avLst/>
              <a:gdLst>
                <a:gd name="T0" fmla="*/ 0 w 54"/>
                <a:gd name="T1" fmla="*/ 0 h 36"/>
                <a:gd name="T2" fmla="*/ 0 w 54"/>
                <a:gd name="T3" fmla="*/ 0 h 36"/>
                <a:gd name="T4" fmla="*/ 0 w 54"/>
                <a:gd name="T5" fmla="*/ 0 h 36"/>
                <a:gd name="T6" fmla="*/ 0 w 54"/>
                <a:gd name="T7" fmla="*/ 0 h 36"/>
                <a:gd name="T8" fmla="*/ 0 w 54"/>
                <a:gd name="T9" fmla="*/ 0 h 36"/>
                <a:gd name="T10" fmla="*/ 0 w 54"/>
                <a:gd name="T11" fmla="*/ 0 h 36"/>
                <a:gd name="T12" fmla="*/ 0 w 5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36">
                  <a:moveTo>
                    <a:pt x="44" y="24"/>
                  </a:moveTo>
                  <a:lnTo>
                    <a:pt x="5" y="25"/>
                  </a:lnTo>
                  <a:lnTo>
                    <a:pt x="0" y="36"/>
                  </a:lnTo>
                  <a:lnTo>
                    <a:pt x="2" y="20"/>
                  </a:lnTo>
                  <a:lnTo>
                    <a:pt x="27" y="16"/>
                  </a:lnTo>
                  <a:lnTo>
                    <a:pt x="54" y="0"/>
                  </a:lnTo>
                  <a:lnTo>
                    <a:pt x="44" y="2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6" name="Freeform 34"/>
            <p:cNvSpPr>
              <a:spLocks noChangeAspect="1"/>
            </p:cNvSpPr>
            <p:nvPr/>
          </p:nvSpPr>
          <p:spPr bwMode="auto">
            <a:xfrm>
              <a:off x="2983" y="1678"/>
              <a:ext cx="89" cy="196"/>
            </a:xfrm>
            <a:custGeom>
              <a:avLst/>
              <a:gdLst>
                <a:gd name="T0" fmla="*/ 0 w 28"/>
                <a:gd name="T1" fmla="*/ 0 h 15"/>
                <a:gd name="T2" fmla="*/ 0 w 28"/>
                <a:gd name="T3" fmla="*/ 0 h 15"/>
                <a:gd name="T4" fmla="*/ 0 w 28"/>
                <a:gd name="T5" fmla="*/ 0 h 15"/>
                <a:gd name="T6" fmla="*/ 0 w 28"/>
                <a:gd name="T7" fmla="*/ 0 h 15"/>
                <a:gd name="T8" fmla="*/ 0 w 2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5">
                  <a:moveTo>
                    <a:pt x="28" y="6"/>
                  </a:moveTo>
                  <a:lnTo>
                    <a:pt x="18" y="0"/>
                  </a:lnTo>
                  <a:lnTo>
                    <a:pt x="0" y="2"/>
                  </a:lnTo>
                  <a:lnTo>
                    <a:pt x="20" y="15"/>
                  </a:lnTo>
                  <a:lnTo>
                    <a:pt x="28" y="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7" name="Freeform 35"/>
            <p:cNvSpPr>
              <a:spLocks noChangeAspect="1"/>
            </p:cNvSpPr>
            <p:nvPr/>
          </p:nvSpPr>
          <p:spPr bwMode="auto">
            <a:xfrm>
              <a:off x="3008" y="1686"/>
              <a:ext cx="89" cy="196"/>
            </a:xfrm>
            <a:custGeom>
              <a:avLst/>
              <a:gdLst>
                <a:gd name="T0" fmla="*/ 1 w 8"/>
                <a:gd name="T1" fmla="*/ 1 h 8"/>
                <a:gd name="T2" fmla="*/ 1 w 8"/>
                <a:gd name="T3" fmla="*/ 0 h 8"/>
                <a:gd name="T4" fmla="*/ 0 w 8"/>
                <a:gd name="T5" fmla="*/ 1 h 8"/>
                <a:gd name="T6" fmla="*/ 1 w 8"/>
                <a:gd name="T7" fmla="*/ 1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4"/>
                  </a:moveTo>
                  <a:lnTo>
                    <a:pt x="2" y="0"/>
                  </a:lnTo>
                  <a:lnTo>
                    <a:pt x="0" y="8"/>
                  </a:lnTo>
                  <a:lnTo>
                    <a:pt x="8" y="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8" name="Freeform 36"/>
            <p:cNvSpPr>
              <a:spLocks noChangeAspect="1"/>
            </p:cNvSpPr>
            <p:nvPr/>
          </p:nvSpPr>
          <p:spPr bwMode="auto">
            <a:xfrm>
              <a:off x="2904" y="1712"/>
              <a:ext cx="89" cy="196"/>
            </a:xfrm>
            <a:custGeom>
              <a:avLst/>
              <a:gdLst>
                <a:gd name="T0" fmla="*/ 0 w 102"/>
                <a:gd name="T1" fmla="*/ 0 h 90"/>
                <a:gd name="T2" fmla="*/ 0 w 102"/>
                <a:gd name="T3" fmla="*/ 0 h 90"/>
                <a:gd name="T4" fmla="*/ 0 w 102"/>
                <a:gd name="T5" fmla="*/ 0 h 90"/>
                <a:gd name="T6" fmla="*/ 0 w 102"/>
                <a:gd name="T7" fmla="*/ 0 h 90"/>
                <a:gd name="T8" fmla="*/ 0 w 102"/>
                <a:gd name="T9" fmla="*/ 0 h 90"/>
                <a:gd name="T10" fmla="*/ 0 w 102"/>
                <a:gd name="T11" fmla="*/ 0 h 90"/>
                <a:gd name="T12" fmla="*/ 0 w 102"/>
                <a:gd name="T13" fmla="*/ 0 h 90"/>
                <a:gd name="T14" fmla="*/ 0 w 102"/>
                <a:gd name="T15" fmla="*/ 0 h 90"/>
                <a:gd name="T16" fmla="*/ 0 w 102"/>
                <a:gd name="T17" fmla="*/ 0 h 90"/>
                <a:gd name="T18" fmla="*/ 0 w 102"/>
                <a:gd name="T19" fmla="*/ 0 h 90"/>
                <a:gd name="T20" fmla="*/ 0 w 102"/>
                <a:gd name="T21" fmla="*/ 0 h 90"/>
                <a:gd name="T22" fmla="*/ 0 w 102"/>
                <a:gd name="T23" fmla="*/ 0 h 90"/>
                <a:gd name="T24" fmla="*/ 0 w 102"/>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90">
                  <a:moveTo>
                    <a:pt x="77" y="53"/>
                  </a:moveTo>
                  <a:lnTo>
                    <a:pt x="100" y="40"/>
                  </a:lnTo>
                  <a:lnTo>
                    <a:pt x="91" y="25"/>
                  </a:lnTo>
                  <a:lnTo>
                    <a:pt x="102" y="5"/>
                  </a:lnTo>
                  <a:lnTo>
                    <a:pt x="69" y="0"/>
                  </a:lnTo>
                  <a:lnTo>
                    <a:pt x="34" y="22"/>
                  </a:lnTo>
                  <a:lnTo>
                    <a:pt x="10" y="57"/>
                  </a:lnTo>
                  <a:lnTo>
                    <a:pt x="0" y="70"/>
                  </a:lnTo>
                  <a:lnTo>
                    <a:pt x="24" y="70"/>
                  </a:lnTo>
                  <a:lnTo>
                    <a:pt x="59" y="72"/>
                  </a:lnTo>
                  <a:lnTo>
                    <a:pt x="65" y="83"/>
                  </a:lnTo>
                  <a:lnTo>
                    <a:pt x="73" y="90"/>
                  </a:lnTo>
                  <a:lnTo>
                    <a:pt x="77" y="5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39" name="Freeform 37"/>
            <p:cNvSpPr>
              <a:spLocks noChangeAspect="1"/>
            </p:cNvSpPr>
            <p:nvPr/>
          </p:nvSpPr>
          <p:spPr bwMode="auto">
            <a:xfrm>
              <a:off x="2938" y="1686"/>
              <a:ext cx="89" cy="196"/>
            </a:xfrm>
            <a:custGeom>
              <a:avLst/>
              <a:gdLst>
                <a:gd name="T0" fmla="*/ 0 w 240"/>
                <a:gd name="T1" fmla="*/ 0 h 261"/>
                <a:gd name="T2" fmla="*/ 0 w 240"/>
                <a:gd name="T3" fmla="*/ 0 h 261"/>
                <a:gd name="T4" fmla="*/ 0 w 240"/>
                <a:gd name="T5" fmla="*/ 0 h 261"/>
                <a:gd name="T6" fmla="*/ 0 w 240"/>
                <a:gd name="T7" fmla="*/ 0 h 261"/>
                <a:gd name="T8" fmla="*/ 0 w 240"/>
                <a:gd name="T9" fmla="*/ 0 h 261"/>
                <a:gd name="T10" fmla="*/ 0 w 240"/>
                <a:gd name="T11" fmla="*/ 0 h 261"/>
                <a:gd name="T12" fmla="*/ 0 w 240"/>
                <a:gd name="T13" fmla="*/ 0 h 261"/>
                <a:gd name="T14" fmla="*/ 0 w 240"/>
                <a:gd name="T15" fmla="*/ 0 h 261"/>
                <a:gd name="T16" fmla="*/ 0 w 240"/>
                <a:gd name="T17" fmla="*/ 0 h 261"/>
                <a:gd name="T18" fmla="*/ 0 w 240"/>
                <a:gd name="T19" fmla="*/ 0 h 261"/>
                <a:gd name="T20" fmla="*/ 0 w 240"/>
                <a:gd name="T21" fmla="*/ 0 h 261"/>
                <a:gd name="T22" fmla="*/ 0 w 240"/>
                <a:gd name="T23" fmla="*/ 0 h 261"/>
                <a:gd name="T24" fmla="*/ 0 w 240"/>
                <a:gd name="T25" fmla="*/ 0 h 261"/>
                <a:gd name="T26" fmla="*/ 0 w 240"/>
                <a:gd name="T27" fmla="*/ 0 h 261"/>
                <a:gd name="T28" fmla="*/ 0 w 240"/>
                <a:gd name="T29" fmla="*/ 0 h 261"/>
                <a:gd name="T30" fmla="*/ 0 w 240"/>
                <a:gd name="T31" fmla="*/ 0 h 261"/>
                <a:gd name="T32" fmla="*/ 0 w 240"/>
                <a:gd name="T33" fmla="*/ 0 h 261"/>
                <a:gd name="T34" fmla="*/ 0 w 240"/>
                <a:gd name="T35" fmla="*/ 0 h 261"/>
                <a:gd name="T36" fmla="*/ 0 w 240"/>
                <a:gd name="T37" fmla="*/ 0 h 261"/>
                <a:gd name="T38" fmla="*/ 0 w 240"/>
                <a:gd name="T39" fmla="*/ 0 h 261"/>
                <a:gd name="T40" fmla="*/ 0 w 240"/>
                <a:gd name="T41" fmla="*/ 0 h 261"/>
                <a:gd name="T42" fmla="*/ 0 w 240"/>
                <a:gd name="T43" fmla="*/ 0 h 261"/>
                <a:gd name="T44" fmla="*/ 0 w 240"/>
                <a:gd name="T45" fmla="*/ 0 h 261"/>
                <a:gd name="T46" fmla="*/ 0 w 240"/>
                <a:gd name="T47" fmla="*/ 0 h 261"/>
                <a:gd name="T48" fmla="*/ 0 w 240"/>
                <a:gd name="T49" fmla="*/ 0 h 261"/>
                <a:gd name="T50" fmla="*/ 0 w 240"/>
                <a:gd name="T51" fmla="*/ 0 h 261"/>
                <a:gd name="T52" fmla="*/ 0 w 240"/>
                <a:gd name="T53" fmla="*/ 0 h 261"/>
                <a:gd name="T54" fmla="*/ 0 w 240"/>
                <a:gd name="T55" fmla="*/ 0 h 261"/>
                <a:gd name="T56" fmla="*/ 0 w 240"/>
                <a:gd name="T57" fmla="*/ 0 h 261"/>
                <a:gd name="T58" fmla="*/ 0 w 240"/>
                <a:gd name="T59" fmla="*/ 0 h 261"/>
                <a:gd name="T60" fmla="*/ 0 w 240"/>
                <a:gd name="T61" fmla="*/ 0 h 261"/>
                <a:gd name="T62" fmla="*/ 0 w 240"/>
                <a:gd name="T63" fmla="*/ 0 h 261"/>
                <a:gd name="T64" fmla="*/ 0 w 240"/>
                <a:gd name="T65" fmla="*/ 0 h 261"/>
                <a:gd name="T66" fmla="*/ 0 w 240"/>
                <a:gd name="T67" fmla="*/ 0 h 261"/>
                <a:gd name="T68" fmla="*/ 0 w 240"/>
                <a:gd name="T69" fmla="*/ 0 h 261"/>
                <a:gd name="T70" fmla="*/ 0 w 240"/>
                <a:gd name="T71" fmla="*/ 0 h 261"/>
                <a:gd name="T72" fmla="*/ 0 w 240"/>
                <a:gd name="T73" fmla="*/ 0 h 261"/>
                <a:gd name="T74" fmla="*/ 0 w 240"/>
                <a:gd name="T75" fmla="*/ 0 h 261"/>
                <a:gd name="T76" fmla="*/ 0 w 240"/>
                <a:gd name="T77" fmla="*/ 0 h 261"/>
                <a:gd name="T78" fmla="*/ 0 w 240"/>
                <a:gd name="T79" fmla="*/ 0 h 261"/>
                <a:gd name="T80" fmla="*/ 0 w 240"/>
                <a:gd name="T81" fmla="*/ 0 h 261"/>
                <a:gd name="T82" fmla="*/ 0 w 240"/>
                <a:gd name="T83" fmla="*/ 0 h 261"/>
                <a:gd name="T84" fmla="*/ 0 w 240"/>
                <a:gd name="T85" fmla="*/ 0 h 261"/>
                <a:gd name="T86" fmla="*/ 0 w 240"/>
                <a:gd name="T87" fmla="*/ 0 h 261"/>
                <a:gd name="T88" fmla="*/ 0 w 240"/>
                <a:gd name="T89" fmla="*/ 0 h 261"/>
                <a:gd name="T90" fmla="*/ 0 w 240"/>
                <a:gd name="T91" fmla="*/ 0 h 261"/>
                <a:gd name="T92" fmla="*/ 0 w 240"/>
                <a:gd name="T93" fmla="*/ 0 h 261"/>
                <a:gd name="T94" fmla="*/ 0 w 240"/>
                <a:gd name="T95" fmla="*/ 0 h 261"/>
                <a:gd name="T96" fmla="*/ 0 w 240"/>
                <a:gd name="T97" fmla="*/ 0 h 261"/>
                <a:gd name="T98" fmla="*/ 0 w 240"/>
                <a:gd name="T99" fmla="*/ 0 h 261"/>
                <a:gd name="T100" fmla="*/ 0 w 240"/>
                <a:gd name="T101" fmla="*/ 0 h 2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0" h="261">
                  <a:moveTo>
                    <a:pt x="58" y="48"/>
                  </a:moveTo>
                  <a:lnTo>
                    <a:pt x="63" y="51"/>
                  </a:lnTo>
                  <a:lnTo>
                    <a:pt x="63" y="45"/>
                  </a:lnTo>
                  <a:lnTo>
                    <a:pt x="74" y="38"/>
                  </a:lnTo>
                  <a:lnTo>
                    <a:pt x="92" y="46"/>
                  </a:lnTo>
                  <a:lnTo>
                    <a:pt x="82" y="36"/>
                  </a:lnTo>
                  <a:lnTo>
                    <a:pt x="72" y="22"/>
                  </a:lnTo>
                  <a:lnTo>
                    <a:pt x="71" y="18"/>
                  </a:lnTo>
                  <a:lnTo>
                    <a:pt x="65" y="0"/>
                  </a:lnTo>
                  <a:lnTo>
                    <a:pt x="86" y="4"/>
                  </a:lnTo>
                  <a:lnTo>
                    <a:pt x="93" y="5"/>
                  </a:lnTo>
                  <a:lnTo>
                    <a:pt x="98" y="16"/>
                  </a:lnTo>
                  <a:lnTo>
                    <a:pt x="126" y="20"/>
                  </a:lnTo>
                  <a:lnTo>
                    <a:pt x="125" y="29"/>
                  </a:lnTo>
                  <a:lnTo>
                    <a:pt x="135" y="33"/>
                  </a:lnTo>
                  <a:lnTo>
                    <a:pt x="172" y="17"/>
                  </a:lnTo>
                  <a:lnTo>
                    <a:pt x="170" y="20"/>
                  </a:lnTo>
                  <a:lnTo>
                    <a:pt x="203" y="30"/>
                  </a:lnTo>
                  <a:lnTo>
                    <a:pt x="215" y="30"/>
                  </a:lnTo>
                  <a:lnTo>
                    <a:pt x="226" y="40"/>
                  </a:lnTo>
                  <a:lnTo>
                    <a:pt x="218" y="42"/>
                  </a:lnTo>
                  <a:lnTo>
                    <a:pt x="221" y="75"/>
                  </a:lnTo>
                  <a:lnTo>
                    <a:pt x="236" y="112"/>
                  </a:lnTo>
                  <a:lnTo>
                    <a:pt x="240" y="140"/>
                  </a:lnTo>
                  <a:lnTo>
                    <a:pt x="234" y="136"/>
                  </a:lnTo>
                  <a:lnTo>
                    <a:pt x="172" y="162"/>
                  </a:lnTo>
                  <a:lnTo>
                    <a:pt x="179" y="176"/>
                  </a:lnTo>
                  <a:lnTo>
                    <a:pt x="219" y="213"/>
                  </a:lnTo>
                  <a:lnTo>
                    <a:pt x="196" y="232"/>
                  </a:lnTo>
                  <a:lnTo>
                    <a:pt x="201" y="250"/>
                  </a:lnTo>
                  <a:lnTo>
                    <a:pt x="192" y="254"/>
                  </a:lnTo>
                  <a:lnTo>
                    <a:pt x="160" y="254"/>
                  </a:lnTo>
                  <a:lnTo>
                    <a:pt x="136" y="255"/>
                  </a:lnTo>
                  <a:lnTo>
                    <a:pt x="128" y="261"/>
                  </a:lnTo>
                  <a:lnTo>
                    <a:pt x="104" y="256"/>
                  </a:lnTo>
                  <a:lnTo>
                    <a:pt x="76" y="251"/>
                  </a:lnTo>
                  <a:lnTo>
                    <a:pt x="47" y="254"/>
                  </a:lnTo>
                  <a:lnTo>
                    <a:pt x="59" y="204"/>
                  </a:lnTo>
                  <a:lnTo>
                    <a:pt x="16" y="190"/>
                  </a:lnTo>
                  <a:lnTo>
                    <a:pt x="11" y="188"/>
                  </a:lnTo>
                  <a:lnTo>
                    <a:pt x="11" y="185"/>
                  </a:lnTo>
                  <a:lnTo>
                    <a:pt x="4" y="165"/>
                  </a:lnTo>
                  <a:lnTo>
                    <a:pt x="5" y="147"/>
                  </a:lnTo>
                  <a:lnTo>
                    <a:pt x="0" y="143"/>
                  </a:lnTo>
                  <a:lnTo>
                    <a:pt x="4" y="106"/>
                  </a:lnTo>
                  <a:lnTo>
                    <a:pt x="27" y="93"/>
                  </a:lnTo>
                  <a:lnTo>
                    <a:pt x="18" y="78"/>
                  </a:lnTo>
                  <a:lnTo>
                    <a:pt x="29" y="58"/>
                  </a:lnTo>
                  <a:lnTo>
                    <a:pt x="24" y="56"/>
                  </a:lnTo>
                  <a:lnTo>
                    <a:pt x="29" y="44"/>
                  </a:lnTo>
                  <a:lnTo>
                    <a:pt x="58" y="4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0" name="Freeform 38"/>
            <p:cNvSpPr>
              <a:spLocks noChangeAspect="1"/>
            </p:cNvSpPr>
            <p:nvPr/>
          </p:nvSpPr>
          <p:spPr bwMode="auto">
            <a:xfrm>
              <a:off x="3025" y="1694"/>
              <a:ext cx="89" cy="196"/>
            </a:xfrm>
            <a:custGeom>
              <a:avLst/>
              <a:gdLst>
                <a:gd name="T0" fmla="*/ 0 w 18"/>
                <a:gd name="T1" fmla="*/ 0 h 7"/>
                <a:gd name="T2" fmla="*/ 0 w 18"/>
                <a:gd name="T3" fmla="*/ 0 h 7"/>
                <a:gd name="T4" fmla="*/ 0 w 18"/>
                <a:gd name="T5" fmla="*/ 0 h 7"/>
                <a:gd name="T6" fmla="*/ 0 w 1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
                  <a:moveTo>
                    <a:pt x="0" y="7"/>
                  </a:moveTo>
                  <a:lnTo>
                    <a:pt x="18" y="7"/>
                  </a:lnTo>
                  <a:lnTo>
                    <a:pt x="10" y="0"/>
                  </a:lnTo>
                  <a:lnTo>
                    <a:pt x="0"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1" name="Freeform 39"/>
            <p:cNvSpPr>
              <a:spLocks noChangeAspect="1"/>
            </p:cNvSpPr>
            <p:nvPr/>
          </p:nvSpPr>
          <p:spPr bwMode="auto">
            <a:xfrm>
              <a:off x="2922" y="1447"/>
              <a:ext cx="89" cy="196"/>
            </a:xfrm>
            <a:custGeom>
              <a:avLst/>
              <a:gdLst>
                <a:gd name="T0" fmla="*/ 0 w 577"/>
                <a:gd name="T1" fmla="*/ 0 h 408"/>
                <a:gd name="T2" fmla="*/ 0 w 577"/>
                <a:gd name="T3" fmla="*/ 0 h 408"/>
                <a:gd name="T4" fmla="*/ 0 w 577"/>
                <a:gd name="T5" fmla="*/ 0 h 408"/>
                <a:gd name="T6" fmla="*/ 0 w 577"/>
                <a:gd name="T7" fmla="*/ 0 h 408"/>
                <a:gd name="T8" fmla="*/ 0 w 577"/>
                <a:gd name="T9" fmla="*/ 0 h 408"/>
                <a:gd name="T10" fmla="*/ 0 w 577"/>
                <a:gd name="T11" fmla="*/ 0 h 408"/>
                <a:gd name="T12" fmla="*/ 0 w 577"/>
                <a:gd name="T13" fmla="*/ 0 h 408"/>
                <a:gd name="T14" fmla="*/ 0 w 577"/>
                <a:gd name="T15" fmla="*/ 0 h 408"/>
                <a:gd name="T16" fmla="*/ 0 w 577"/>
                <a:gd name="T17" fmla="*/ 0 h 408"/>
                <a:gd name="T18" fmla="*/ 0 w 577"/>
                <a:gd name="T19" fmla="*/ 0 h 408"/>
                <a:gd name="T20" fmla="*/ 0 w 577"/>
                <a:gd name="T21" fmla="*/ 0 h 408"/>
                <a:gd name="T22" fmla="*/ 0 w 577"/>
                <a:gd name="T23" fmla="*/ 0 h 408"/>
                <a:gd name="T24" fmla="*/ 0 w 577"/>
                <a:gd name="T25" fmla="*/ 0 h 408"/>
                <a:gd name="T26" fmla="*/ 0 w 577"/>
                <a:gd name="T27" fmla="*/ 0 h 408"/>
                <a:gd name="T28" fmla="*/ 0 w 577"/>
                <a:gd name="T29" fmla="*/ 0 h 408"/>
                <a:gd name="T30" fmla="*/ 0 w 577"/>
                <a:gd name="T31" fmla="*/ 0 h 408"/>
                <a:gd name="T32" fmla="*/ 0 w 577"/>
                <a:gd name="T33" fmla="*/ 0 h 408"/>
                <a:gd name="T34" fmla="*/ 0 w 577"/>
                <a:gd name="T35" fmla="*/ 0 h 408"/>
                <a:gd name="T36" fmla="*/ 0 w 577"/>
                <a:gd name="T37" fmla="*/ 0 h 408"/>
                <a:gd name="T38" fmla="*/ 0 w 577"/>
                <a:gd name="T39" fmla="*/ 0 h 408"/>
                <a:gd name="T40" fmla="*/ 0 w 577"/>
                <a:gd name="T41" fmla="*/ 0 h 408"/>
                <a:gd name="T42" fmla="*/ 0 w 577"/>
                <a:gd name="T43" fmla="*/ 0 h 408"/>
                <a:gd name="T44" fmla="*/ 0 w 577"/>
                <a:gd name="T45" fmla="*/ 0 h 408"/>
                <a:gd name="T46" fmla="*/ 0 w 577"/>
                <a:gd name="T47" fmla="*/ 0 h 408"/>
                <a:gd name="T48" fmla="*/ 0 w 577"/>
                <a:gd name="T49" fmla="*/ 0 h 408"/>
                <a:gd name="T50" fmla="*/ 0 w 577"/>
                <a:gd name="T51" fmla="*/ 0 h 408"/>
                <a:gd name="T52" fmla="*/ 0 w 577"/>
                <a:gd name="T53" fmla="*/ 0 h 408"/>
                <a:gd name="T54" fmla="*/ 0 w 577"/>
                <a:gd name="T55" fmla="*/ 0 h 408"/>
                <a:gd name="T56" fmla="*/ 0 w 577"/>
                <a:gd name="T57" fmla="*/ 0 h 408"/>
                <a:gd name="T58" fmla="*/ 0 w 577"/>
                <a:gd name="T59" fmla="*/ 0 h 408"/>
                <a:gd name="T60" fmla="*/ 0 w 577"/>
                <a:gd name="T61" fmla="*/ 0 h 408"/>
                <a:gd name="T62" fmla="*/ 0 w 577"/>
                <a:gd name="T63" fmla="*/ 0 h 408"/>
                <a:gd name="T64" fmla="*/ 0 w 577"/>
                <a:gd name="T65" fmla="*/ 0 h 408"/>
                <a:gd name="T66" fmla="*/ 0 w 577"/>
                <a:gd name="T67" fmla="*/ 0 h 408"/>
                <a:gd name="T68" fmla="*/ 0 w 577"/>
                <a:gd name="T69" fmla="*/ 0 h 408"/>
                <a:gd name="T70" fmla="*/ 0 w 577"/>
                <a:gd name="T71" fmla="*/ 1 h 408"/>
                <a:gd name="T72" fmla="*/ 0 w 577"/>
                <a:gd name="T73" fmla="*/ 1 h 408"/>
                <a:gd name="T74" fmla="*/ 0 w 577"/>
                <a:gd name="T75" fmla="*/ 1 h 408"/>
                <a:gd name="T76" fmla="*/ 0 w 577"/>
                <a:gd name="T77" fmla="*/ 1 h 408"/>
                <a:gd name="T78" fmla="*/ 0 w 577"/>
                <a:gd name="T79" fmla="*/ 1 h 408"/>
                <a:gd name="T80" fmla="*/ 0 w 577"/>
                <a:gd name="T81" fmla="*/ 1 h 408"/>
                <a:gd name="T82" fmla="*/ 0 w 577"/>
                <a:gd name="T83" fmla="*/ 0 h 408"/>
                <a:gd name="T84" fmla="*/ 0 w 577"/>
                <a:gd name="T85" fmla="*/ 0 h 408"/>
                <a:gd name="T86" fmla="*/ 0 w 577"/>
                <a:gd name="T87" fmla="*/ 0 h 408"/>
                <a:gd name="T88" fmla="*/ 0 w 577"/>
                <a:gd name="T89" fmla="*/ 0 h 408"/>
                <a:gd name="T90" fmla="*/ 0 w 577"/>
                <a:gd name="T91" fmla="*/ 0 h 408"/>
                <a:gd name="T92" fmla="*/ 0 w 577"/>
                <a:gd name="T93" fmla="*/ 0 h 408"/>
                <a:gd name="T94" fmla="*/ 1 w 577"/>
                <a:gd name="T95" fmla="*/ 0 h 408"/>
                <a:gd name="T96" fmla="*/ 1 w 577"/>
                <a:gd name="T97" fmla="*/ 0 h 408"/>
                <a:gd name="T98" fmla="*/ 1 w 577"/>
                <a:gd name="T99" fmla="*/ 0 h 408"/>
                <a:gd name="T100" fmla="*/ 1 w 577"/>
                <a:gd name="T101" fmla="*/ 0 h 408"/>
                <a:gd name="T102" fmla="*/ 1 w 577"/>
                <a:gd name="T103" fmla="*/ 0 h 408"/>
                <a:gd name="T104" fmla="*/ 1 w 577"/>
                <a:gd name="T105" fmla="*/ 0 h 408"/>
                <a:gd name="T106" fmla="*/ 1 w 577"/>
                <a:gd name="T107" fmla="*/ 0 h 408"/>
                <a:gd name="T108" fmla="*/ 1 w 577"/>
                <a:gd name="T109" fmla="*/ 0 h 408"/>
                <a:gd name="T110" fmla="*/ 1 w 577"/>
                <a:gd name="T111" fmla="*/ 0 h 408"/>
                <a:gd name="T112" fmla="*/ 1 w 577"/>
                <a:gd name="T113" fmla="*/ 0 h 408"/>
                <a:gd name="T114" fmla="*/ 1 w 577"/>
                <a:gd name="T115" fmla="*/ 0 h 408"/>
                <a:gd name="T116" fmla="*/ 1 w 577"/>
                <a:gd name="T117" fmla="*/ 0 h 408"/>
                <a:gd name="T118" fmla="*/ 1 w 577"/>
                <a:gd name="T119" fmla="*/ 0 h 408"/>
                <a:gd name="T120" fmla="*/ 0 w 577"/>
                <a:gd name="T121" fmla="*/ 0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408">
                  <a:moveTo>
                    <a:pt x="341" y="42"/>
                  </a:moveTo>
                  <a:lnTo>
                    <a:pt x="341" y="44"/>
                  </a:lnTo>
                  <a:lnTo>
                    <a:pt x="331" y="51"/>
                  </a:lnTo>
                  <a:lnTo>
                    <a:pt x="331" y="33"/>
                  </a:lnTo>
                  <a:lnTo>
                    <a:pt x="329" y="44"/>
                  </a:lnTo>
                  <a:lnTo>
                    <a:pt x="322" y="46"/>
                  </a:lnTo>
                  <a:lnTo>
                    <a:pt x="319" y="37"/>
                  </a:lnTo>
                  <a:lnTo>
                    <a:pt x="312" y="44"/>
                  </a:lnTo>
                  <a:lnTo>
                    <a:pt x="316" y="51"/>
                  </a:lnTo>
                  <a:lnTo>
                    <a:pt x="298" y="48"/>
                  </a:lnTo>
                  <a:lnTo>
                    <a:pt x="300" y="52"/>
                  </a:lnTo>
                  <a:lnTo>
                    <a:pt x="289" y="50"/>
                  </a:lnTo>
                  <a:lnTo>
                    <a:pt x="283" y="57"/>
                  </a:lnTo>
                  <a:lnTo>
                    <a:pt x="283" y="69"/>
                  </a:lnTo>
                  <a:lnTo>
                    <a:pt x="280" y="72"/>
                  </a:lnTo>
                  <a:lnTo>
                    <a:pt x="253" y="76"/>
                  </a:lnTo>
                  <a:lnTo>
                    <a:pt x="280" y="79"/>
                  </a:lnTo>
                  <a:lnTo>
                    <a:pt x="276" y="85"/>
                  </a:lnTo>
                  <a:lnTo>
                    <a:pt x="258" y="84"/>
                  </a:lnTo>
                  <a:lnTo>
                    <a:pt x="256" y="86"/>
                  </a:lnTo>
                  <a:lnTo>
                    <a:pt x="251" y="92"/>
                  </a:lnTo>
                  <a:lnTo>
                    <a:pt x="251" y="96"/>
                  </a:lnTo>
                  <a:lnTo>
                    <a:pt x="243" y="88"/>
                  </a:lnTo>
                  <a:lnTo>
                    <a:pt x="235" y="91"/>
                  </a:lnTo>
                  <a:lnTo>
                    <a:pt x="219" y="103"/>
                  </a:lnTo>
                  <a:lnTo>
                    <a:pt x="241" y="100"/>
                  </a:lnTo>
                  <a:lnTo>
                    <a:pt x="234" y="104"/>
                  </a:lnTo>
                  <a:lnTo>
                    <a:pt x="238" y="109"/>
                  </a:lnTo>
                  <a:lnTo>
                    <a:pt x="237" y="110"/>
                  </a:lnTo>
                  <a:lnTo>
                    <a:pt x="221" y="110"/>
                  </a:lnTo>
                  <a:lnTo>
                    <a:pt x="220" y="116"/>
                  </a:lnTo>
                  <a:lnTo>
                    <a:pt x="238" y="121"/>
                  </a:lnTo>
                  <a:lnTo>
                    <a:pt x="216" y="122"/>
                  </a:lnTo>
                  <a:lnTo>
                    <a:pt x="198" y="128"/>
                  </a:lnTo>
                  <a:lnTo>
                    <a:pt x="186" y="138"/>
                  </a:lnTo>
                  <a:lnTo>
                    <a:pt x="189" y="138"/>
                  </a:lnTo>
                  <a:lnTo>
                    <a:pt x="181" y="144"/>
                  </a:lnTo>
                  <a:lnTo>
                    <a:pt x="186" y="146"/>
                  </a:lnTo>
                  <a:lnTo>
                    <a:pt x="202" y="147"/>
                  </a:lnTo>
                  <a:lnTo>
                    <a:pt x="180" y="154"/>
                  </a:lnTo>
                  <a:lnTo>
                    <a:pt x="173" y="163"/>
                  </a:lnTo>
                  <a:lnTo>
                    <a:pt x="174" y="170"/>
                  </a:lnTo>
                  <a:lnTo>
                    <a:pt x="175" y="176"/>
                  </a:lnTo>
                  <a:lnTo>
                    <a:pt x="180" y="178"/>
                  </a:lnTo>
                  <a:lnTo>
                    <a:pt x="151" y="188"/>
                  </a:lnTo>
                  <a:lnTo>
                    <a:pt x="151" y="190"/>
                  </a:lnTo>
                  <a:lnTo>
                    <a:pt x="162" y="187"/>
                  </a:lnTo>
                  <a:lnTo>
                    <a:pt x="156" y="198"/>
                  </a:lnTo>
                  <a:lnTo>
                    <a:pt x="143" y="201"/>
                  </a:lnTo>
                  <a:lnTo>
                    <a:pt x="133" y="204"/>
                  </a:lnTo>
                  <a:lnTo>
                    <a:pt x="120" y="218"/>
                  </a:lnTo>
                  <a:lnTo>
                    <a:pt x="113" y="225"/>
                  </a:lnTo>
                  <a:lnTo>
                    <a:pt x="123" y="231"/>
                  </a:lnTo>
                  <a:lnTo>
                    <a:pt x="136" y="222"/>
                  </a:lnTo>
                  <a:lnTo>
                    <a:pt x="147" y="218"/>
                  </a:lnTo>
                  <a:lnTo>
                    <a:pt x="144" y="226"/>
                  </a:lnTo>
                  <a:lnTo>
                    <a:pt x="126" y="235"/>
                  </a:lnTo>
                  <a:lnTo>
                    <a:pt x="117" y="235"/>
                  </a:lnTo>
                  <a:lnTo>
                    <a:pt x="99" y="232"/>
                  </a:lnTo>
                  <a:lnTo>
                    <a:pt x="96" y="235"/>
                  </a:lnTo>
                  <a:lnTo>
                    <a:pt x="84" y="242"/>
                  </a:lnTo>
                  <a:lnTo>
                    <a:pt x="77" y="249"/>
                  </a:lnTo>
                  <a:lnTo>
                    <a:pt x="79" y="253"/>
                  </a:lnTo>
                  <a:lnTo>
                    <a:pt x="72" y="250"/>
                  </a:lnTo>
                  <a:lnTo>
                    <a:pt x="81" y="258"/>
                  </a:lnTo>
                  <a:lnTo>
                    <a:pt x="47" y="249"/>
                  </a:lnTo>
                  <a:lnTo>
                    <a:pt x="45" y="258"/>
                  </a:lnTo>
                  <a:lnTo>
                    <a:pt x="55" y="258"/>
                  </a:lnTo>
                  <a:lnTo>
                    <a:pt x="65" y="258"/>
                  </a:lnTo>
                  <a:lnTo>
                    <a:pt x="54" y="261"/>
                  </a:lnTo>
                  <a:lnTo>
                    <a:pt x="34" y="265"/>
                  </a:lnTo>
                  <a:lnTo>
                    <a:pt x="49" y="272"/>
                  </a:lnTo>
                  <a:lnTo>
                    <a:pt x="47" y="276"/>
                  </a:lnTo>
                  <a:lnTo>
                    <a:pt x="31" y="268"/>
                  </a:lnTo>
                  <a:lnTo>
                    <a:pt x="33" y="273"/>
                  </a:lnTo>
                  <a:lnTo>
                    <a:pt x="19" y="274"/>
                  </a:lnTo>
                  <a:lnTo>
                    <a:pt x="23" y="278"/>
                  </a:lnTo>
                  <a:lnTo>
                    <a:pt x="10" y="279"/>
                  </a:lnTo>
                  <a:lnTo>
                    <a:pt x="1" y="278"/>
                  </a:lnTo>
                  <a:lnTo>
                    <a:pt x="1" y="284"/>
                  </a:lnTo>
                  <a:lnTo>
                    <a:pt x="35" y="286"/>
                  </a:lnTo>
                  <a:lnTo>
                    <a:pt x="0" y="289"/>
                  </a:lnTo>
                  <a:lnTo>
                    <a:pt x="11" y="298"/>
                  </a:lnTo>
                  <a:lnTo>
                    <a:pt x="4" y="301"/>
                  </a:lnTo>
                  <a:lnTo>
                    <a:pt x="7" y="301"/>
                  </a:lnTo>
                  <a:lnTo>
                    <a:pt x="3" y="308"/>
                  </a:lnTo>
                  <a:lnTo>
                    <a:pt x="37" y="304"/>
                  </a:lnTo>
                  <a:lnTo>
                    <a:pt x="53" y="304"/>
                  </a:lnTo>
                  <a:lnTo>
                    <a:pt x="57" y="301"/>
                  </a:lnTo>
                  <a:lnTo>
                    <a:pt x="59" y="310"/>
                  </a:lnTo>
                  <a:lnTo>
                    <a:pt x="53" y="315"/>
                  </a:lnTo>
                  <a:lnTo>
                    <a:pt x="33" y="310"/>
                  </a:lnTo>
                  <a:lnTo>
                    <a:pt x="0" y="315"/>
                  </a:lnTo>
                  <a:lnTo>
                    <a:pt x="5" y="320"/>
                  </a:lnTo>
                  <a:lnTo>
                    <a:pt x="6" y="322"/>
                  </a:lnTo>
                  <a:lnTo>
                    <a:pt x="0" y="322"/>
                  </a:lnTo>
                  <a:lnTo>
                    <a:pt x="17" y="325"/>
                  </a:lnTo>
                  <a:lnTo>
                    <a:pt x="11" y="332"/>
                  </a:lnTo>
                  <a:lnTo>
                    <a:pt x="5" y="339"/>
                  </a:lnTo>
                  <a:lnTo>
                    <a:pt x="17" y="338"/>
                  </a:lnTo>
                  <a:lnTo>
                    <a:pt x="22" y="344"/>
                  </a:lnTo>
                  <a:lnTo>
                    <a:pt x="34" y="332"/>
                  </a:lnTo>
                  <a:lnTo>
                    <a:pt x="45" y="331"/>
                  </a:lnTo>
                  <a:lnTo>
                    <a:pt x="37" y="342"/>
                  </a:lnTo>
                  <a:lnTo>
                    <a:pt x="35" y="333"/>
                  </a:lnTo>
                  <a:lnTo>
                    <a:pt x="23" y="352"/>
                  </a:lnTo>
                  <a:lnTo>
                    <a:pt x="27" y="354"/>
                  </a:lnTo>
                  <a:lnTo>
                    <a:pt x="12" y="358"/>
                  </a:lnTo>
                  <a:lnTo>
                    <a:pt x="11" y="369"/>
                  </a:lnTo>
                  <a:lnTo>
                    <a:pt x="23" y="364"/>
                  </a:lnTo>
                  <a:lnTo>
                    <a:pt x="31" y="362"/>
                  </a:lnTo>
                  <a:lnTo>
                    <a:pt x="31" y="369"/>
                  </a:lnTo>
                  <a:lnTo>
                    <a:pt x="30" y="379"/>
                  </a:lnTo>
                  <a:lnTo>
                    <a:pt x="19" y="380"/>
                  </a:lnTo>
                  <a:lnTo>
                    <a:pt x="21" y="396"/>
                  </a:lnTo>
                  <a:lnTo>
                    <a:pt x="42" y="406"/>
                  </a:lnTo>
                  <a:lnTo>
                    <a:pt x="77" y="408"/>
                  </a:lnTo>
                  <a:lnTo>
                    <a:pt x="118" y="376"/>
                  </a:lnTo>
                  <a:lnTo>
                    <a:pt x="136" y="375"/>
                  </a:lnTo>
                  <a:lnTo>
                    <a:pt x="137" y="356"/>
                  </a:lnTo>
                  <a:lnTo>
                    <a:pt x="145" y="351"/>
                  </a:lnTo>
                  <a:lnTo>
                    <a:pt x="151" y="373"/>
                  </a:lnTo>
                  <a:lnTo>
                    <a:pt x="165" y="379"/>
                  </a:lnTo>
                  <a:lnTo>
                    <a:pt x="180" y="349"/>
                  </a:lnTo>
                  <a:lnTo>
                    <a:pt x="184" y="320"/>
                  </a:lnTo>
                  <a:lnTo>
                    <a:pt x="184" y="312"/>
                  </a:lnTo>
                  <a:lnTo>
                    <a:pt x="193" y="301"/>
                  </a:lnTo>
                  <a:lnTo>
                    <a:pt x="174" y="290"/>
                  </a:lnTo>
                  <a:lnTo>
                    <a:pt x="173" y="259"/>
                  </a:lnTo>
                  <a:lnTo>
                    <a:pt x="172" y="228"/>
                  </a:lnTo>
                  <a:lnTo>
                    <a:pt x="195" y="213"/>
                  </a:lnTo>
                  <a:lnTo>
                    <a:pt x="216" y="211"/>
                  </a:lnTo>
                  <a:lnTo>
                    <a:pt x="203" y="198"/>
                  </a:lnTo>
                  <a:lnTo>
                    <a:pt x="222" y="159"/>
                  </a:lnTo>
                  <a:lnTo>
                    <a:pt x="217" y="150"/>
                  </a:lnTo>
                  <a:lnTo>
                    <a:pt x="240" y="145"/>
                  </a:lnTo>
                  <a:lnTo>
                    <a:pt x="250" y="127"/>
                  </a:lnTo>
                  <a:lnTo>
                    <a:pt x="263" y="96"/>
                  </a:lnTo>
                  <a:lnTo>
                    <a:pt x="294" y="87"/>
                  </a:lnTo>
                  <a:lnTo>
                    <a:pt x="298" y="75"/>
                  </a:lnTo>
                  <a:lnTo>
                    <a:pt x="337" y="76"/>
                  </a:lnTo>
                  <a:lnTo>
                    <a:pt x="335" y="60"/>
                  </a:lnTo>
                  <a:lnTo>
                    <a:pt x="347" y="60"/>
                  </a:lnTo>
                  <a:lnTo>
                    <a:pt x="361" y="51"/>
                  </a:lnTo>
                  <a:lnTo>
                    <a:pt x="388" y="66"/>
                  </a:lnTo>
                  <a:lnTo>
                    <a:pt x="414" y="72"/>
                  </a:lnTo>
                  <a:lnTo>
                    <a:pt x="444" y="72"/>
                  </a:lnTo>
                  <a:lnTo>
                    <a:pt x="459" y="64"/>
                  </a:lnTo>
                  <a:lnTo>
                    <a:pt x="467" y="42"/>
                  </a:lnTo>
                  <a:lnTo>
                    <a:pt x="499" y="30"/>
                  </a:lnTo>
                  <a:lnTo>
                    <a:pt x="538" y="40"/>
                  </a:lnTo>
                  <a:lnTo>
                    <a:pt x="539" y="60"/>
                  </a:lnTo>
                  <a:lnTo>
                    <a:pt x="562" y="46"/>
                  </a:lnTo>
                  <a:lnTo>
                    <a:pt x="577" y="45"/>
                  </a:lnTo>
                  <a:lnTo>
                    <a:pt x="577" y="37"/>
                  </a:lnTo>
                  <a:lnTo>
                    <a:pt x="563" y="36"/>
                  </a:lnTo>
                  <a:lnTo>
                    <a:pt x="550" y="37"/>
                  </a:lnTo>
                  <a:lnTo>
                    <a:pt x="532" y="27"/>
                  </a:lnTo>
                  <a:lnTo>
                    <a:pt x="577" y="22"/>
                  </a:lnTo>
                  <a:lnTo>
                    <a:pt x="555" y="12"/>
                  </a:lnTo>
                  <a:lnTo>
                    <a:pt x="532" y="8"/>
                  </a:lnTo>
                  <a:lnTo>
                    <a:pt x="516" y="12"/>
                  </a:lnTo>
                  <a:lnTo>
                    <a:pt x="513" y="26"/>
                  </a:lnTo>
                  <a:lnTo>
                    <a:pt x="510" y="16"/>
                  </a:lnTo>
                  <a:lnTo>
                    <a:pt x="508" y="12"/>
                  </a:lnTo>
                  <a:lnTo>
                    <a:pt x="505" y="10"/>
                  </a:lnTo>
                  <a:lnTo>
                    <a:pt x="502" y="0"/>
                  </a:lnTo>
                  <a:lnTo>
                    <a:pt x="489" y="6"/>
                  </a:lnTo>
                  <a:lnTo>
                    <a:pt x="474" y="20"/>
                  </a:lnTo>
                  <a:lnTo>
                    <a:pt x="466" y="6"/>
                  </a:lnTo>
                  <a:lnTo>
                    <a:pt x="439" y="27"/>
                  </a:lnTo>
                  <a:lnTo>
                    <a:pt x="450" y="9"/>
                  </a:lnTo>
                  <a:lnTo>
                    <a:pt x="444" y="7"/>
                  </a:lnTo>
                  <a:lnTo>
                    <a:pt x="426" y="6"/>
                  </a:lnTo>
                  <a:lnTo>
                    <a:pt x="425" y="12"/>
                  </a:lnTo>
                  <a:lnTo>
                    <a:pt x="400" y="28"/>
                  </a:lnTo>
                  <a:lnTo>
                    <a:pt x="383" y="28"/>
                  </a:lnTo>
                  <a:lnTo>
                    <a:pt x="385" y="24"/>
                  </a:lnTo>
                  <a:lnTo>
                    <a:pt x="359" y="26"/>
                  </a:lnTo>
                  <a:lnTo>
                    <a:pt x="375" y="30"/>
                  </a:lnTo>
                  <a:lnTo>
                    <a:pt x="372" y="36"/>
                  </a:lnTo>
                  <a:lnTo>
                    <a:pt x="357" y="36"/>
                  </a:lnTo>
                  <a:lnTo>
                    <a:pt x="341" y="4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2" name="Freeform 40"/>
            <p:cNvSpPr>
              <a:spLocks noChangeAspect="1"/>
            </p:cNvSpPr>
            <p:nvPr/>
          </p:nvSpPr>
          <p:spPr bwMode="auto">
            <a:xfrm>
              <a:off x="2964" y="1330"/>
              <a:ext cx="89" cy="196"/>
            </a:xfrm>
            <a:custGeom>
              <a:avLst/>
              <a:gdLst>
                <a:gd name="T0" fmla="*/ 0 w 214"/>
                <a:gd name="T1" fmla="*/ 0 h 93"/>
                <a:gd name="T2" fmla="*/ 0 w 214"/>
                <a:gd name="T3" fmla="*/ 0 h 93"/>
                <a:gd name="T4" fmla="*/ 0 w 214"/>
                <a:gd name="T5" fmla="*/ 0 h 93"/>
                <a:gd name="T6" fmla="*/ 0 w 214"/>
                <a:gd name="T7" fmla="*/ 0 h 93"/>
                <a:gd name="T8" fmla="*/ 0 w 214"/>
                <a:gd name="T9" fmla="*/ 0 h 93"/>
                <a:gd name="T10" fmla="*/ 0 w 214"/>
                <a:gd name="T11" fmla="*/ 0 h 93"/>
                <a:gd name="T12" fmla="*/ 0 w 214"/>
                <a:gd name="T13" fmla="*/ 0 h 93"/>
                <a:gd name="T14" fmla="*/ 0 w 214"/>
                <a:gd name="T15" fmla="*/ 0 h 93"/>
                <a:gd name="T16" fmla="*/ 0 w 214"/>
                <a:gd name="T17" fmla="*/ 0 h 93"/>
                <a:gd name="T18" fmla="*/ 0 w 214"/>
                <a:gd name="T19" fmla="*/ 0 h 93"/>
                <a:gd name="T20" fmla="*/ 0 w 214"/>
                <a:gd name="T21" fmla="*/ 0 h 93"/>
                <a:gd name="T22" fmla="*/ 0 w 214"/>
                <a:gd name="T23" fmla="*/ 0 h 93"/>
                <a:gd name="T24" fmla="*/ 0 w 214"/>
                <a:gd name="T25" fmla="*/ 0 h 93"/>
                <a:gd name="T26" fmla="*/ 0 w 214"/>
                <a:gd name="T27" fmla="*/ 0 h 93"/>
                <a:gd name="T28" fmla="*/ 0 w 214"/>
                <a:gd name="T29" fmla="*/ 0 h 93"/>
                <a:gd name="T30" fmla="*/ 0 w 214"/>
                <a:gd name="T31" fmla="*/ 0 h 93"/>
                <a:gd name="T32" fmla="*/ 0 w 214"/>
                <a:gd name="T33" fmla="*/ 0 h 93"/>
                <a:gd name="T34" fmla="*/ 0 w 214"/>
                <a:gd name="T35" fmla="*/ 0 h 93"/>
                <a:gd name="T36" fmla="*/ 0 w 214"/>
                <a:gd name="T37" fmla="*/ 0 h 93"/>
                <a:gd name="T38" fmla="*/ 0 w 214"/>
                <a:gd name="T39" fmla="*/ 0 h 93"/>
                <a:gd name="T40" fmla="*/ 0 w 214"/>
                <a:gd name="T41" fmla="*/ 0 h 93"/>
                <a:gd name="T42" fmla="*/ 0 w 214"/>
                <a:gd name="T43" fmla="*/ 0 h 93"/>
                <a:gd name="T44" fmla="*/ 0 w 214"/>
                <a:gd name="T45" fmla="*/ 0 h 93"/>
                <a:gd name="T46" fmla="*/ 0 w 214"/>
                <a:gd name="T47" fmla="*/ 0 h 93"/>
                <a:gd name="T48" fmla="*/ 0 w 214"/>
                <a:gd name="T49" fmla="*/ 0 h 93"/>
                <a:gd name="T50" fmla="*/ 0 w 214"/>
                <a:gd name="T51" fmla="*/ 0 h 93"/>
                <a:gd name="T52" fmla="*/ 0 w 214"/>
                <a:gd name="T53" fmla="*/ 0 h 93"/>
                <a:gd name="T54" fmla="*/ 0 w 214"/>
                <a:gd name="T55" fmla="*/ 0 h 93"/>
                <a:gd name="T56" fmla="*/ 0 w 214"/>
                <a:gd name="T57" fmla="*/ 0 h 93"/>
                <a:gd name="T58" fmla="*/ 0 w 214"/>
                <a:gd name="T59" fmla="*/ 0 h 93"/>
                <a:gd name="T60" fmla="*/ 0 w 214"/>
                <a:gd name="T61" fmla="*/ 0 h 93"/>
                <a:gd name="T62" fmla="*/ 0 w 214"/>
                <a:gd name="T63" fmla="*/ 0 h 93"/>
                <a:gd name="T64" fmla="*/ 0 w 214"/>
                <a:gd name="T65" fmla="*/ 0 h 93"/>
                <a:gd name="T66" fmla="*/ 0 w 214"/>
                <a:gd name="T67" fmla="*/ 0 h 93"/>
                <a:gd name="T68" fmla="*/ 0 w 214"/>
                <a:gd name="T69" fmla="*/ 0 h 93"/>
                <a:gd name="T70" fmla="*/ 0 w 214"/>
                <a:gd name="T71" fmla="*/ 0 h 93"/>
                <a:gd name="T72" fmla="*/ 0 w 214"/>
                <a:gd name="T73" fmla="*/ 0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4" h="93">
                  <a:moveTo>
                    <a:pt x="52" y="10"/>
                  </a:moveTo>
                  <a:lnTo>
                    <a:pt x="22" y="10"/>
                  </a:lnTo>
                  <a:lnTo>
                    <a:pt x="0" y="11"/>
                  </a:lnTo>
                  <a:lnTo>
                    <a:pt x="4" y="22"/>
                  </a:lnTo>
                  <a:lnTo>
                    <a:pt x="22" y="21"/>
                  </a:lnTo>
                  <a:lnTo>
                    <a:pt x="23" y="28"/>
                  </a:lnTo>
                  <a:lnTo>
                    <a:pt x="9" y="29"/>
                  </a:lnTo>
                  <a:lnTo>
                    <a:pt x="34" y="41"/>
                  </a:lnTo>
                  <a:lnTo>
                    <a:pt x="58" y="50"/>
                  </a:lnTo>
                  <a:lnTo>
                    <a:pt x="72" y="41"/>
                  </a:lnTo>
                  <a:lnTo>
                    <a:pt x="88" y="34"/>
                  </a:lnTo>
                  <a:lnTo>
                    <a:pt x="89" y="40"/>
                  </a:lnTo>
                  <a:lnTo>
                    <a:pt x="114" y="35"/>
                  </a:lnTo>
                  <a:lnTo>
                    <a:pt x="117" y="42"/>
                  </a:lnTo>
                  <a:lnTo>
                    <a:pt x="65" y="52"/>
                  </a:lnTo>
                  <a:lnTo>
                    <a:pt x="60" y="58"/>
                  </a:lnTo>
                  <a:lnTo>
                    <a:pt x="122" y="58"/>
                  </a:lnTo>
                  <a:lnTo>
                    <a:pt x="98" y="62"/>
                  </a:lnTo>
                  <a:lnTo>
                    <a:pt x="107" y="66"/>
                  </a:lnTo>
                  <a:lnTo>
                    <a:pt x="70" y="69"/>
                  </a:lnTo>
                  <a:lnTo>
                    <a:pt x="111" y="82"/>
                  </a:lnTo>
                  <a:lnTo>
                    <a:pt x="128" y="93"/>
                  </a:lnTo>
                  <a:lnTo>
                    <a:pt x="132" y="87"/>
                  </a:lnTo>
                  <a:lnTo>
                    <a:pt x="152" y="68"/>
                  </a:lnTo>
                  <a:lnTo>
                    <a:pt x="162" y="53"/>
                  </a:lnTo>
                  <a:lnTo>
                    <a:pt x="167" y="45"/>
                  </a:lnTo>
                  <a:lnTo>
                    <a:pt x="214" y="34"/>
                  </a:lnTo>
                  <a:lnTo>
                    <a:pt x="159" y="23"/>
                  </a:lnTo>
                  <a:lnTo>
                    <a:pt x="154" y="14"/>
                  </a:lnTo>
                  <a:lnTo>
                    <a:pt x="138" y="17"/>
                  </a:lnTo>
                  <a:lnTo>
                    <a:pt x="136" y="11"/>
                  </a:lnTo>
                  <a:lnTo>
                    <a:pt x="107" y="0"/>
                  </a:lnTo>
                  <a:lnTo>
                    <a:pt x="112" y="30"/>
                  </a:lnTo>
                  <a:lnTo>
                    <a:pt x="76" y="8"/>
                  </a:lnTo>
                  <a:lnTo>
                    <a:pt x="62" y="17"/>
                  </a:lnTo>
                  <a:lnTo>
                    <a:pt x="45" y="12"/>
                  </a:lnTo>
                  <a:lnTo>
                    <a:pt x="52" y="1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3" name="Freeform 41"/>
            <p:cNvSpPr>
              <a:spLocks noChangeAspect="1"/>
            </p:cNvSpPr>
            <p:nvPr/>
          </p:nvSpPr>
          <p:spPr bwMode="auto">
            <a:xfrm>
              <a:off x="3029" y="1328"/>
              <a:ext cx="89" cy="196"/>
            </a:xfrm>
            <a:custGeom>
              <a:avLst/>
              <a:gdLst>
                <a:gd name="T0" fmla="*/ 0 w 178"/>
                <a:gd name="T1" fmla="*/ 0 h 28"/>
                <a:gd name="T2" fmla="*/ 0 w 178"/>
                <a:gd name="T3" fmla="*/ 0 h 28"/>
                <a:gd name="T4" fmla="*/ 0 w 178"/>
                <a:gd name="T5" fmla="*/ 0 h 28"/>
                <a:gd name="T6" fmla="*/ 0 w 178"/>
                <a:gd name="T7" fmla="*/ 0 h 28"/>
                <a:gd name="T8" fmla="*/ 0 w 178"/>
                <a:gd name="T9" fmla="*/ 0 h 28"/>
                <a:gd name="T10" fmla="*/ 0 w 178"/>
                <a:gd name="T11" fmla="*/ 0 h 28"/>
                <a:gd name="T12" fmla="*/ 0 w 178"/>
                <a:gd name="T13" fmla="*/ 0 h 28"/>
                <a:gd name="T14" fmla="*/ 0 w 178"/>
                <a:gd name="T15" fmla="*/ 0 h 28"/>
                <a:gd name="T16" fmla="*/ 0 w 178"/>
                <a:gd name="T17" fmla="*/ 0 h 28"/>
                <a:gd name="T18" fmla="*/ 0 w 178"/>
                <a:gd name="T19" fmla="*/ 0 h 28"/>
                <a:gd name="T20" fmla="*/ 0 w 178"/>
                <a:gd name="T21" fmla="*/ 0 h 28"/>
                <a:gd name="T22" fmla="*/ 0 w 178"/>
                <a:gd name="T23" fmla="*/ 0 h 28"/>
                <a:gd name="T24" fmla="*/ 0 w 178"/>
                <a:gd name="T25" fmla="*/ 0 h 28"/>
                <a:gd name="T26" fmla="*/ 0 w 178"/>
                <a:gd name="T27" fmla="*/ 0 h 28"/>
                <a:gd name="T28" fmla="*/ 0 w 178"/>
                <a:gd name="T29" fmla="*/ 0 h 28"/>
                <a:gd name="T30" fmla="*/ 0 w 178"/>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8" h="28">
                  <a:moveTo>
                    <a:pt x="79" y="7"/>
                  </a:moveTo>
                  <a:lnTo>
                    <a:pt x="31" y="1"/>
                  </a:lnTo>
                  <a:lnTo>
                    <a:pt x="19" y="4"/>
                  </a:lnTo>
                  <a:lnTo>
                    <a:pt x="0" y="7"/>
                  </a:lnTo>
                  <a:lnTo>
                    <a:pt x="1" y="12"/>
                  </a:lnTo>
                  <a:lnTo>
                    <a:pt x="74" y="17"/>
                  </a:lnTo>
                  <a:lnTo>
                    <a:pt x="38" y="22"/>
                  </a:lnTo>
                  <a:lnTo>
                    <a:pt x="93" y="28"/>
                  </a:lnTo>
                  <a:lnTo>
                    <a:pt x="153" y="24"/>
                  </a:lnTo>
                  <a:lnTo>
                    <a:pt x="178" y="11"/>
                  </a:lnTo>
                  <a:lnTo>
                    <a:pt x="164" y="5"/>
                  </a:lnTo>
                  <a:lnTo>
                    <a:pt x="108" y="4"/>
                  </a:lnTo>
                  <a:lnTo>
                    <a:pt x="98" y="3"/>
                  </a:lnTo>
                  <a:lnTo>
                    <a:pt x="88" y="0"/>
                  </a:lnTo>
                  <a:lnTo>
                    <a:pt x="81" y="3"/>
                  </a:lnTo>
                  <a:lnTo>
                    <a:pt x="79"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4" name="Freeform 42"/>
            <p:cNvSpPr>
              <a:spLocks noChangeAspect="1"/>
            </p:cNvSpPr>
            <p:nvPr/>
          </p:nvSpPr>
          <p:spPr bwMode="auto">
            <a:xfrm>
              <a:off x="3060" y="1354"/>
              <a:ext cx="89" cy="196"/>
            </a:xfrm>
            <a:custGeom>
              <a:avLst/>
              <a:gdLst>
                <a:gd name="T0" fmla="*/ 0 w 85"/>
                <a:gd name="T1" fmla="*/ 1 h 18"/>
                <a:gd name="T2" fmla="*/ 0 w 85"/>
                <a:gd name="T3" fmla="*/ 1 h 18"/>
                <a:gd name="T4" fmla="*/ 0 w 85"/>
                <a:gd name="T5" fmla="*/ 1 h 18"/>
                <a:gd name="T6" fmla="*/ 0 w 85"/>
                <a:gd name="T7" fmla="*/ 1 h 18"/>
                <a:gd name="T8" fmla="*/ 0 w 85"/>
                <a:gd name="T9" fmla="*/ 0 h 18"/>
                <a:gd name="T10" fmla="*/ 0 w 85"/>
                <a:gd name="T11" fmla="*/ 0 h 18"/>
                <a:gd name="T12" fmla="*/ 0 w 85"/>
                <a:gd name="T13" fmla="*/ 1 h 18"/>
                <a:gd name="T14" fmla="*/ 0 w 85"/>
                <a:gd name="T15" fmla="*/ 1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18">
                  <a:moveTo>
                    <a:pt x="63" y="17"/>
                  </a:moveTo>
                  <a:lnTo>
                    <a:pt x="36" y="18"/>
                  </a:lnTo>
                  <a:lnTo>
                    <a:pt x="9" y="18"/>
                  </a:lnTo>
                  <a:lnTo>
                    <a:pt x="15" y="6"/>
                  </a:lnTo>
                  <a:lnTo>
                    <a:pt x="0" y="0"/>
                  </a:lnTo>
                  <a:lnTo>
                    <a:pt x="50" y="0"/>
                  </a:lnTo>
                  <a:lnTo>
                    <a:pt x="85" y="10"/>
                  </a:lnTo>
                  <a:lnTo>
                    <a:pt x="63" y="1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5" name="Freeform 43"/>
            <p:cNvSpPr>
              <a:spLocks noChangeAspect="1"/>
            </p:cNvSpPr>
            <p:nvPr/>
          </p:nvSpPr>
          <p:spPr bwMode="auto">
            <a:xfrm>
              <a:off x="3026" y="1476"/>
              <a:ext cx="89" cy="196"/>
            </a:xfrm>
            <a:custGeom>
              <a:avLst/>
              <a:gdLst>
                <a:gd name="T0" fmla="*/ 0 w 30"/>
                <a:gd name="T1" fmla="*/ 0 h 17"/>
                <a:gd name="T2" fmla="*/ 0 w 30"/>
                <a:gd name="T3" fmla="*/ 1 h 17"/>
                <a:gd name="T4" fmla="*/ 0 w 30"/>
                <a:gd name="T5" fmla="*/ 1 h 17"/>
                <a:gd name="T6" fmla="*/ 0 w 30"/>
                <a:gd name="T7" fmla="*/ 1 h 17"/>
                <a:gd name="T8" fmla="*/ 0 w 30"/>
                <a:gd name="T9" fmla="*/ 1 h 17"/>
                <a:gd name="T10" fmla="*/ 0 w 30"/>
                <a:gd name="T11" fmla="*/ 1 h 17"/>
                <a:gd name="T12" fmla="*/ 0 w 30"/>
                <a:gd name="T13" fmla="*/ 1 h 17"/>
                <a:gd name="T14" fmla="*/ 0 w 3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17">
                  <a:moveTo>
                    <a:pt x="16" y="0"/>
                  </a:moveTo>
                  <a:lnTo>
                    <a:pt x="5" y="15"/>
                  </a:lnTo>
                  <a:lnTo>
                    <a:pt x="0" y="17"/>
                  </a:lnTo>
                  <a:lnTo>
                    <a:pt x="11" y="14"/>
                  </a:lnTo>
                  <a:lnTo>
                    <a:pt x="17" y="17"/>
                  </a:lnTo>
                  <a:lnTo>
                    <a:pt x="30" y="4"/>
                  </a:lnTo>
                  <a:lnTo>
                    <a:pt x="20" y="8"/>
                  </a:lnTo>
                  <a:lnTo>
                    <a:pt x="16"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6" name="Freeform 44"/>
            <p:cNvSpPr>
              <a:spLocks noChangeAspect="1"/>
            </p:cNvSpPr>
            <p:nvPr/>
          </p:nvSpPr>
          <p:spPr bwMode="auto">
            <a:xfrm>
              <a:off x="2986" y="1783"/>
              <a:ext cx="89" cy="196"/>
            </a:xfrm>
            <a:custGeom>
              <a:avLst/>
              <a:gdLst>
                <a:gd name="T0" fmla="*/ 0 w 212"/>
                <a:gd name="T1" fmla="*/ 0 h 85"/>
                <a:gd name="T2" fmla="*/ 0 w 212"/>
                <a:gd name="T3" fmla="*/ 0 h 85"/>
                <a:gd name="T4" fmla="*/ 0 w 212"/>
                <a:gd name="T5" fmla="*/ 0 h 85"/>
                <a:gd name="T6" fmla="*/ 0 w 212"/>
                <a:gd name="T7" fmla="*/ 0 h 85"/>
                <a:gd name="T8" fmla="*/ 0 w 212"/>
                <a:gd name="T9" fmla="*/ 0 h 85"/>
                <a:gd name="T10" fmla="*/ 0 w 212"/>
                <a:gd name="T11" fmla="*/ 0 h 85"/>
                <a:gd name="T12" fmla="*/ 0 w 212"/>
                <a:gd name="T13" fmla="*/ 0 h 85"/>
                <a:gd name="T14" fmla="*/ 0 w 212"/>
                <a:gd name="T15" fmla="*/ 0 h 85"/>
                <a:gd name="T16" fmla="*/ 0 w 212"/>
                <a:gd name="T17" fmla="*/ 0 h 85"/>
                <a:gd name="T18" fmla="*/ 0 w 212"/>
                <a:gd name="T19" fmla="*/ 0 h 85"/>
                <a:gd name="T20" fmla="*/ 0 w 212"/>
                <a:gd name="T21" fmla="*/ 0 h 85"/>
                <a:gd name="T22" fmla="*/ 0 w 212"/>
                <a:gd name="T23" fmla="*/ 0 h 85"/>
                <a:gd name="T24" fmla="*/ 0 w 212"/>
                <a:gd name="T25" fmla="*/ 0 h 85"/>
                <a:gd name="T26" fmla="*/ 0 w 212"/>
                <a:gd name="T27" fmla="*/ 0 h 85"/>
                <a:gd name="T28" fmla="*/ 0 w 212"/>
                <a:gd name="T29" fmla="*/ 0 h 85"/>
                <a:gd name="T30" fmla="*/ 0 w 212"/>
                <a:gd name="T31" fmla="*/ 0 h 85"/>
                <a:gd name="T32" fmla="*/ 0 w 212"/>
                <a:gd name="T33" fmla="*/ 0 h 85"/>
                <a:gd name="T34" fmla="*/ 0 w 212"/>
                <a:gd name="T35" fmla="*/ 0 h 85"/>
                <a:gd name="T36" fmla="*/ 0 w 212"/>
                <a:gd name="T37" fmla="*/ 0 h 85"/>
                <a:gd name="T38" fmla="*/ 0 w 212"/>
                <a:gd name="T39" fmla="*/ 0 h 85"/>
                <a:gd name="T40" fmla="*/ 0 w 212"/>
                <a:gd name="T41" fmla="*/ 0 h 85"/>
                <a:gd name="T42" fmla="*/ 0 w 212"/>
                <a:gd name="T43" fmla="*/ 0 h 85"/>
                <a:gd name="T44" fmla="*/ 0 w 212"/>
                <a:gd name="T45" fmla="*/ 0 h 85"/>
                <a:gd name="T46" fmla="*/ 0 w 212"/>
                <a:gd name="T47" fmla="*/ 0 h 85"/>
                <a:gd name="T48" fmla="*/ 0 w 212"/>
                <a:gd name="T49" fmla="*/ 0 h 85"/>
                <a:gd name="T50" fmla="*/ 0 w 212"/>
                <a:gd name="T51" fmla="*/ 0 h 85"/>
                <a:gd name="T52" fmla="*/ 0 w 21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2" h="85">
                  <a:moveTo>
                    <a:pt x="75" y="69"/>
                  </a:moveTo>
                  <a:lnTo>
                    <a:pt x="45" y="74"/>
                  </a:lnTo>
                  <a:lnTo>
                    <a:pt x="28" y="72"/>
                  </a:lnTo>
                  <a:lnTo>
                    <a:pt x="5" y="65"/>
                  </a:lnTo>
                  <a:lnTo>
                    <a:pt x="3" y="65"/>
                  </a:lnTo>
                  <a:lnTo>
                    <a:pt x="2" y="63"/>
                  </a:lnTo>
                  <a:lnTo>
                    <a:pt x="0" y="57"/>
                  </a:lnTo>
                  <a:lnTo>
                    <a:pt x="2" y="49"/>
                  </a:lnTo>
                  <a:lnTo>
                    <a:pt x="21" y="53"/>
                  </a:lnTo>
                  <a:lnTo>
                    <a:pt x="26" y="54"/>
                  </a:lnTo>
                  <a:lnTo>
                    <a:pt x="34" y="48"/>
                  </a:lnTo>
                  <a:lnTo>
                    <a:pt x="58" y="47"/>
                  </a:lnTo>
                  <a:lnTo>
                    <a:pt x="90" y="47"/>
                  </a:lnTo>
                  <a:lnTo>
                    <a:pt x="99" y="43"/>
                  </a:lnTo>
                  <a:lnTo>
                    <a:pt x="94" y="25"/>
                  </a:lnTo>
                  <a:lnTo>
                    <a:pt x="117" y="6"/>
                  </a:lnTo>
                  <a:lnTo>
                    <a:pt x="132" y="13"/>
                  </a:lnTo>
                  <a:lnTo>
                    <a:pt x="149" y="0"/>
                  </a:lnTo>
                  <a:lnTo>
                    <a:pt x="194" y="6"/>
                  </a:lnTo>
                  <a:lnTo>
                    <a:pt x="212" y="32"/>
                  </a:lnTo>
                  <a:lnTo>
                    <a:pt x="202" y="43"/>
                  </a:lnTo>
                  <a:lnTo>
                    <a:pt x="200" y="45"/>
                  </a:lnTo>
                  <a:lnTo>
                    <a:pt x="189" y="69"/>
                  </a:lnTo>
                  <a:lnTo>
                    <a:pt x="186" y="72"/>
                  </a:lnTo>
                  <a:lnTo>
                    <a:pt x="131" y="85"/>
                  </a:lnTo>
                  <a:lnTo>
                    <a:pt x="119" y="84"/>
                  </a:lnTo>
                  <a:lnTo>
                    <a:pt x="75" y="6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7" name="Freeform 45"/>
            <p:cNvSpPr>
              <a:spLocks noChangeAspect="1"/>
            </p:cNvSpPr>
            <p:nvPr/>
          </p:nvSpPr>
          <p:spPr bwMode="auto">
            <a:xfrm>
              <a:off x="2978" y="1884"/>
              <a:ext cx="89" cy="196"/>
            </a:xfrm>
            <a:custGeom>
              <a:avLst/>
              <a:gdLst>
                <a:gd name="T0" fmla="*/ 0 w 26"/>
                <a:gd name="T1" fmla="*/ 0 h 49"/>
                <a:gd name="T2" fmla="*/ 0 w 26"/>
                <a:gd name="T3" fmla="*/ 0 h 49"/>
                <a:gd name="T4" fmla="*/ 0 w 26"/>
                <a:gd name="T5" fmla="*/ 0 h 49"/>
                <a:gd name="T6" fmla="*/ 0 w 26"/>
                <a:gd name="T7" fmla="*/ 0 h 49"/>
                <a:gd name="T8" fmla="*/ 0 w 26"/>
                <a:gd name="T9" fmla="*/ 0 h 49"/>
                <a:gd name="T10" fmla="*/ 0 w 26"/>
                <a:gd name="T11" fmla="*/ 0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49">
                  <a:moveTo>
                    <a:pt x="18" y="49"/>
                  </a:moveTo>
                  <a:lnTo>
                    <a:pt x="4" y="41"/>
                  </a:lnTo>
                  <a:lnTo>
                    <a:pt x="0" y="21"/>
                  </a:lnTo>
                  <a:lnTo>
                    <a:pt x="18" y="0"/>
                  </a:lnTo>
                  <a:lnTo>
                    <a:pt x="26" y="22"/>
                  </a:lnTo>
                  <a:lnTo>
                    <a:pt x="18" y="4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8" name="Freeform 46"/>
            <p:cNvSpPr>
              <a:spLocks noChangeAspect="1"/>
            </p:cNvSpPr>
            <p:nvPr/>
          </p:nvSpPr>
          <p:spPr bwMode="auto">
            <a:xfrm>
              <a:off x="2996" y="1473"/>
              <a:ext cx="89" cy="196"/>
            </a:xfrm>
            <a:custGeom>
              <a:avLst/>
              <a:gdLst>
                <a:gd name="T0" fmla="*/ 0 w 290"/>
                <a:gd name="T1" fmla="*/ 0 h 439"/>
                <a:gd name="T2" fmla="*/ 0 w 290"/>
                <a:gd name="T3" fmla="*/ 0 h 439"/>
                <a:gd name="T4" fmla="*/ 0 w 290"/>
                <a:gd name="T5" fmla="*/ 0 h 439"/>
                <a:gd name="T6" fmla="*/ 0 w 290"/>
                <a:gd name="T7" fmla="*/ 0 h 439"/>
                <a:gd name="T8" fmla="*/ 0 w 290"/>
                <a:gd name="T9" fmla="*/ 0 h 439"/>
                <a:gd name="T10" fmla="*/ 0 w 290"/>
                <a:gd name="T11" fmla="*/ 0 h 439"/>
                <a:gd name="T12" fmla="*/ 0 w 290"/>
                <a:gd name="T13" fmla="*/ 0 h 439"/>
                <a:gd name="T14" fmla="*/ 0 w 290"/>
                <a:gd name="T15" fmla="*/ 0 h 439"/>
                <a:gd name="T16" fmla="*/ 0 w 290"/>
                <a:gd name="T17" fmla="*/ 0 h 439"/>
                <a:gd name="T18" fmla="*/ 0 w 290"/>
                <a:gd name="T19" fmla="*/ 1 h 439"/>
                <a:gd name="T20" fmla="*/ 0 w 290"/>
                <a:gd name="T21" fmla="*/ 1 h 439"/>
                <a:gd name="T22" fmla="*/ 0 w 290"/>
                <a:gd name="T23" fmla="*/ 1 h 439"/>
                <a:gd name="T24" fmla="*/ 0 w 290"/>
                <a:gd name="T25" fmla="*/ 1 h 439"/>
                <a:gd name="T26" fmla="*/ 0 w 290"/>
                <a:gd name="T27" fmla="*/ 1 h 439"/>
                <a:gd name="T28" fmla="*/ 0 w 290"/>
                <a:gd name="T29" fmla="*/ 1 h 439"/>
                <a:gd name="T30" fmla="*/ 0 w 290"/>
                <a:gd name="T31" fmla="*/ 1 h 439"/>
                <a:gd name="T32" fmla="*/ 0 w 290"/>
                <a:gd name="T33" fmla="*/ 1 h 439"/>
                <a:gd name="T34" fmla="*/ 0 w 290"/>
                <a:gd name="T35" fmla="*/ 1 h 439"/>
                <a:gd name="T36" fmla="*/ 0 w 290"/>
                <a:gd name="T37" fmla="*/ 0 h 439"/>
                <a:gd name="T38" fmla="*/ 0 w 290"/>
                <a:gd name="T39" fmla="*/ 0 h 439"/>
                <a:gd name="T40" fmla="*/ 0 w 290"/>
                <a:gd name="T41" fmla="*/ 0 h 439"/>
                <a:gd name="T42" fmla="*/ 0 w 290"/>
                <a:gd name="T43" fmla="*/ 0 h 439"/>
                <a:gd name="T44" fmla="*/ 0 w 290"/>
                <a:gd name="T45" fmla="*/ 0 h 439"/>
                <a:gd name="T46" fmla="*/ 0 w 290"/>
                <a:gd name="T47" fmla="*/ 0 h 439"/>
                <a:gd name="T48" fmla="*/ 0 w 290"/>
                <a:gd name="T49" fmla="*/ 0 h 439"/>
                <a:gd name="T50" fmla="*/ 0 w 290"/>
                <a:gd name="T51" fmla="*/ 0 h 439"/>
                <a:gd name="T52" fmla="*/ 0 w 290"/>
                <a:gd name="T53" fmla="*/ 0 h 439"/>
                <a:gd name="T54" fmla="*/ 0 w 290"/>
                <a:gd name="T55" fmla="*/ 0 h 439"/>
                <a:gd name="T56" fmla="*/ 0 w 290"/>
                <a:gd name="T57" fmla="*/ 0 h 439"/>
                <a:gd name="T58" fmla="*/ 0 w 290"/>
                <a:gd name="T59" fmla="*/ 0 h 439"/>
                <a:gd name="T60" fmla="*/ 0 w 290"/>
                <a:gd name="T61" fmla="*/ 0 h 439"/>
                <a:gd name="T62" fmla="*/ 0 w 290"/>
                <a:gd name="T63" fmla="*/ 0 h 439"/>
                <a:gd name="T64" fmla="*/ 0 w 290"/>
                <a:gd name="T65" fmla="*/ 0 h 439"/>
                <a:gd name="T66" fmla="*/ 0 w 290"/>
                <a:gd name="T67" fmla="*/ 0 h 4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0" h="439">
                  <a:moveTo>
                    <a:pt x="231" y="146"/>
                  </a:moveTo>
                  <a:lnTo>
                    <a:pt x="202" y="170"/>
                  </a:lnTo>
                  <a:lnTo>
                    <a:pt x="181" y="182"/>
                  </a:lnTo>
                  <a:lnTo>
                    <a:pt x="169" y="189"/>
                  </a:lnTo>
                  <a:lnTo>
                    <a:pt x="153" y="192"/>
                  </a:lnTo>
                  <a:lnTo>
                    <a:pt x="151" y="205"/>
                  </a:lnTo>
                  <a:lnTo>
                    <a:pt x="145" y="211"/>
                  </a:lnTo>
                  <a:lnTo>
                    <a:pt x="144" y="230"/>
                  </a:lnTo>
                  <a:lnTo>
                    <a:pt x="151" y="265"/>
                  </a:lnTo>
                  <a:lnTo>
                    <a:pt x="180" y="278"/>
                  </a:lnTo>
                  <a:lnTo>
                    <a:pt x="192" y="292"/>
                  </a:lnTo>
                  <a:lnTo>
                    <a:pt x="166" y="307"/>
                  </a:lnTo>
                  <a:lnTo>
                    <a:pt x="157" y="296"/>
                  </a:lnTo>
                  <a:lnTo>
                    <a:pt x="158" y="301"/>
                  </a:lnTo>
                  <a:lnTo>
                    <a:pt x="126" y="304"/>
                  </a:lnTo>
                  <a:lnTo>
                    <a:pt x="183" y="308"/>
                  </a:lnTo>
                  <a:lnTo>
                    <a:pt x="168" y="321"/>
                  </a:lnTo>
                  <a:lnTo>
                    <a:pt x="163" y="316"/>
                  </a:lnTo>
                  <a:lnTo>
                    <a:pt x="147" y="332"/>
                  </a:lnTo>
                  <a:lnTo>
                    <a:pt x="134" y="331"/>
                  </a:lnTo>
                  <a:lnTo>
                    <a:pt x="144" y="338"/>
                  </a:lnTo>
                  <a:lnTo>
                    <a:pt x="142" y="339"/>
                  </a:lnTo>
                  <a:lnTo>
                    <a:pt x="140" y="352"/>
                  </a:lnTo>
                  <a:lnTo>
                    <a:pt x="145" y="361"/>
                  </a:lnTo>
                  <a:lnTo>
                    <a:pt x="141" y="360"/>
                  </a:lnTo>
                  <a:lnTo>
                    <a:pt x="138" y="386"/>
                  </a:lnTo>
                  <a:lnTo>
                    <a:pt x="133" y="412"/>
                  </a:lnTo>
                  <a:lnTo>
                    <a:pt x="90" y="421"/>
                  </a:lnTo>
                  <a:lnTo>
                    <a:pt x="85" y="439"/>
                  </a:lnTo>
                  <a:lnTo>
                    <a:pt x="56" y="438"/>
                  </a:lnTo>
                  <a:lnTo>
                    <a:pt x="46" y="411"/>
                  </a:lnTo>
                  <a:lnTo>
                    <a:pt x="40" y="391"/>
                  </a:lnTo>
                  <a:lnTo>
                    <a:pt x="16" y="355"/>
                  </a:lnTo>
                  <a:lnTo>
                    <a:pt x="19" y="345"/>
                  </a:lnTo>
                  <a:lnTo>
                    <a:pt x="9" y="342"/>
                  </a:lnTo>
                  <a:lnTo>
                    <a:pt x="9" y="343"/>
                  </a:lnTo>
                  <a:lnTo>
                    <a:pt x="0" y="324"/>
                  </a:lnTo>
                  <a:lnTo>
                    <a:pt x="6" y="319"/>
                  </a:lnTo>
                  <a:lnTo>
                    <a:pt x="21" y="289"/>
                  </a:lnTo>
                  <a:lnTo>
                    <a:pt x="25" y="260"/>
                  </a:lnTo>
                  <a:lnTo>
                    <a:pt x="25" y="252"/>
                  </a:lnTo>
                  <a:lnTo>
                    <a:pt x="34" y="241"/>
                  </a:lnTo>
                  <a:lnTo>
                    <a:pt x="15" y="230"/>
                  </a:lnTo>
                  <a:lnTo>
                    <a:pt x="14" y="199"/>
                  </a:lnTo>
                  <a:lnTo>
                    <a:pt x="13" y="168"/>
                  </a:lnTo>
                  <a:lnTo>
                    <a:pt x="36" y="153"/>
                  </a:lnTo>
                  <a:lnTo>
                    <a:pt x="57" y="151"/>
                  </a:lnTo>
                  <a:lnTo>
                    <a:pt x="44" y="138"/>
                  </a:lnTo>
                  <a:lnTo>
                    <a:pt x="63" y="99"/>
                  </a:lnTo>
                  <a:lnTo>
                    <a:pt x="58" y="90"/>
                  </a:lnTo>
                  <a:lnTo>
                    <a:pt x="81" y="85"/>
                  </a:lnTo>
                  <a:lnTo>
                    <a:pt x="91" y="67"/>
                  </a:lnTo>
                  <a:lnTo>
                    <a:pt x="104" y="36"/>
                  </a:lnTo>
                  <a:lnTo>
                    <a:pt x="135" y="27"/>
                  </a:lnTo>
                  <a:lnTo>
                    <a:pt x="139" y="15"/>
                  </a:lnTo>
                  <a:lnTo>
                    <a:pt x="178" y="16"/>
                  </a:lnTo>
                  <a:lnTo>
                    <a:pt x="176" y="0"/>
                  </a:lnTo>
                  <a:lnTo>
                    <a:pt x="188" y="0"/>
                  </a:lnTo>
                  <a:lnTo>
                    <a:pt x="255" y="27"/>
                  </a:lnTo>
                  <a:lnTo>
                    <a:pt x="278" y="69"/>
                  </a:lnTo>
                  <a:lnTo>
                    <a:pt x="290" y="99"/>
                  </a:lnTo>
                  <a:lnTo>
                    <a:pt x="256" y="98"/>
                  </a:lnTo>
                  <a:lnTo>
                    <a:pt x="248" y="103"/>
                  </a:lnTo>
                  <a:lnTo>
                    <a:pt x="246" y="108"/>
                  </a:lnTo>
                  <a:lnTo>
                    <a:pt x="240" y="106"/>
                  </a:lnTo>
                  <a:lnTo>
                    <a:pt x="228" y="115"/>
                  </a:lnTo>
                  <a:lnTo>
                    <a:pt x="223" y="130"/>
                  </a:lnTo>
                  <a:lnTo>
                    <a:pt x="231" y="14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49" name="Freeform 47"/>
            <p:cNvSpPr>
              <a:spLocks noChangeAspect="1"/>
            </p:cNvSpPr>
            <p:nvPr/>
          </p:nvSpPr>
          <p:spPr bwMode="auto">
            <a:xfrm>
              <a:off x="3081" y="1641"/>
              <a:ext cx="89" cy="196"/>
            </a:xfrm>
            <a:custGeom>
              <a:avLst/>
              <a:gdLst>
                <a:gd name="T0" fmla="*/ 1 w 15"/>
                <a:gd name="T1" fmla="*/ 0 h 27"/>
                <a:gd name="T2" fmla="*/ 1 w 15"/>
                <a:gd name="T3" fmla="*/ 1 h 27"/>
                <a:gd name="T4" fmla="*/ 1 w 15"/>
                <a:gd name="T5" fmla="*/ 1 h 27"/>
                <a:gd name="T6" fmla="*/ 1 w 15"/>
                <a:gd name="T7" fmla="*/ 1 h 27"/>
                <a:gd name="T8" fmla="*/ 0 w 15"/>
                <a:gd name="T9" fmla="*/ 1 h 27"/>
                <a:gd name="T10" fmla="*/ 1 w 15"/>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7">
                  <a:moveTo>
                    <a:pt x="15" y="0"/>
                  </a:moveTo>
                  <a:lnTo>
                    <a:pt x="15" y="6"/>
                  </a:lnTo>
                  <a:lnTo>
                    <a:pt x="9" y="23"/>
                  </a:lnTo>
                  <a:lnTo>
                    <a:pt x="6" y="27"/>
                  </a:lnTo>
                  <a:lnTo>
                    <a:pt x="0" y="15"/>
                  </a:lnTo>
                  <a:lnTo>
                    <a:pt x="15"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0" name="Freeform 48"/>
            <p:cNvSpPr>
              <a:spLocks noChangeAspect="1"/>
            </p:cNvSpPr>
            <p:nvPr/>
          </p:nvSpPr>
          <p:spPr bwMode="auto">
            <a:xfrm>
              <a:off x="2942" y="1805"/>
              <a:ext cx="89" cy="196"/>
            </a:xfrm>
            <a:custGeom>
              <a:avLst/>
              <a:gdLst>
                <a:gd name="T0" fmla="*/ 0 w 122"/>
                <a:gd name="T1" fmla="*/ 0 h 60"/>
                <a:gd name="T2" fmla="*/ 0 w 122"/>
                <a:gd name="T3" fmla="*/ 0 h 60"/>
                <a:gd name="T4" fmla="*/ 0 w 122"/>
                <a:gd name="T5" fmla="*/ 0 h 60"/>
                <a:gd name="T6" fmla="*/ 0 w 122"/>
                <a:gd name="T7" fmla="*/ 0 h 60"/>
                <a:gd name="T8" fmla="*/ 0 w 122"/>
                <a:gd name="T9" fmla="*/ 0 h 60"/>
                <a:gd name="T10" fmla="*/ 0 w 122"/>
                <a:gd name="T11" fmla="*/ 0 h 60"/>
                <a:gd name="T12" fmla="*/ 0 w 122"/>
                <a:gd name="T13" fmla="*/ 0 h 60"/>
                <a:gd name="T14" fmla="*/ 0 w 122"/>
                <a:gd name="T15" fmla="*/ 0 h 60"/>
                <a:gd name="T16" fmla="*/ 0 w 122"/>
                <a:gd name="T17" fmla="*/ 0 h 60"/>
                <a:gd name="T18" fmla="*/ 0 w 122"/>
                <a:gd name="T19" fmla="*/ 0 h 60"/>
                <a:gd name="T20" fmla="*/ 0 w 122"/>
                <a:gd name="T21" fmla="*/ 0 h 60"/>
                <a:gd name="T22" fmla="*/ 0 w 122"/>
                <a:gd name="T23" fmla="*/ 0 h 60"/>
                <a:gd name="T24" fmla="*/ 0 w 122"/>
                <a:gd name="T25" fmla="*/ 0 h 60"/>
                <a:gd name="T26" fmla="*/ 0 w 122"/>
                <a:gd name="T27" fmla="*/ 0 h 60"/>
                <a:gd name="T28" fmla="*/ 0 w 122"/>
                <a:gd name="T29" fmla="*/ 0 h 60"/>
                <a:gd name="T30" fmla="*/ 0 w 122"/>
                <a:gd name="T31" fmla="*/ 0 h 60"/>
                <a:gd name="T32" fmla="*/ 0 w 122"/>
                <a:gd name="T33" fmla="*/ 0 h 60"/>
                <a:gd name="T34" fmla="*/ 0 w 122"/>
                <a:gd name="T35" fmla="*/ 0 h 60"/>
                <a:gd name="T36" fmla="*/ 0 w 122"/>
                <a:gd name="T37" fmla="*/ 0 h 60"/>
                <a:gd name="T38" fmla="*/ 0 w 122"/>
                <a:gd name="T39" fmla="*/ 0 h 60"/>
                <a:gd name="T40" fmla="*/ 0 w 12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 h="60">
                  <a:moveTo>
                    <a:pt x="116" y="36"/>
                  </a:moveTo>
                  <a:lnTo>
                    <a:pt x="109" y="46"/>
                  </a:lnTo>
                  <a:lnTo>
                    <a:pt x="90" y="46"/>
                  </a:lnTo>
                  <a:lnTo>
                    <a:pt x="79" y="60"/>
                  </a:lnTo>
                  <a:lnTo>
                    <a:pt x="61" y="46"/>
                  </a:lnTo>
                  <a:lnTo>
                    <a:pt x="44" y="59"/>
                  </a:lnTo>
                  <a:lnTo>
                    <a:pt x="26" y="60"/>
                  </a:lnTo>
                  <a:lnTo>
                    <a:pt x="10" y="42"/>
                  </a:lnTo>
                  <a:lnTo>
                    <a:pt x="0" y="49"/>
                  </a:lnTo>
                  <a:lnTo>
                    <a:pt x="24" y="12"/>
                  </a:lnTo>
                  <a:lnTo>
                    <a:pt x="30" y="9"/>
                  </a:lnTo>
                  <a:lnTo>
                    <a:pt x="39" y="3"/>
                  </a:lnTo>
                  <a:lnTo>
                    <a:pt x="68" y="0"/>
                  </a:lnTo>
                  <a:lnTo>
                    <a:pt x="96" y="5"/>
                  </a:lnTo>
                  <a:lnTo>
                    <a:pt x="94" y="13"/>
                  </a:lnTo>
                  <a:lnTo>
                    <a:pt x="93" y="18"/>
                  </a:lnTo>
                  <a:lnTo>
                    <a:pt x="93" y="21"/>
                  </a:lnTo>
                  <a:lnTo>
                    <a:pt x="99" y="21"/>
                  </a:lnTo>
                  <a:lnTo>
                    <a:pt x="122" y="28"/>
                  </a:lnTo>
                  <a:lnTo>
                    <a:pt x="122" y="30"/>
                  </a:lnTo>
                  <a:lnTo>
                    <a:pt x="116" y="3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1" name="Freeform 49"/>
            <p:cNvSpPr>
              <a:spLocks noChangeAspect="1"/>
            </p:cNvSpPr>
            <p:nvPr/>
          </p:nvSpPr>
          <p:spPr bwMode="auto">
            <a:xfrm>
              <a:off x="2762" y="1682"/>
              <a:ext cx="89" cy="196"/>
            </a:xfrm>
            <a:custGeom>
              <a:avLst/>
              <a:gdLst>
                <a:gd name="T0" fmla="*/ 0 w 62"/>
                <a:gd name="T1" fmla="*/ 1 h 38"/>
                <a:gd name="T2" fmla="*/ 0 w 62"/>
                <a:gd name="T3" fmla="*/ 1 h 38"/>
                <a:gd name="T4" fmla="*/ 0 w 62"/>
                <a:gd name="T5" fmla="*/ 0 h 38"/>
                <a:gd name="T6" fmla="*/ 0 w 62"/>
                <a:gd name="T7" fmla="*/ 1 h 38"/>
                <a:gd name="T8" fmla="*/ 0 w 62"/>
                <a:gd name="T9" fmla="*/ 1 h 38"/>
                <a:gd name="T10" fmla="*/ 0 w 62"/>
                <a:gd name="T11" fmla="*/ 1 h 38"/>
                <a:gd name="T12" fmla="*/ 0 w 62"/>
                <a:gd name="T13" fmla="*/ 1 h 38"/>
                <a:gd name="T14" fmla="*/ 0 w 62"/>
                <a:gd name="T15" fmla="*/ 1 h 38"/>
                <a:gd name="T16" fmla="*/ 0 w 62"/>
                <a:gd name="T17" fmla="*/ 1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38">
                  <a:moveTo>
                    <a:pt x="62" y="27"/>
                  </a:moveTo>
                  <a:lnTo>
                    <a:pt x="60" y="18"/>
                  </a:lnTo>
                  <a:lnTo>
                    <a:pt x="43" y="0"/>
                  </a:lnTo>
                  <a:lnTo>
                    <a:pt x="20" y="6"/>
                  </a:lnTo>
                  <a:lnTo>
                    <a:pt x="0" y="30"/>
                  </a:lnTo>
                  <a:lnTo>
                    <a:pt x="22" y="32"/>
                  </a:lnTo>
                  <a:lnTo>
                    <a:pt x="30" y="30"/>
                  </a:lnTo>
                  <a:lnTo>
                    <a:pt x="45" y="38"/>
                  </a:lnTo>
                  <a:lnTo>
                    <a:pt x="62" y="2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2" name="Freeform 50"/>
            <p:cNvSpPr>
              <a:spLocks noChangeAspect="1"/>
            </p:cNvSpPr>
            <p:nvPr/>
          </p:nvSpPr>
          <p:spPr bwMode="auto">
            <a:xfrm>
              <a:off x="2781" y="1646"/>
              <a:ext cx="89" cy="196"/>
            </a:xfrm>
            <a:custGeom>
              <a:avLst/>
              <a:gdLst>
                <a:gd name="T0" fmla="*/ 0 w 27"/>
                <a:gd name="T1" fmla="*/ 1 h 14"/>
                <a:gd name="T2" fmla="*/ 0 w 27"/>
                <a:gd name="T3" fmla="*/ 0 h 14"/>
                <a:gd name="T4" fmla="*/ 0 w 27"/>
                <a:gd name="T5" fmla="*/ 1 h 14"/>
                <a:gd name="T6" fmla="*/ 0 w 27"/>
                <a:gd name="T7" fmla="*/ 1 h 14"/>
                <a:gd name="T8" fmla="*/ 0 w 27"/>
                <a:gd name="T9" fmla="*/ 1 h 14"/>
                <a:gd name="T10" fmla="*/ 0 w 27"/>
                <a:gd name="T11" fmla="*/ 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15" y="2"/>
                  </a:moveTo>
                  <a:lnTo>
                    <a:pt x="7" y="0"/>
                  </a:lnTo>
                  <a:lnTo>
                    <a:pt x="0" y="7"/>
                  </a:lnTo>
                  <a:lnTo>
                    <a:pt x="23" y="14"/>
                  </a:lnTo>
                  <a:lnTo>
                    <a:pt x="27" y="11"/>
                  </a:lnTo>
                  <a:lnTo>
                    <a:pt x="15" y="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3" name="Freeform 51"/>
            <p:cNvSpPr>
              <a:spLocks noChangeAspect="1"/>
            </p:cNvSpPr>
            <p:nvPr/>
          </p:nvSpPr>
          <p:spPr bwMode="auto">
            <a:xfrm>
              <a:off x="2778" y="1632"/>
              <a:ext cx="89" cy="196"/>
            </a:xfrm>
            <a:custGeom>
              <a:avLst/>
              <a:gdLst>
                <a:gd name="T0" fmla="*/ 0 w 23"/>
                <a:gd name="T1" fmla="*/ 1 h 16"/>
                <a:gd name="T2" fmla="*/ 0 w 23"/>
                <a:gd name="T3" fmla="*/ 0 h 16"/>
                <a:gd name="T4" fmla="*/ 0 w 23"/>
                <a:gd name="T5" fmla="*/ 1 h 16"/>
                <a:gd name="T6" fmla="*/ 0 w 23"/>
                <a:gd name="T7" fmla="*/ 1 h 16"/>
                <a:gd name="T8" fmla="*/ 0 w 23"/>
                <a:gd name="T9" fmla="*/ 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6">
                  <a:moveTo>
                    <a:pt x="23" y="5"/>
                  </a:moveTo>
                  <a:lnTo>
                    <a:pt x="20" y="0"/>
                  </a:lnTo>
                  <a:lnTo>
                    <a:pt x="5" y="6"/>
                  </a:lnTo>
                  <a:lnTo>
                    <a:pt x="0" y="16"/>
                  </a:lnTo>
                  <a:lnTo>
                    <a:pt x="23" y="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4" name="Freeform 52"/>
            <p:cNvSpPr>
              <a:spLocks noChangeAspect="1"/>
            </p:cNvSpPr>
            <p:nvPr/>
          </p:nvSpPr>
          <p:spPr bwMode="auto">
            <a:xfrm>
              <a:off x="2845" y="1600"/>
              <a:ext cx="89" cy="196"/>
            </a:xfrm>
            <a:custGeom>
              <a:avLst/>
              <a:gdLst>
                <a:gd name="T0" fmla="*/ 1 w 10"/>
                <a:gd name="T1" fmla="*/ 0 h 15"/>
                <a:gd name="T2" fmla="*/ 1 w 10"/>
                <a:gd name="T3" fmla="*/ 1 h 15"/>
                <a:gd name="T4" fmla="*/ 0 w 10"/>
                <a:gd name="T5" fmla="*/ 1 h 15"/>
                <a:gd name="T6" fmla="*/ 1 w 10"/>
                <a:gd name="T7" fmla="*/ 1 h 15"/>
                <a:gd name="T8" fmla="*/ 1 w 10"/>
                <a:gd name="T9" fmla="*/ 1 h 15"/>
                <a:gd name="T10" fmla="*/ 1 w 10"/>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5">
                  <a:moveTo>
                    <a:pt x="4" y="0"/>
                  </a:moveTo>
                  <a:lnTo>
                    <a:pt x="1" y="6"/>
                  </a:lnTo>
                  <a:lnTo>
                    <a:pt x="0" y="10"/>
                  </a:lnTo>
                  <a:lnTo>
                    <a:pt x="2" y="15"/>
                  </a:lnTo>
                  <a:lnTo>
                    <a:pt x="10" y="1"/>
                  </a:lnTo>
                  <a:lnTo>
                    <a:pt x="4"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5" name="Freeform 53"/>
            <p:cNvSpPr>
              <a:spLocks noChangeAspect="1"/>
            </p:cNvSpPr>
            <p:nvPr/>
          </p:nvSpPr>
          <p:spPr bwMode="auto">
            <a:xfrm>
              <a:off x="2787" y="1662"/>
              <a:ext cx="89" cy="196"/>
            </a:xfrm>
            <a:custGeom>
              <a:avLst/>
              <a:gdLst>
                <a:gd name="T0" fmla="*/ 0 w 13"/>
                <a:gd name="T1" fmla="*/ 1 h 7"/>
                <a:gd name="T2" fmla="*/ 0 w 13"/>
                <a:gd name="T3" fmla="*/ 1 h 7"/>
                <a:gd name="T4" fmla="*/ 0 w 13"/>
                <a:gd name="T5" fmla="*/ 0 h 7"/>
                <a:gd name="T6" fmla="*/ 0 w 13"/>
                <a:gd name="T7" fmla="*/ 1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7">
                  <a:moveTo>
                    <a:pt x="1" y="7"/>
                  </a:moveTo>
                  <a:lnTo>
                    <a:pt x="13" y="1"/>
                  </a:lnTo>
                  <a:lnTo>
                    <a:pt x="0" y="0"/>
                  </a:lnTo>
                  <a:lnTo>
                    <a:pt x="1"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6" name="Freeform 54"/>
            <p:cNvSpPr>
              <a:spLocks noChangeAspect="1"/>
            </p:cNvSpPr>
            <p:nvPr/>
          </p:nvSpPr>
          <p:spPr bwMode="auto">
            <a:xfrm>
              <a:off x="2806" y="1711"/>
              <a:ext cx="89" cy="196"/>
            </a:xfrm>
            <a:custGeom>
              <a:avLst/>
              <a:gdLst>
                <a:gd name="T0" fmla="*/ 1 w 10"/>
                <a:gd name="T1" fmla="*/ 1 h 8"/>
                <a:gd name="T2" fmla="*/ 1 w 10"/>
                <a:gd name="T3" fmla="*/ 0 h 8"/>
                <a:gd name="T4" fmla="*/ 0 w 10"/>
                <a:gd name="T5" fmla="*/ 1 h 8"/>
                <a:gd name="T6" fmla="*/ 1 w 10"/>
                <a:gd name="T7" fmla="*/ 1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6"/>
                  </a:moveTo>
                  <a:lnTo>
                    <a:pt x="1" y="0"/>
                  </a:lnTo>
                  <a:lnTo>
                    <a:pt x="0" y="8"/>
                  </a:lnTo>
                  <a:lnTo>
                    <a:pt x="10" y="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7" name="Freeform 55"/>
            <p:cNvSpPr>
              <a:spLocks noChangeAspect="1"/>
            </p:cNvSpPr>
            <p:nvPr/>
          </p:nvSpPr>
          <p:spPr bwMode="auto">
            <a:xfrm>
              <a:off x="2799" y="1749"/>
              <a:ext cx="89" cy="196"/>
            </a:xfrm>
            <a:custGeom>
              <a:avLst/>
              <a:gdLst>
                <a:gd name="T0" fmla="*/ 1 w 356"/>
                <a:gd name="T1" fmla="*/ 0 h 303"/>
                <a:gd name="T2" fmla="*/ 1 w 356"/>
                <a:gd name="T3" fmla="*/ 0 h 303"/>
                <a:gd name="T4" fmla="*/ 1 w 356"/>
                <a:gd name="T5" fmla="*/ 0 h 303"/>
                <a:gd name="T6" fmla="*/ 1 w 356"/>
                <a:gd name="T7" fmla="*/ 0 h 303"/>
                <a:gd name="T8" fmla="*/ 1 w 356"/>
                <a:gd name="T9" fmla="*/ 0 h 303"/>
                <a:gd name="T10" fmla="*/ 0 w 356"/>
                <a:gd name="T11" fmla="*/ 0 h 303"/>
                <a:gd name="T12" fmla="*/ 0 w 356"/>
                <a:gd name="T13" fmla="*/ 0 h 303"/>
                <a:gd name="T14" fmla="*/ 0 w 356"/>
                <a:gd name="T15" fmla="*/ 0 h 303"/>
                <a:gd name="T16" fmla="*/ 0 w 356"/>
                <a:gd name="T17" fmla="*/ 0 h 303"/>
                <a:gd name="T18" fmla="*/ 0 w 356"/>
                <a:gd name="T19" fmla="*/ 0 h 303"/>
                <a:gd name="T20" fmla="*/ 0 w 356"/>
                <a:gd name="T21" fmla="*/ 0 h 303"/>
                <a:gd name="T22" fmla="*/ 0 w 356"/>
                <a:gd name="T23" fmla="*/ 0 h 303"/>
                <a:gd name="T24" fmla="*/ 0 w 356"/>
                <a:gd name="T25" fmla="*/ 0 h 303"/>
                <a:gd name="T26" fmla="*/ 0 w 356"/>
                <a:gd name="T27" fmla="*/ 0 h 303"/>
                <a:gd name="T28" fmla="*/ 0 w 356"/>
                <a:gd name="T29" fmla="*/ 0 h 303"/>
                <a:gd name="T30" fmla="*/ 0 w 356"/>
                <a:gd name="T31" fmla="*/ 0 h 303"/>
                <a:gd name="T32" fmla="*/ 0 w 356"/>
                <a:gd name="T33" fmla="*/ 0 h 303"/>
                <a:gd name="T34" fmla="*/ 0 w 356"/>
                <a:gd name="T35" fmla="*/ 0 h 303"/>
                <a:gd name="T36" fmla="*/ 0 w 356"/>
                <a:gd name="T37" fmla="*/ 0 h 303"/>
                <a:gd name="T38" fmla="*/ 0 w 356"/>
                <a:gd name="T39" fmla="*/ 0 h 303"/>
                <a:gd name="T40" fmla="*/ 0 w 356"/>
                <a:gd name="T41" fmla="*/ 0 h 303"/>
                <a:gd name="T42" fmla="*/ 0 w 356"/>
                <a:gd name="T43" fmla="*/ 0 h 303"/>
                <a:gd name="T44" fmla="*/ 0 w 356"/>
                <a:gd name="T45" fmla="*/ 0 h 303"/>
                <a:gd name="T46" fmla="*/ 0 w 356"/>
                <a:gd name="T47" fmla="*/ 0 h 303"/>
                <a:gd name="T48" fmla="*/ 0 w 356"/>
                <a:gd name="T49" fmla="*/ 0 h 303"/>
                <a:gd name="T50" fmla="*/ 0 w 356"/>
                <a:gd name="T51" fmla="*/ 0 h 303"/>
                <a:gd name="T52" fmla="*/ 0 w 356"/>
                <a:gd name="T53" fmla="*/ 0 h 303"/>
                <a:gd name="T54" fmla="*/ 0 w 356"/>
                <a:gd name="T55" fmla="*/ 0 h 303"/>
                <a:gd name="T56" fmla="*/ 0 w 356"/>
                <a:gd name="T57" fmla="*/ 0 h 303"/>
                <a:gd name="T58" fmla="*/ 0 w 356"/>
                <a:gd name="T59" fmla="*/ 0 h 303"/>
                <a:gd name="T60" fmla="*/ 0 w 356"/>
                <a:gd name="T61" fmla="*/ 0 h 303"/>
                <a:gd name="T62" fmla="*/ 0 w 356"/>
                <a:gd name="T63" fmla="*/ 0 h 303"/>
                <a:gd name="T64" fmla="*/ 0 w 356"/>
                <a:gd name="T65" fmla="*/ 0 h 303"/>
                <a:gd name="T66" fmla="*/ 0 w 356"/>
                <a:gd name="T67" fmla="*/ 0 h 303"/>
                <a:gd name="T68" fmla="*/ 0 w 356"/>
                <a:gd name="T69" fmla="*/ 0 h 303"/>
                <a:gd name="T70" fmla="*/ 0 w 356"/>
                <a:gd name="T71" fmla="*/ 0 h 303"/>
                <a:gd name="T72" fmla="*/ 0 w 356"/>
                <a:gd name="T73" fmla="*/ 0 h 303"/>
                <a:gd name="T74" fmla="*/ 0 w 356"/>
                <a:gd name="T75" fmla="*/ 0 h 303"/>
                <a:gd name="T76" fmla="*/ 0 w 356"/>
                <a:gd name="T77" fmla="*/ 0 h 303"/>
                <a:gd name="T78" fmla="*/ 0 w 356"/>
                <a:gd name="T79" fmla="*/ 0 h 303"/>
                <a:gd name="T80" fmla="*/ 0 w 356"/>
                <a:gd name="T81" fmla="*/ 0 h 303"/>
                <a:gd name="T82" fmla="*/ 0 w 356"/>
                <a:gd name="T83" fmla="*/ 0 h 303"/>
                <a:gd name="T84" fmla="*/ 0 w 356"/>
                <a:gd name="T85" fmla="*/ 0 h 303"/>
                <a:gd name="T86" fmla="*/ 0 w 356"/>
                <a:gd name="T87" fmla="*/ 0 h 303"/>
                <a:gd name="T88" fmla="*/ 0 w 356"/>
                <a:gd name="T89" fmla="*/ 0 h 303"/>
                <a:gd name="T90" fmla="*/ 0 w 356"/>
                <a:gd name="T91" fmla="*/ 0 h 303"/>
                <a:gd name="T92" fmla="*/ 0 w 356"/>
                <a:gd name="T93" fmla="*/ 0 h 303"/>
                <a:gd name="T94" fmla="*/ 0 w 356"/>
                <a:gd name="T95" fmla="*/ 0 h 303"/>
                <a:gd name="T96" fmla="*/ 0 w 356"/>
                <a:gd name="T97" fmla="*/ 0 h 303"/>
                <a:gd name="T98" fmla="*/ 0 w 356"/>
                <a:gd name="T99" fmla="*/ 0 h 303"/>
                <a:gd name="T100" fmla="*/ 0 w 356"/>
                <a:gd name="T101" fmla="*/ 0 h 303"/>
                <a:gd name="T102" fmla="*/ 1 w 356"/>
                <a:gd name="T103" fmla="*/ 0 h 303"/>
                <a:gd name="T104" fmla="*/ 1 w 356"/>
                <a:gd name="T105" fmla="*/ 0 h 303"/>
                <a:gd name="T106" fmla="*/ 1 w 356"/>
                <a:gd name="T107" fmla="*/ 0 h 303"/>
                <a:gd name="T108" fmla="*/ 1 w 356"/>
                <a:gd name="T109" fmla="*/ 0 h 303"/>
                <a:gd name="T110" fmla="*/ 0 w 356"/>
                <a:gd name="T111" fmla="*/ 0 h 303"/>
                <a:gd name="T112" fmla="*/ 0 w 356"/>
                <a:gd name="T113" fmla="*/ 0 h 303"/>
                <a:gd name="T114" fmla="*/ 1 w 356"/>
                <a:gd name="T115" fmla="*/ 0 h 303"/>
                <a:gd name="T116" fmla="*/ 1 w 356"/>
                <a:gd name="T117" fmla="*/ 0 h 303"/>
                <a:gd name="T118" fmla="*/ 1 w 356"/>
                <a:gd name="T119" fmla="*/ 0 h 303"/>
                <a:gd name="T120" fmla="*/ 1 w 356"/>
                <a:gd name="T121" fmla="*/ 0 h 303"/>
                <a:gd name="T122" fmla="*/ 1 w 356"/>
                <a:gd name="T123" fmla="*/ 0 h 303"/>
                <a:gd name="T124" fmla="*/ 1 w 356"/>
                <a:gd name="T125" fmla="*/ 0 h 3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6" h="303">
                  <a:moveTo>
                    <a:pt x="348" y="242"/>
                  </a:moveTo>
                  <a:lnTo>
                    <a:pt x="348" y="255"/>
                  </a:lnTo>
                  <a:lnTo>
                    <a:pt x="345" y="256"/>
                  </a:lnTo>
                  <a:lnTo>
                    <a:pt x="344" y="256"/>
                  </a:lnTo>
                  <a:lnTo>
                    <a:pt x="344" y="257"/>
                  </a:lnTo>
                  <a:lnTo>
                    <a:pt x="315" y="280"/>
                  </a:lnTo>
                  <a:lnTo>
                    <a:pt x="278" y="268"/>
                  </a:lnTo>
                  <a:lnTo>
                    <a:pt x="269" y="264"/>
                  </a:lnTo>
                  <a:lnTo>
                    <a:pt x="265" y="268"/>
                  </a:lnTo>
                  <a:lnTo>
                    <a:pt x="241" y="267"/>
                  </a:lnTo>
                  <a:lnTo>
                    <a:pt x="223" y="280"/>
                  </a:lnTo>
                  <a:lnTo>
                    <a:pt x="225" y="303"/>
                  </a:lnTo>
                  <a:lnTo>
                    <a:pt x="183" y="300"/>
                  </a:lnTo>
                  <a:lnTo>
                    <a:pt x="185" y="297"/>
                  </a:lnTo>
                  <a:lnTo>
                    <a:pt x="176" y="297"/>
                  </a:lnTo>
                  <a:lnTo>
                    <a:pt x="97" y="280"/>
                  </a:lnTo>
                  <a:lnTo>
                    <a:pt x="83" y="269"/>
                  </a:lnTo>
                  <a:lnTo>
                    <a:pt x="93" y="251"/>
                  </a:lnTo>
                  <a:lnTo>
                    <a:pt x="97" y="224"/>
                  </a:lnTo>
                  <a:lnTo>
                    <a:pt x="101" y="195"/>
                  </a:lnTo>
                  <a:lnTo>
                    <a:pt x="115" y="210"/>
                  </a:lnTo>
                  <a:lnTo>
                    <a:pt x="101" y="184"/>
                  </a:lnTo>
                  <a:lnTo>
                    <a:pt x="102" y="173"/>
                  </a:lnTo>
                  <a:lnTo>
                    <a:pt x="87" y="162"/>
                  </a:lnTo>
                  <a:lnTo>
                    <a:pt x="75" y="138"/>
                  </a:lnTo>
                  <a:lnTo>
                    <a:pt x="79" y="132"/>
                  </a:lnTo>
                  <a:lnTo>
                    <a:pt x="65" y="128"/>
                  </a:lnTo>
                  <a:lnTo>
                    <a:pt x="45" y="122"/>
                  </a:lnTo>
                  <a:lnTo>
                    <a:pt x="23" y="112"/>
                  </a:lnTo>
                  <a:lnTo>
                    <a:pt x="7" y="107"/>
                  </a:lnTo>
                  <a:lnTo>
                    <a:pt x="9" y="99"/>
                  </a:lnTo>
                  <a:lnTo>
                    <a:pt x="13" y="96"/>
                  </a:lnTo>
                  <a:lnTo>
                    <a:pt x="0" y="94"/>
                  </a:lnTo>
                  <a:lnTo>
                    <a:pt x="33" y="81"/>
                  </a:lnTo>
                  <a:lnTo>
                    <a:pt x="55" y="84"/>
                  </a:lnTo>
                  <a:lnTo>
                    <a:pt x="89" y="86"/>
                  </a:lnTo>
                  <a:lnTo>
                    <a:pt x="83" y="52"/>
                  </a:lnTo>
                  <a:lnTo>
                    <a:pt x="91" y="50"/>
                  </a:lnTo>
                  <a:lnTo>
                    <a:pt x="101" y="58"/>
                  </a:lnTo>
                  <a:lnTo>
                    <a:pt x="145" y="57"/>
                  </a:lnTo>
                  <a:lnTo>
                    <a:pt x="135" y="54"/>
                  </a:lnTo>
                  <a:lnTo>
                    <a:pt x="173" y="34"/>
                  </a:lnTo>
                  <a:lnTo>
                    <a:pt x="176" y="10"/>
                  </a:lnTo>
                  <a:lnTo>
                    <a:pt x="203" y="0"/>
                  </a:lnTo>
                  <a:lnTo>
                    <a:pt x="213" y="12"/>
                  </a:lnTo>
                  <a:lnTo>
                    <a:pt x="249" y="35"/>
                  </a:lnTo>
                  <a:lnTo>
                    <a:pt x="263" y="34"/>
                  </a:lnTo>
                  <a:lnTo>
                    <a:pt x="265" y="38"/>
                  </a:lnTo>
                  <a:lnTo>
                    <a:pt x="293" y="53"/>
                  </a:lnTo>
                  <a:lnTo>
                    <a:pt x="308" y="56"/>
                  </a:lnTo>
                  <a:lnTo>
                    <a:pt x="313" y="58"/>
                  </a:lnTo>
                  <a:lnTo>
                    <a:pt x="356" y="72"/>
                  </a:lnTo>
                  <a:lnTo>
                    <a:pt x="344" y="122"/>
                  </a:lnTo>
                  <a:lnTo>
                    <a:pt x="335" y="128"/>
                  </a:lnTo>
                  <a:lnTo>
                    <a:pt x="329" y="131"/>
                  </a:lnTo>
                  <a:lnTo>
                    <a:pt x="305" y="168"/>
                  </a:lnTo>
                  <a:lnTo>
                    <a:pt x="315" y="161"/>
                  </a:lnTo>
                  <a:lnTo>
                    <a:pt x="331" y="179"/>
                  </a:lnTo>
                  <a:lnTo>
                    <a:pt x="331" y="194"/>
                  </a:lnTo>
                  <a:lnTo>
                    <a:pt x="327" y="208"/>
                  </a:lnTo>
                  <a:lnTo>
                    <a:pt x="327" y="216"/>
                  </a:lnTo>
                  <a:lnTo>
                    <a:pt x="329" y="231"/>
                  </a:lnTo>
                  <a:lnTo>
                    <a:pt x="348" y="24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58" name="Freeform 56"/>
            <p:cNvSpPr>
              <a:spLocks noChangeAspect="1"/>
            </p:cNvSpPr>
            <p:nvPr/>
          </p:nvSpPr>
          <p:spPr bwMode="auto">
            <a:xfrm>
              <a:off x="1197" y="1434"/>
              <a:ext cx="89" cy="196"/>
            </a:xfrm>
            <a:custGeom>
              <a:avLst/>
              <a:gdLst>
                <a:gd name="T0" fmla="*/ 4 w 2056"/>
                <a:gd name="T1" fmla="*/ 0 h 1002"/>
                <a:gd name="T2" fmla="*/ 4 w 2056"/>
                <a:gd name="T3" fmla="*/ 0 h 1002"/>
                <a:gd name="T4" fmla="*/ 4 w 2056"/>
                <a:gd name="T5" fmla="*/ 0 h 1002"/>
                <a:gd name="T6" fmla="*/ 3 w 2056"/>
                <a:gd name="T7" fmla="*/ 0 h 1002"/>
                <a:gd name="T8" fmla="*/ 3 w 2056"/>
                <a:gd name="T9" fmla="*/ 0 h 1002"/>
                <a:gd name="T10" fmla="*/ 3 w 2056"/>
                <a:gd name="T11" fmla="*/ 0 h 1002"/>
                <a:gd name="T12" fmla="*/ 3 w 2056"/>
                <a:gd name="T13" fmla="*/ 0 h 1002"/>
                <a:gd name="T14" fmla="*/ 3 w 2056"/>
                <a:gd name="T15" fmla="*/ 0 h 1002"/>
                <a:gd name="T16" fmla="*/ 3 w 2056"/>
                <a:gd name="T17" fmla="*/ 0 h 1002"/>
                <a:gd name="T18" fmla="*/ 3 w 2056"/>
                <a:gd name="T19" fmla="*/ 0 h 1002"/>
                <a:gd name="T20" fmla="*/ 2 w 2056"/>
                <a:gd name="T21" fmla="*/ 0 h 1002"/>
                <a:gd name="T22" fmla="*/ 2 w 2056"/>
                <a:gd name="T23" fmla="*/ 0 h 1002"/>
                <a:gd name="T24" fmla="*/ 1 w 2056"/>
                <a:gd name="T25" fmla="*/ 0 h 1002"/>
                <a:gd name="T26" fmla="*/ 1 w 2056"/>
                <a:gd name="T27" fmla="*/ 0 h 1002"/>
                <a:gd name="T28" fmla="*/ 0 w 2056"/>
                <a:gd name="T29" fmla="*/ 0 h 1002"/>
                <a:gd name="T30" fmla="*/ 0 w 2056"/>
                <a:gd name="T31" fmla="*/ 1 h 1002"/>
                <a:gd name="T32" fmla="*/ 0 w 2056"/>
                <a:gd name="T33" fmla="*/ 1 h 1002"/>
                <a:gd name="T34" fmla="*/ 0 w 2056"/>
                <a:gd name="T35" fmla="*/ 1 h 1002"/>
                <a:gd name="T36" fmla="*/ 0 w 2056"/>
                <a:gd name="T37" fmla="*/ 1 h 1002"/>
                <a:gd name="T38" fmla="*/ 0 w 2056"/>
                <a:gd name="T39" fmla="*/ 1 h 1002"/>
                <a:gd name="T40" fmla="*/ 0 w 2056"/>
                <a:gd name="T41" fmla="*/ 1 h 1002"/>
                <a:gd name="T42" fmla="*/ 0 w 2056"/>
                <a:gd name="T43" fmla="*/ 1 h 1002"/>
                <a:gd name="T44" fmla="*/ 0 w 2056"/>
                <a:gd name="T45" fmla="*/ 1 h 1002"/>
                <a:gd name="T46" fmla="*/ 0 w 2056"/>
                <a:gd name="T47" fmla="*/ 2 h 1002"/>
                <a:gd name="T48" fmla="*/ 1 w 2056"/>
                <a:gd name="T49" fmla="*/ 2 h 1002"/>
                <a:gd name="T50" fmla="*/ 2 w 2056"/>
                <a:gd name="T51" fmla="*/ 1 h 1002"/>
                <a:gd name="T52" fmla="*/ 3 w 2056"/>
                <a:gd name="T53" fmla="*/ 2 h 1002"/>
                <a:gd name="T54" fmla="*/ 3 w 2056"/>
                <a:gd name="T55" fmla="*/ 2 h 1002"/>
                <a:gd name="T56" fmla="*/ 3 w 2056"/>
                <a:gd name="T57" fmla="*/ 2 h 1002"/>
                <a:gd name="T58" fmla="*/ 4 w 2056"/>
                <a:gd name="T59" fmla="*/ 2 h 1002"/>
                <a:gd name="T60" fmla="*/ 4 w 2056"/>
                <a:gd name="T61" fmla="*/ 2 h 1002"/>
                <a:gd name="T62" fmla="*/ 4 w 2056"/>
                <a:gd name="T63" fmla="*/ 2 h 1002"/>
                <a:gd name="T64" fmla="*/ 4 w 2056"/>
                <a:gd name="T65" fmla="*/ 2 h 1002"/>
                <a:gd name="T66" fmla="*/ 4 w 2056"/>
                <a:gd name="T67" fmla="*/ 2 h 1002"/>
                <a:gd name="T68" fmla="*/ 4 w 2056"/>
                <a:gd name="T69" fmla="*/ 2 h 1002"/>
                <a:gd name="T70" fmla="*/ 4 w 2056"/>
                <a:gd name="T71" fmla="*/ 2 h 1002"/>
                <a:gd name="T72" fmla="*/ 5 w 2056"/>
                <a:gd name="T73" fmla="*/ 1 h 1002"/>
                <a:gd name="T74" fmla="*/ 5 w 2056"/>
                <a:gd name="T75" fmla="*/ 1 h 1002"/>
                <a:gd name="T76" fmla="*/ 5 w 2056"/>
                <a:gd name="T77" fmla="*/ 1 h 1002"/>
                <a:gd name="T78" fmla="*/ 5 w 2056"/>
                <a:gd name="T79" fmla="*/ 1 h 1002"/>
                <a:gd name="T80" fmla="*/ 5 w 2056"/>
                <a:gd name="T81" fmla="*/ 1 h 1002"/>
                <a:gd name="T82" fmla="*/ 5 w 2056"/>
                <a:gd name="T83" fmla="*/ 1 h 1002"/>
                <a:gd name="T84" fmla="*/ 5 w 2056"/>
                <a:gd name="T85" fmla="*/ 1 h 1002"/>
                <a:gd name="T86" fmla="*/ 5 w 2056"/>
                <a:gd name="T87" fmla="*/ 1 h 1002"/>
                <a:gd name="T88" fmla="*/ 4 w 2056"/>
                <a:gd name="T89" fmla="*/ 1 h 1002"/>
                <a:gd name="T90" fmla="*/ 4 w 2056"/>
                <a:gd name="T91" fmla="*/ 1 h 1002"/>
                <a:gd name="T92" fmla="*/ 4 w 2056"/>
                <a:gd name="T93" fmla="*/ 1 h 1002"/>
                <a:gd name="T94" fmla="*/ 4 w 2056"/>
                <a:gd name="T95" fmla="*/ 0 h 1002"/>
                <a:gd name="T96" fmla="*/ 4 w 2056"/>
                <a:gd name="T97" fmla="*/ 0 h 1002"/>
                <a:gd name="T98" fmla="*/ 4 w 2056"/>
                <a:gd name="T99" fmla="*/ 1 h 1002"/>
                <a:gd name="T100" fmla="*/ 3 w 2056"/>
                <a:gd name="T101" fmla="*/ 1 h 1002"/>
                <a:gd name="T102" fmla="*/ 3 w 2056"/>
                <a:gd name="T103" fmla="*/ 1 h 1002"/>
                <a:gd name="T104" fmla="*/ 3 w 2056"/>
                <a:gd name="T105" fmla="*/ 1 h 1002"/>
                <a:gd name="T106" fmla="*/ 3 w 2056"/>
                <a:gd name="T107" fmla="*/ 1 h 1002"/>
                <a:gd name="T108" fmla="*/ 3 w 2056"/>
                <a:gd name="T109" fmla="*/ 0 h 1002"/>
                <a:gd name="T110" fmla="*/ 3 w 2056"/>
                <a:gd name="T111" fmla="*/ 0 h 1002"/>
                <a:gd name="T112" fmla="*/ 3 w 2056"/>
                <a:gd name="T113" fmla="*/ 0 h 10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56" h="1002">
                  <a:moveTo>
                    <a:pt x="1514" y="175"/>
                  </a:moveTo>
                  <a:lnTo>
                    <a:pt x="1502" y="165"/>
                  </a:lnTo>
                  <a:lnTo>
                    <a:pt x="1534" y="166"/>
                  </a:lnTo>
                  <a:lnTo>
                    <a:pt x="1551" y="174"/>
                  </a:lnTo>
                  <a:lnTo>
                    <a:pt x="1566" y="171"/>
                  </a:lnTo>
                  <a:lnTo>
                    <a:pt x="1554" y="153"/>
                  </a:lnTo>
                  <a:lnTo>
                    <a:pt x="1567" y="156"/>
                  </a:lnTo>
                  <a:lnTo>
                    <a:pt x="1573" y="159"/>
                  </a:lnTo>
                  <a:lnTo>
                    <a:pt x="1582" y="168"/>
                  </a:lnTo>
                  <a:lnTo>
                    <a:pt x="1640" y="148"/>
                  </a:lnTo>
                  <a:lnTo>
                    <a:pt x="1651" y="131"/>
                  </a:lnTo>
                  <a:lnTo>
                    <a:pt x="1647" y="115"/>
                  </a:lnTo>
                  <a:lnTo>
                    <a:pt x="1651" y="106"/>
                  </a:lnTo>
                  <a:lnTo>
                    <a:pt x="1680" y="95"/>
                  </a:lnTo>
                  <a:lnTo>
                    <a:pt x="1663" y="93"/>
                  </a:lnTo>
                  <a:lnTo>
                    <a:pt x="1686" y="82"/>
                  </a:lnTo>
                  <a:lnTo>
                    <a:pt x="1648" y="72"/>
                  </a:lnTo>
                  <a:lnTo>
                    <a:pt x="1675" y="69"/>
                  </a:lnTo>
                  <a:lnTo>
                    <a:pt x="1604" y="67"/>
                  </a:lnTo>
                  <a:lnTo>
                    <a:pt x="1598" y="84"/>
                  </a:lnTo>
                  <a:lnTo>
                    <a:pt x="1602" y="90"/>
                  </a:lnTo>
                  <a:lnTo>
                    <a:pt x="1598" y="96"/>
                  </a:lnTo>
                  <a:lnTo>
                    <a:pt x="1578" y="96"/>
                  </a:lnTo>
                  <a:lnTo>
                    <a:pt x="1524" y="139"/>
                  </a:lnTo>
                  <a:lnTo>
                    <a:pt x="1504" y="142"/>
                  </a:lnTo>
                  <a:lnTo>
                    <a:pt x="1500" y="118"/>
                  </a:lnTo>
                  <a:lnTo>
                    <a:pt x="1508" y="112"/>
                  </a:lnTo>
                  <a:lnTo>
                    <a:pt x="1522" y="91"/>
                  </a:lnTo>
                  <a:lnTo>
                    <a:pt x="1502" y="82"/>
                  </a:lnTo>
                  <a:lnTo>
                    <a:pt x="1460" y="112"/>
                  </a:lnTo>
                  <a:lnTo>
                    <a:pt x="1470" y="85"/>
                  </a:lnTo>
                  <a:lnTo>
                    <a:pt x="1462" y="79"/>
                  </a:lnTo>
                  <a:lnTo>
                    <a:pt x="1485" y="75"/>
                  </a:lnTo>
                  <a:lnTo>
                    <a:pt x="1470" y="70"/>
                  </a:lnTo>
                  <a:lnTo>
                    <a:pt x="1444" y="67"/>
                  </a:lnTo>
                  <a:lnTo>
                    <a:pt x="1442" y="65"/>
                  </a:lnTo>
                  <a:lnTo>
                    <a:pt x="1461" y="55"/>
                  </a:lnTo>
                  <a:lnTo>
                    <a:pt x="1461" y="52"/>
                  </a:lnTo>
                  <a:lnTo>
                    <a:pt x="1473" y="52"/>
                  </a:lnTo>
                  <a:lnTo>
                    <a:pt x="1465" y="33"/>
                  </a:lnTo>
                  <a:lnTo>
                    <a:pt x="1472" y="15"/>
                  </a:lnTo>
                  <a:lnTo>
                    <a:pt x="1460" y="6"/>
                  </a:lnTo>
                  <a:lnTo>
                    <a:pt x="1450" y="5"/>
                  </a:lnTo>
                  <a:lnTo>
                    <a:pt x="1458" y="0"/>
                  </a:lnTo>
                  <a:lnTo>
                    <a:pt x="1438" y="5"/>
                  </a:lnTo>
                  <a:lnTo>
                    <a:pt x="1449" y="5"/>
                  </a:lnTo>
                  <a:lnTo>
                    <a:pt x="1414" y="12"/>
                  </a:lnTo>
                  <a:lnTo>
                    <a:pt x="1419" y="18"/>
                  </a:lnTo>
                  <a:lnTo>
                    <a:pt x="1394" y="21"/>
                  </a:lnTo>
                  <a:lnTo>
                    <a:pt x="1383" y="40"/>
                  </a:lnTo>
                  <a:lnTo>
                    <a:pt x="1389" y="42"/>
                  </a:lnTo>
                  <a:lnTo>
                    <a:pt x="1372" y="46"/>
                  </a:lnTo>
                  <a:lnTo>
                    <a:pt x="1363" y="61"/>
                  </a:lnTo>
                  <a:lnTo>
                    <a:pt x="1416" y="77"/>
                  </a:lnTo>
                  <a:lnTo>
                    <a:pt x="1400" y="81"/>
                  </a:lnTo>
                  <a:lnTo>
                    <a:pt x="1402" y="78"/>
                  </a:lnTo>
                  <a:lnTo>
                    <a:pt x="1389" y="84"/>
                  </a:lnTo>
                  <a:lnTo>
                    <a:pt x="1375" y="97"/>
                  </a:lnTo>
                  <a:lnTo>
                    <a:pt x="1399" y="89"/>
                  </a:lnTo>
                  <a:lnTo>
                    <a:pt x="1388" y="100"/>
                  </a:lnTo>
                  <a:lnTo>
                    <a:pt x="1340" y="117"/>
                  </a:lnTo>
                  <a:lnTo>
                    <a:pt x="1320" y="139"/>
                  </a:lnTo>
                  <a:lnTo>
                    <a:pt x="1306" y="151"/>
                  </a:lnTo>
                  <a:lnTo>
                    <a:pt x="1292" y="151"/>
                  </a:lnTo>
                  <a:lnTo>
                    <a:pt x="1292" y="157"/>
                  </a:lnTo>
                  <a:lnTo>
                    <a:pt x="1291" y="151"/>
                  </a:lnTo>
                  <a:lnTo>
                    <a:pt x="1294" y="151"/>
                  </a:lnTo>
                  <a:lnTo>
                    <a:pt x="1311" y="148"/>
                  </a:lnTo>
                  <a:lnTo>
                    <a:pt x="1303" y="144"/>
                  </a:lnTo>
                  <a:lnTo>
                    <a:pt x="1311" y="138"/>
                  </a:lnTo>
                  <a:lnTo>
                    <a:pt x="1298" y="141"/>
                  </a:lnTo>
                  <a:lnTo>
                    <a:pt x="1330" y="109"/>
                  </a:lnTo>
                  <a:lnTo>
                    <a:pt x="1309" y="115"/>
                  </a:lnTo>
                  <a:lnTo>
                    <a:pt x="1312" y="112"/>
                  </a:lnTo>
                  <a:lnTo>
                    <a:pt x="1287" y="106"/>
                  </a:lnTo>
                  <a:lnTo>
                    <a:pt x="1267" y="112"/>
                  </a:lnTo>
                  <a:lnTo>
                    <a:pt x="1273" y="121"/>
                  </a:lnTo>
                  <a:lnTo>
                    <a:pt x="1288" y="126"/>
                  </a:lnTo>
                  <a:lnTo>
                    <a:pt x="1266" y="126"/>
                  </a:lnTo>
                  <a:lnTo>
                    <a:pt x="1258" y="117"/>
                  </a:lnTo>
                  <a:lnTo>
                    <a:pt x="1250" y="126"/>
                  </a:lnTo>
                  <a:lnTo>
                    <a:pt x="1203" y="126"/>
                  </a:lnTo>
                  <a:lnTo>
                    <a:pt x="1158" y="125"/>
                  </a:lnTo>
                  <a:lnTo>
                    <a:pt x="1143" y="117"/>
                  </a:lnTo>
                  <a:lnTo>
                    <a:pt x="1124" y="115"/>
                  </a:lnTo>
                  <a:lnTo>
                    <a:pt x="1116" y="103"/>
                  </a:lnTo>
                  <a:lnTo>
                    <a:pt x="1108" y="90"/>
                  </a:lnTo>
                  <a:lnTo>
                    <a:pt x="1034" y="108"/>
                  </a:lnTo>
                  <a:lnTo>
                    <a:pt x="1048" y="114"/>
                  </a:lnTo>
                  <a:lnTo>
                    <a:pt x="1086" y="106"/>
                  </a:lnTo>
                  <a:lnTo>
                    <a:pt x="1108" y="102"/>
                  </a:lnTo>
                  <a:lnTo>
                    <a:pt x="1064" y="117"/>
                  </a:lnTo>
                  <a:lnTo>
                    <a:pt x="1042" y="120"/>
                  </a:lnTo>
                  <a:lnTo>
                    <a:pt x="1028" y="155"/>
                  </a:lnTo>
                  <a:lnTo>
                    <a:pt x="1020" y="149"/>
                  </a:lnTo>
                  <a:lnTo>
                    <a:pt x="1012" y="169"/>
                  </a:lnTo>
                  <a:lnTo>
                    <a:pt x="1003" y="145"/>
                  </a:lnTo>
                  <a:lnTo>
                    <a:pt x="1020" y="145"/>
                  </a:lnTo>
                  <a:lnTo>
                    <a:pt x="1015" y="130"/>
                  </a:lnTo>
                  <a:lnTo>
                    <a:pt x="1003" y="137"/>
                  </a:lnTo>
                  <a:lnTo>
                    <a:pt x="1002" y="126"/>
                  </a:lnTo>
                  <a:lnTo>
                    <a:pt x="985" y="120"/>
                  </a:lnTo>
                  <a:lnTo>
                    <a:pt x="896" y="129"/>
                  </a:lnTo>
                  <a:lnTo>
                    <a:pt x="864" y="121"/>
                  </a:lnTo>
                  <a:lnTo>
                    <a:pt x="898" y="111"/>
                  </a:lnTo>
                  <a:lnTo>
                    <a:pt x="912" y="107"/>
                  </a:lnTo>
                  <a:lnTo>
                    <a:pt x="886" y="88"/>
                  </a:lnTo>
                  <a:lnTo>
                    <a:pt x="872" y="93"/>
                  </a:lnTo>
                  <a:lnTo>
                    <a:pt x="811" y="78"/>
                  </a:lnTo>
                  <a:lnTo>
                    <a:pt x="752" y="63"/>
                  </a:lnTo>
                  <a:lnTo>
                    <a:pt x="720" y="77"/>
                  </a:lnTo>
                  <a:lnTo>
                    <a:pt x="706" y="75"/>
                  </a:lnTo>
                  <a:lnTo>
                    <a:pt x="717" y="67"/>
                  </a:lnTo>
                  <a:lnTo>
                    <a:pt x="723" y="53"/>
                  </a:lnTo>
                  <a:lnTo>
                    <a:pt x="715" y="59"/>
                  </a:lnTo>
                  <a:lnTo>
                    <a:pt x="704" y="66"/>
                  </a:lnTo>
                  <a:lnTo>
                    <a:pt x="690" y="72"/>
                  </a:lnTo>
                  <a:lnTo>
                    <a:pt x="679" y="78"/>
                  </a:lnTo>
                  <a:lnTo>
                    <a:pt x="668" y="57"/>
                  </a:lnTo>
                  <a:lnTo>
                    <a:pt x="658" y="42"/>
                  </a:lnTo>
                  <a:lnTo>
                    <a:pt x="661" y="52"/>
                  </a:lnTo>
                  <a:lnTo>
                    <a:pt x="610" y="66"/>
                  </a:lnTo>
                  <a:lnTo>
                    <a:pt x="613" y="61"/>
                  </a:lnTo>
                  <a:lnTo>
                    <a:pt x="561" y="71"/>
                  </a:lnTo>
                  <a:lnTo>
                    <a:pt x="613" y="52"/>
                  </a:lnTo>
                  <a:lnTo>
                    <a:pt x="576" y="57"/>
                  </a:lnTo>
                  <a:lnTo>
                    <a:pt x="517" y="72"/>
                  </a:lnTo>
                  <a:lnTo>
                    <a:pt x="457" y="88"/>
                  </a:lnTo>
                  <a:lnTo>
                    <a:pt x="451" y="97"/>
                  </a:lnTo>
                  <a:lnTo>
                    <a:pt x="430" y="94"/>
                  </a:lnTo>
                  <a:lnTo>
                    <a:pt x="427" y="99"/>
                  </a:lnTo>
                  <a:lnTo>
                    <a:pt x="380" y="83"/>
                  </a:lnTo>
                  <a:lnTo>
                    <a:pt x="333" y="69"/>
                  </a:lnTo>
                  <a:lnTo>
                    <a:pt x="291" y="105"/>
                  </a:lnTo>
                  <a:lnTo>
                    <a:pt x="248" y="141"/>
                  </a:lnTo>
                  <a:lnTo>
                    <a:pt x="205" y="177"/>
                  </a:lnTo>
                  <a:lnTo>
                    <a:pt x="163" y="213"/>
                  </a:lnTo>
                  <a:lnTo>
                    <a:pt x="122" y="250"/>
                  </a:lnTo>
                  <a:lnTo>
                    <a:pt x="81" y="287"/>
                  </a:lnTo>
                  <a:lnTo>
                    <a:pt x="40" y="325"/>
                  </a:lnTo>
                  <a:lnTo>
                    <a:pt x="0" y="363"/>
                  </a:lnTo>
                  <a:lnTo>
                    <a:pt x="50" y="361"/>
                  </a:lnTo>
                  <a:lnTo>
                    <a:pt x="38" y="370"/>
                  </a:lnTo>
                  <a:lnTo>
                    <a:pt x="45" y="376"/>
                  </a:lnTo>
                  <a:lnTo>
                    <a:pt x="44" y="409"/>
                  </a:lnTo>
                  <a:lnTo>
                    <a:pt x="68" y="401"/>
                  </a:lnTo>
                  <a:lnTo>
                    <a:pt x="87" y="390"/>
                  </a:lnTo>
                  <a:lnTo>
                    <a:pt x="123" y="379"/>
                  </a:lnTo>
                  <a:lnTo>
                    <a:pt x="132" y="414"/>
                  </a:lnTo>
                  <a:lnTo>
                    <a:pt x="126" y="445"/>
                  </a:lnTo>
                  <a:lnTo>
                    <a:pt x="120" y="477"/>
                  </a:lnTo>
                  <a:lnTo>
                    <a:pt x="132" y="492"/>
                  </a:lnTo>
                  <a:lnTo>
                    <a:pt x="145" y="509"/>
                  </a:lnTo>
                  <a:lnTo>
                    <a:pt x="116" y="539"/>
                  </a:lnTo>
                  <a:lnTo>
                    <a:pt x="141" y="517"/>
                  </a:lnTo>
                  <a:lnTo>
                    <a:pt x="141" y="525"/>
                  </a:lnTo>
                  <a:lnTo>
                    <a:pt x="118" y="539"/>
                  </a:lnTo>
                  <a:lnTo>
                    <a:pt x="122" y="540"/>
                  </a:lnTo>
                  <a:lnTo>
                    <a:pt x="108" y="552"/>
                  </a:lnTo>
                  <a:lnTo>
                    <a:pt x="99" y="551"/>
                  </a:lnTo>
                  <a:lnTo>
                    <a:pt x="99" y="563"/>
                  </a:lnTo>
                  <a:lnTo>
                    <a:pt x="94" y="553"/>
                  </a:lnTo>
                  <a:lnTo>
                    <a:pt x="92" y="568"/>
                  </a:lnTo>
                  <a:lnTo>
                    <a:pt x="106" y="567"/>
                  </a:lnTo>
                  <a:lnTo>
                    <a:pt x="98" y="567"/>
                  </a:lnTo>
                  <a:lnTo>
                    <a:pt x="97" y="575"/>
                  </a:lnTo>
                  <a:lnTo>
                    <a:pt x="91" y="571"/>
                  </a:lnTo>
                  <a:lnTo>
                    <a:pt x="93" y="594"/>
                  </a:lnTo>
                  <a:lnTo>
                    <a:pt x="129" y="573"/>
                  </a:lnTo>
                  <a:lnTo>
                    <a:pt x="115" y="593"/>
                  </a:lnTo>
                  <a:lnTo>
                    <a:pt x="123" y="597"/>
                  </a:lnTo>
                  <a:lnTo>
                    <a:pt x="108" y="591"/>
                  </a:lnTo>
                  <a:lnTo>
                    <a:pt x="105" y="615"/>
                  </a:lnTo>
                  <a:lnTo>
                    <a:pt x="111" y="611"/>
                  </a:lnTo>
                  <a:lnTo>
                    <a:pt x="90" y="633"/>
                  </a:lnTo>
                  <a:lnTo>
                    <a:pt x="102" y="625"/>
                  </a:lnTo>
                  <a:lnTo>
                    <a:pt x="100" y="635"/>
                  </a:lnTo>
                  <a:lnTo>
                    <a:pt x="141" y="613"/>
                  </a:lnTo>
                  <a:lnTo>
                    <a:pt x="127" y="630"/>
                  </a:lnTo>
                  <a:lnTo>
                    <a:pt x="127" y="642"/>
                  </a:lnTo>
                  <a:lnTo>
                    <a:pt x="122" y="631"/>
                  </a:lnTo>
                  <a:lnTo>
                    <a:pt x="88" y="648"/>
                  </a:lnTo>
                  <a:lnTo>
                    <a:pt x="91" y="657"/>
                  </a:lnTo>
                  <a:lnTo>
                    <a:pt x="99" y="651"/>
                  </a:lnTo>
                  <a:lnTo>
                    <a:pt x="118" y="654"/>
                  </a:lnTo>
                  <a:lnTo>
                    <a:pt x="87" y="660"/>
                  </a:lnTo>
                  <a:lnTo>
                    <a:pt x="79" y="665"/>
                  </a:lnTo>
                  <a:lnTo>
                    <a:pt x="92" y="666"/>
                  </a:lnTo>
                  <a:lnTo>
                    <a:pt x="75" y="672"/>
                  </a:lnTo>
                  <a:lnTo>
                    <a:pt x="97" y="681"/>
                  </a:lnTo>
                  <a:lnTo>
                    <a:pt x="104" y="677"/>
                  </a:lnTo>
                  <a:lnTo>
                    <a:pt x="111" y="679"/>
                  </a:lnTo>
                  <a:lnTo>
                    <a:pt x="100" y="682"/>
                  </a:lnTo>
                  <a:lnTo>
                    <a:pt x="112" y="683"/>
                  </a:lnTo>
                  <a:lnTo>
                    <a:pt x="104" y="688"/>
                  </a:lnTo>
                  <a:lnTo>
                    <a:pt x="128" y="679"/>
                  </a:lnTo>
                  <a:lnTo>
                    <a:pt x="132" y="675"/>
                  </a:lnTo>
                  <a:lnTo>
                    <a:pt x="118" y="687"/>
                  </a:lnTo>
                  <a:lnTo>
                    <a:pt x="108" y="689"/>
                  </a:lnTo>
                  <a:lnTo>
                    <a:pt x="103" y="694"/>
                  </a:lnTo>
                  <a:lnTo>
                    <a:pt x="123" y="688"/>
                  </a:lnTo>
                  <a:lnTo>
                    <a:pt x="123" y="695"/>
                  </a:lnTo>
                  <a:lnTo>
                    <a:pt x="142" y="683"/>
                  </a:lnTo>
                  <a:lnTo>
                    <a:pt x="133" y="700"/>
                  </a:lnTo>
                  <a:lnTo>
                    <a:pt x="151" y="694"/>
                  </a:lnTo>
                  <a:lnTo>
                    <a:pt x="126" y="708"/>
                  </a:lnTo>
                  <a:lnTo>
                    <a:pt x="140" y="718"/>
                  </a:lnTo>
                  <a:lnTo>
                    <a:pt x="153" y="703"/>
                  </a:lnTo>
                  <a:lnTo>
                    <a:pt x="145" y="723"/>
                  </a:lnTo>
                  <a:lnTo>
                    <a:pt x="150" y="723"/>
                  </a:lnTo>
                  <a:lnTo>
                    <a:pt x="138" y="723"/>
                  </a:lnTo>
                  <a:lnTo>
                    <a:pt x="151" y="727"/>
                  </a:lnTo>
                  <a:lnTo>
                    <a:pt x="162" y="723"/>
                  </a:lnTo>
                  <a:lnTo>
                    <a:pt x="153" y="733"/>
                  </a:lnTo>
                  <a:lnTo>
                    <a:pt x="162" y="736"/>
                  </a:lnTo>
                  <a:lnTo>
                    <a:pt x="150" y="741"/>
                  </a:lnTo>
                  <a:lnTo>
                    <a:pt x="159" y="745"/>
                  </a:lnTo>
                  <a:lnTo>
                    <a:pt x="207" y="745"/>
                  </a:lnTo>
                  <a:lnTo>
                    <a:pt x="255" y="745"/>
                  </a:lnTo>
                  <a:lnTo>
                    <a:pt x="302" y="745"/>
                  </a:lnTo>
                  <a:lnTo>
                    <a:pt x="350" y="745"/>
                  </a:lnTo>
                  <a:lnTo>
                    <a:pt x="398" y="745"/>
                  </a:lnTo>
                  <a:lnTo>
                    <a:pt x="446" y="745"/>
                  </a:lnTo>
                  <a:lnTo>
                    <a:pt x="493" y="745"/>
                  </a:lnTo>
                  <a:lnTo>
                    <a:pt x="541" y="745"/>
                  </a:lnTo>
                  <a:lnTo>
                    <a:pt x="589" y="745"/>
                  </a:lnTo>
                  <a:lnTo>
                    <a:pt x="637" y="745"/>
                  </a:lnTo>
                  <a:lnTo>
                    <a:pt x="684" y="745"/>
                  </a:lnTo>
                  <a:lnTo>
                    <a:pt x="732" y="745"/>
                  </a:lnTo>
                  <a:lnTo>
                    <a:pt x="780" y="745"/>
                  </a:lnTo>
                  <a:lnTo>
                    <a:pt x="828" y="745"/>
                  </a:lnTo>
                  <a:lnTo>
                    <a:pt x="876" y="745"/>
                  </a:lnTo>
                  <a:lnTo>
                    <a:pt x="922" y="745"/>
                  </a:lnTo>
                  <a:lnTo>
                    <a:pt x="934" y="732"/>
                  </a:lnTo>
                  <a:lnTo>
                    <a:pt x="932" y="753"/>
                  </a:lnTo>
                  <a:lnTo>
                    <a:pt x="963" y="760"/>
                  </a:lnTo>
                  <a:lnTo>
                    <a:pt x="1004" y="777"/>
                  </a:lnTo>
                  <a:lnTo>
                    <a:pt x="1029" y="772"/>
                  </a:lnTo>
                  <a:lnTo>
                    <a:pt x="1052" y="781"/>
                  </a:lnTo>
                  <a:lnTo>
                    <a:pt x="1089" y="772"/>
                  </a:lnTo>
                  <a:lnTo>
                    <a:pt x="1113" y="787"/>
                  </a:lnTo>
                  <a:lnTo>
                    <a:pt x="1137" y="802"/>
                  </a:lnTo>
                  <a:lnTo>
                    <a:pt x="1161" y="817"/>
                  </a:lnTo>
                  <a:lnTo>
                    <a:pt x="1185" y="833"/>
                  </a:lnTo>
                  <a:lnTo>
                    <a:pt x="1188" y="847"/>
                  </a:lnTo>
                  <a:lnTo>
                    <a:pt x="1198" y="846"/>
                  </a:lnTo>
                  <a:lnTo>
                    <a:pt x="1195" y="856"/>
                  </a:lnTo>
                  <a:lnTo>
                    <a:pt x="1218" y="873"/>
                  </a:lnTo>
                  <a:lnTo>
                    <a:pt x="1210" y="904"/>
                  </a:lnTo>
                  <a:lnTo>
                    <a:pt x="1206" y="935"/>
                  </a:lnTo>
                  <a:lnTo>
                    <a:pt x="1190" y="955"/>
                  </a:lnTo>
                  <a:lnTo>
                    <a:pt x="1155" y="990"/>
                  </a:lnTo>
                  <a:lnTo>
                    <a:pt x="1164" y="1002"/>
                  </a:lnTo>
                  <a:lnTo>
                    <a:pt x="1195" y="993"/>
                  </a:lnTo>
                  <a:lnTo>
                    <a:pt x="1225" y="983"/>
                  </a:lnTo>
                  <a:lnTo>
                    <a:pt x="1255" y="972"/>
                  </a:lnTo>
                  <a:lnTo>
                    <a:pt x="1286" y="963"/>
                  </a:lnTo>
                  <a:lnTo>
                    <a:pt x="1288" y="940"/>
                  </a:lnTo>
                  <a:lnTo>
                    <a:pt x="1323" y="936"/>
                  </a:lnTo>
                  <a:lnTo>
                    <a:pt x="1358" y="934"/>
                  </a:lnTo>
                  <a:lnTo>
                    <a:pt x="1387" y="912"/>
                  </a:lnTo>
                  <a:lnTo>
                    <a:pt x="1416" y="891"/>
                  </a:lnTo>
                  <a:lnTo>
                    <a:pt x="1471" y="888"/>
                  </a:lnTo>
                  <a:lnTo>
                    <a:pt x="1526" y="885"/>
                  </a:lnTo>
                  <a:lnTo>
                    <a:pt x="1545" y="873"/>
                  </a:lnTo>
                  <a:lnTo>
                    <a:pt x="1572" y="851"/>
                  </a:lnTo>
                  <a:lnTo>
                    <a:pt x="1596" y="825"/>
                  </a:lnTo>
                  <a:lnTo>
                    <a:pt x="1621" y="799"/>
                  </a:lnTo>
                  <a:lnTo>
                    <a:pt x="1623" y="805"/>
                  </a:lnTo>
                  <a:lnTo>
                    <a:pt x="1636" y="805"/>
                  </a:lnTo>
                  <a:lnTo>
                    <a:pt x="1656" y="813"/>
                  </a:lnTo>
                  <a:lnTo>
                    <a:pt x="1642" y="856"/>
                  </a:lnTo>
                  <a:lnTo>
                    <a:pt x="1650" y="879"/>
                  </a:lnTo>
                  <a:lnTo>
                    <a:pt x="1657" y="883"/>
                  </a:lnTo>
                  <a:lnTo>
                    <a:pt x="1683" y="873"/>
                  </a:lnTo>
                  <a:lnTo>
                    <a:pt x="1681" y="875"/>
                  </a:lnTo>
                  <a:lnTo>
                    <a:pt x="1723" y="863"/>
                  </a:lnTo>
                  <a:lnTo>
                    <a:pt x="1730" y="847"/>
                  </a:lnTo>
                  <a:lnTo>
                    <a:pt x="1732" y="855"/>
                  </a:lnTo>
                  <a:lnTo>
                    <a:pt x="1738" y="855"/>
                  </a:lnTo>
                  <a:lnTo>
                    <a:pt x="1717" y="870"/>
                  </a:lnTo>
                  <a:lnTo>
                    <a:pt x="1760" y="873"/>
                  </a:lnTo>
                  <a:lnTo>
                    <a:pt x="1734" y="881"/>
                  </a:lnTo>
                  <a:lnTo>
                    <a:pt x="1732" y="875"/>
                  </a:lnTo>
                  <a:lnTo>
                    <a:pt x="1688" y="897"/>
                  </a:lnTo>
                  <a:lnTo>
                    <a:pt x="1695" y="893"/>
                  </a:lnTo>
                  <a:lnTo>
                    <a:pt x="1670" y="906"/>
                  </a:lnTo>
                  <a:lnTo>
                    <a:pt x="1678" y="900"/>
                  </a:lnTo>
                  <a:lnTo>
                    <a:pt x="1666" y="917"/>
                  </a:lnTo>
                  <a:lnTo>
                    <a:pt x="1674" y="936"/>
                  </a:lnTo>
                  <a:lnTo>
                    <a:pt x="1692" y="930"/>
                  </a:lnTo>
                  <a:lnTo>
                    <a:pt x="1732" y="898"/>
                  </a:lnTo>
                  <a:lnTo>
                    <a:pt x="1737" y="903"/>
                  </a:lnTo>
                  <a:lnTo>
                    <a:pt x="1747" y="897"/>
                  </a:lnTo>
                  <a:lnTo>
                    <a:pt x="1750" y="900"/>
                  </a:lnTo>
                  <a:lnTo>
                    <a:pt x="1786" y="888"/>
                  </a:lnTo>
                  <a:lnTo>
                    <a:pt x="1824" y="876"/>
                  </a:lnTo>
                  <a:lnTo>
                    <a:pt x="1814" y="873"/>
                  </a:lnTo>
                  <a:lnTo>
                    <a:pt x="1821" y="869"/>
                  </a:lnTo>
                  <a:lnTo>
                    <a:pt x="1807" y="855"/>
                  </a:lnTo>
                  <a:lnTo>
                    <a:pt x="1796" y="861"/>
                  </a:lnTo>
                  <a:lnTo>
                    <a:pt x="1772" y="857"/>
                  </a:lnTo>
                  <a:lnTo>
                    <a:pt x="1753" y="849"/>
                  </a:lnTo>
                  <a:lnTo>
                    <a:pt x="1738" y="843"/>
                  </a:lnTo>
                  <a:lnTo>
                    <a:pt x="1738" y="816"/>
                  </a:lnTo>
                  <a:lnTo>
                    <a:pt x="1728" y="814"/>
                  </a:lnTo>
                  <a:lnTo>
                    <a:pt x="1748" y="791"/>
                  </a:lnTo>
                  <a:lnTo>
                    <a:pt x="1724" y="792"/>
                  </a:lnTo>
                  <a:lnTo>
                    <a:pt x="1723" y="785"/>
                  </a:lnTo>
                  <a:lnTo>
                    <a:pt x="1696" y="781"/>
                  </a:lnTo>
                  <a:lnTo>
                    <a:pt x="1702" y="779"/>
                  </a:lnTo>
                  <a:lnTo>
                    <a:pt x="1731" y="779"/>
                  </a:lnTo>
                  <a:lnTo>
                    <a:pt x="1768" y="766"/>
                  </a:lnTo>
                  <a:lnTo>
                    <a:pt x="1771" y="754"/>
                  </a:lnTo>
                  <a:lnTo>
                    <a:pt x="1777" y="754"/>
                  </a:lnTo>
                  <a:lnTo>
                    <a:pt x="1776" y="747"/>
                  </a:lnTo>
                  <a:lnTo>
                    <a:pt x="1743" y="736"/>
                  </a:lnTo>
                  <a:lnTo>
                    <a:pt x="1702" y="747"/>
                  </a:lnTo>
                  <a:lnTo>
                    <a:pt x="1663" y="759"/>
                  </a:lnTo>
                  <a:lnTo>
                    <a:pt x="1633" y="778"/>
                  </a:lnTo>
                  <a:lnTo>
                    <a:pt x="1603" y="797"/>
                  </a:lnTo>
                  <a:lnTo>
                    <a:pt x="1560" y="821"/>
                  </a:lnTo>
                  <a:lnTo>
                    <a:pt x="1587" y="798"/>
                  </a:lnTo>
                  <a:lnTo>
                    <a:pt x="1615" y="777"/>
                  </a:lnTo>
                  <a:lnTo>
                    <a:pt x="1584" y="765"/>
                  </a:lnTo>
                  <a:lnTo>
                    <a:pt x="1612" y="775"/>
                  </a:lnTo>
                  <a:lnTo>
                    <a:pt x="1653" y="748"/>
                  </a:lnTo>
                  <a:lnTo>
                    <a:pt x="1695" y="733"/>
                  </a:lnTo>
                  <a:lnTo>
                    <a:pt x="1726" y="706"/>
                  </a:lnTo>
                  <a:lnTo>
                    <a:pt x="1786" y="703"/>
                  </a:lnTo>
                  <a:lnTo>
                    <a:pt x="1848" y="702"/>
                  </a:lnTo>
                  <a:lnTo>
                    <a:pt x="1900" y="702"/>
                  </a:lnTo>
                  <a:lnTo>
                    <a:pt x="1951" y="673"/>
                  </a:lnTo>
                  <a:lnTo>
                    <a:pt x="1999" y="661"/>
                  </a:lnTo>
                  <a:lnTo>
                    <a:pt x="2052" y="635"/>
                  </a:lnTo>
                  <a:lnTo>
                    <a:pt x="2038" y="627"/>
                  </a:lnTo>
                  <a:lnTo>
                    <a:pt x="2052" y="624"/>
                  </a:lnTo>
                  <a:lnTo>
                    <a:pt x="2032" y="622"/>
                  </a:lnTo>
                  <a:lnTo>
                    <a:pt x="2048" y="618"/>
                  </a:lnTo>
                  <a:lnTo>
                    <a:pt x="2048" y="615"/>
                  </a:lnTo>
                  <a:lnTo>
                    <a:pt x="2053" y="604"/>
                  </a:lnTo>
                  <a:lnTo>
                    <a:pt x="2056" y="593"/>
                  </a:lnTo>
                  <a:lnTo>
                    <a:pt x="2038" y="585"/>
                  </a:lnTo>
                  <a:lnTo>
                    <a:pt x="2041" y="583"/>
                  </a:lnTo>
                  <a:lnTo>
                    <a:pt x="2022" y="587"/>
                  </a:lnTo>
                  <a:lnTo>
                    <a:pt x="2026" y="567"/>
                  </a:lnTo>
                  <a:lnTo>
                    <a:pt x="2001" y="570"/>
                  </a:lnTo>
                  <a:lnTo>
                    <a:pt x="2016" y="571"/>
                  </a:lnTo>
                  <a:lnTo>
                    <a:pt x="1970" y="585"/>
                  </a:lnTo>
                  <a:lnTo>
                    <a:pt x="1936" y="595"/>
                  </a:lnTo>
                  <a:lnTo>
                    <a:pt x="1948" y="591"/>
                  </a:lnTo>
                  <a:lnTo>
                    <a:pt x="1934" y="582"/>
                  </a:lnTo>
                  <a:lnTo>
                    <a:pt x="1951" y="583"/>
                  </a:lnTo>
                  <a:lnTo>
                    <a:pt x="2002" y="565"/>
                  </a:lnTo>
                  <a:lnTo>
                    <a:pt x="1968" y="571"/>
                  </a:lnTo>
                  <a:lnTo>
                    <a:pt x="2031" y="553"/>
                  </a:lnTo>
                  <a:lnTo>
                    <a:pt x="1993" y="539"/>
                  </a:lnTo>
                  <a:lnTo>
                    <a:pt x="1984" y="540"/>
                  </a:lnTo>
                  <a:lnTo>
                    <a:pt x="1992" y="532"/>
                  </a:lnTo>
                  <a:lnTo>
                    <a:pt x="1970" y="544"/>
                  </a:lnTo>
                  <a:lnTo>
                    <a:pt x="1980" y="534"/>
                  </a:lnTo>
                  <a:lnTo>
                    <a:pt x="1977" y="532"/>
                  </a:lnTo>
                  <a:lnTo>
                    <a:pt x="1964" y="535"/>
                  </a:lnTo>
                  <a:lnTo>
                    <a:pt x="1968" y="529"/>
                  </a:lnTo>
                  <a:lnTo>
                    <a:pt x="1951" y="538"/>
                  </a:lnTo>
                  <a:lnTo>
                    <a:pt x="1958" y="532"/>
                  </a:lnTo>
                  <a:lnTo>
                    <a:pt x="1963" y="525"/>
                  </a:lnTo>
                  <a:lnTo>
                    <a:pt x="1966" y="513"/>
                  </a:lnTo>
                  <a:lnTo>
                    <a:pt x="1958" y="520"/>
                  </a:lnTo>
                  <a:lnTo>
                    <a:pt x="1958" y="515"/>
                  </a:lnTo>
                  <a:lnTo>
                    <a:pt x="1946" y="502"/>
                  </a:lnTo>
                  <a:lnTo>
                    <a:pt x="1932" y="496"/>
                  </a:lnTo>
                  <a:lnTo>
                    <a:pt x="1945" y="496"/>
                  </a:lnTo>
                  <a:lnTo>
                    <a:pt x="1935" y="489"/>
                  </a:lnTo>
                  <a:lnTo>
                    <a:pt x="1944" y="486"/>
                  </a:lnTo>
                  <a:lnTo>
                    <a:pt x="1932" y="485"/>
                  </a:lnTo>
                  <a:lnTo>
                    <a:pt x="1940" y="485"/>
                  </a:lnTo>
                  <a:lnTo>
                    <a:pt x="1928" y="478"/>
                  </a:lnTo>
                  <a:lnTo>
                    <a:pt x="1934" y="478"/>
                  </a:lnTo>
                  <a:lnTo>
                    <a:pt x="1942" y="483"/>
                  </a:lnTo>
                  <a:lnTo>
                    <a:pt x="1962" y="469"/>
                  </a:lnTo>
                  <a:lnTo>
                    <a:pt x="1951" y="460"/>
                  </a:lnTo>
                  <a:lnTo>
                    <a:pt x="1945" y="455"/>
                  </a:lnTo>
                  <a:lnTo>
                    <a:pt x="1954" y="447"/>
                  </a:lnTo>
                  <a:lnTo>
                    <a:pt x="1945" y="439"/>
                  </a:lnTo>
                  <a:lnTo>
                    <a:pt x="1941" y="433"/>
                  </a:lnTo>
                  <a:lnTo>
                    <a:pt x="1928" y="437"/>
                  </a:lnTo>
                  <a:lnTo>
                    <a:pt x="1946" y="429"/>
                  </a:lnTo>
                  <a:lnTo>
                    <a:pt x="1945" y="423"/>
                  </a:lnTo>
                  <a:lnTo>
                    <a:pt x="1922" y="429"/>
                  </a:lnTo>
                  <a:lnTo>
                    <a:pt x="1946" y="412"/>
                  </a:lnTo>
                  <a:lnTo>
                    <a:pt x="1939" y="405"/>
                  </a:lnTo>
                  <a:lnTo>
                    <a:pt x="1928" y="403"/>
                  </a:lnTo>
                  <a:lnTo>
                    <a:pt x="1939" y="395"/>
                  </a:lnTo>
                  <a:lnTo>
                    <a:pt x="1933" y="391"/>
                  </a:lnTo>
                  <a:lnTo>
                    <a:pt x="1926" y="375"/>
                  </a:lnTo>
                  <a:lnTo>
                    <a:pt x="1926" y="370"/>
                  </a:lnTo>
                  <a:lnTo>
                    <a:pt x="1915" y="372"/>
                  </a:lnTo>
                  <a:lnTo>
                    <a:pt x="1924" y="364"/>
                  </a:lnTo>
                  <a:lnTo>
                    <a:pt x="1908" y="372"/>
                  </a:lnTo>
                  <a:lnTo>
                    <a:pt x="1908" y="381"/>
                  </a:lnTo>
                  <a:lnTo>
                    <a:pt x="1893" y="381"/>
                  </a:lnTo>
                  <a:lnTo>
                    <a:pt x="1898" y="390"/>
                  </a:lnTo>
                  <a:lnTo>
                    <a:pt x="1891" y="395"/>
                  </a:lnTo>
                  <a:lnTo>
                    <a:pt x="1881" y="403"/>
                  </a:lnTo>
                  <a:lnTo>
                    <a:pt x="1867" y="417"/>
                  </a:lnTo>
                  <a:lnTo>
                    <a:pt x="1862" y="426"/>
                  </a:lnTo>
                  <a:lnTo>
                    <a:pt x="1856" y="412"/>
                  </a:lnTo>
                  <a:lnTo>
                    <a:pt x="1831" y="426"/>
                  </a:lnTo>
                  <a:lnTo>
                    <a:pt x="1809" y="442"/>
                  </a:lnTo>
                  <a:lnTo>
                    <a:pt x="1814" y="429"/>
                  </a:lnTo>
                  <a:lnTo>
                    <a:pt x="1803" y="435"/>
                  </a:lnTo>
                  <a:lnTo>
                    <a:pt x="1808" y="421"/>
                  </a:lnTo>
                  <a:lnTo>
                    <a:pt x="1794" y="438"/>
                  </a:lnTo>
                  <a:lnTo>
                    <a:pt x="1765" y="447"/>
                  </a:lnTo>
                  <a:lnTo>
                    <a:pt x="1802" y="427"/>
                  </a:lnTo>
                  <a:lnTo>
                    <a:pt x="1798" y="408"/>
                  </a:lnTo>
                  <a:lnTo>
                    <a:pt x="1766" y="415"/>
                  </a:lnTo>
                  <a:lnTo>
                    <a:pt x="1758" y="413"/>
                  </a:lnTo>
                  <a:lnTo>
                    <a:pt x="1770" y="407"/>
                  </a:lnTo>
                  <a:lnTo>
                    <a:pt x="1779" y="411"/>
                  </a:lnTo>
                  <a:lnTo>
                    <a:pt x="1789" y="394"/>
                  </a:lnTo>
                  <a:lnTo>
                    <a:pt x="1783" y="389"/>
                  </a:lnTo>
                  <a:lnTo>
                    <a:pt x="1790" y="373"/>
                  </a:lnTo>
                  <a:lnTo>
                    <a:pt x="1761" y="370"/>
                  </a:lnTo>
                  <a:lnTo>
                    <a:pt x="1797" y="366"/>
                  </a:lnTo>
                  <a:lnTo>
                    <a:pt x="1803" y="351"/>
                  </a:lnTo>
                  <a:lnTo>
                    <a:pt x="1809" y="342"/>
                  </a:lnTo>
                  <a:lnTo>
                    <a:pt x="1797" y="343"/>
                  </a:lnTo>
                  <a:lnTo>
                    <a:pt x="1762" y="328"/>
                  </a:lnTo>
                  <a:lnTo>
                    <a:pt x="1772" y="318"/>
                  </a:lnTo>
                  <a:lnTo>
                    <a:pt x="1761" y="321"/>
                  </a:lnTo>
                  <a:lnTo>
                    <a:pt x="1754" y="310"/>
                  </a:lnTo>
                  <a:lnTo>
                    <a:pt x="1756" y="304"/>
                  </a:lnTo>
                  <a:lnTo>
                    <a:pt x="1731" y="293"/>
                  </a:lnTo>
                  <a:lnTo>
                    <a:pt x="1704" y="303"/>
                  </a:lnTo>
                  <a:lnTo>
                    <a:pt x="1676" y="303"/>
                  </a:lnTo>
                  <a:lnTo>
                    <a:pt x="1684" y="299"/>
                  </a:lnTo>
                  <a:lnTo>
                    <a:pt x="1635" y="293"/>
                  </a:lnTo>
                  <a:lnTo>
                    <a:pt x="1615" y="317"/>
                  </a:lnTo>
                  <a:lnTo>
                    <a:pt x="1617" y="327"/>
                  </a:lnTo>
                  <a:lnTo>
                    <a:pt x="1599" y="348"/>
                  </a:lnTo>
                  <a:lnTo>
                    <a:pt x="1606" y="348"/>
                  </a:lnTo>
                  <a:lnTo>
                    <a:pt x="1600" y="371"/>
                  </a:lnTo>
                  <a:lnTo>
                    <a:pt x="1590" y="384"/>
                  </a:lnTo>
                  <a:lnTo>
                    <a:pt x="1582" y="385"/>
                  </a:lnTo>
                  <a:lnTo>
                    <a:pt x="1543" y="419"/>
                  </a:lnTo>
                  <a:lnTo>
                    <a:pt x="1572" y="450"/>
                  </a:lnTo>
                  <a:lnTo>
                    <a:pt x="1555" y="479"/>
                  </a:lnTo>
                  <a:lnTo>
                    <a:pt x="1539" y="508"/>
                  </a:lnTo>
                  <a:lnTo>
                    <a:pt x="1502" y="526"/>
                  </a:lnTo>
                  <a:lnTo>
                    <a:pt x="1464" y="544"/>
                  </a:lnTo>
                  <a:lnTo>
                    <a:pt x="1444" y="552"/>
                  </a:lnTo>
                  <a:lnTo>
                    <a:pt x="1448" y="576"/>
                  </a:lnTo>
                  <a:lnTo>
                    <a:pt x="1436" y="623"/>
                  </a:lnTo>
                  <a:lnTo>
                    <a:pt x="1423" y="643"/>
                  </a:lnTo>
                  <a:lnTo>
                    <a:pt x="1413" y="659"/>
                  </a:lnTo>
                  <a:lnTo>
                    <a:pt x="1406" y="666"/>
                  </a:lnTo>
                  <a:lnTo>
                    <a:pt x="1402" y="653"/>
                  </a:lnTo>
                  <a:lnTo>
                    <a:pt x="1382" y="675"/>
                  </a:lnTo>
                  <a:lnTo>
                    <a:pt x="1387" y="684"/>
                  </a:lnTo>
                  <a:lnTo>
                    <a:pt x="1368" y="665"/>
                  </a:lnTo>
                  <a:lnTo>
                    <a:pt x="1346" y="675"/>
                  </a:lnTo>
                  <a:lnTo>
                    <a:pt x="1368" y="659"/>
                  </a:lnTo>
                  <a:lnTo>
                    <a:pt x="1346" y="634"/>
                  </a:lnTo>
                  <a:lnTo>
                    <a:pt x="1352" y="624"/>
                  </a:lnTo>
                  <a:lnTo>
                    <a:pt x="1350" y="600"/>
                  </a:lnTo>
                  <a:lnTo>
                    <a:pt x="1362" y="568"/>
                  </a:lnTo>
                  <a:lnTo>
                    <a:pt x="1375" y="534"/>
                  </a:lnTo>
                  <a:lnTo>
                    <a:pt x="1341" y="533"/>
                  </a:lnTo>
                  <a:lnTo>
                    <a:pt x="1306" y="531"/>
                  </a:lnTo>
                  <a:lnTo>
                    <a:pt x="1299" y="535"/>
                  </a:lnTo>
                  <a:lnTo>
                    <a:pt x="1310" y="527"/>
                  </a:lnTo>
                  <a:lnTo>
                    <a:pt x="1286" y="515"/>
                  </a:lnTo>
                  <a:lnTo>
                    <a:pt x="1261" y="503"/>
                  </a:lnTo>
                  <a:lnTo>
                    <a:pt x="1231" y="475"/>
                  </a:lnTo>
                  <a:lnTo>
                    <a:pt x="1196" y="463"/>
                  </a:lnTo>
                  <a:lnTo>
                    <a:pt x="1152" y="474"/>
                  </a:lnTo>
                  <a:lnTo>
                    <a:pt x="1153" y="472"/>
                  </a:lnTo>
                  <a:lnTo>
                    <a:pt x="1144" y="474"/>
                  </a:lnTo>
                  <a:lnTo>
                    <a:pt x="1167" y="433"/>
                  </a:lnTo>
                  <a:lnTo>
                    <a:pt x="1165" y="415"/>
                  </a:lnTo>
                  <a:lnTo>
                    <a:pt x="1141" y="419"/>
                  </a:lnTo>
                  <a:lnTo>
                    <a:pt x="1130" y="432"/>
                  </a:lnTo>
                  <a:lnTo>
                    <a:pt x="1140" y="415"/>
                  </a:lnTo>
                  <a:lnTo>
                    <a:pt x="1137" y="403"/>
                  </a:lnTo>
                  <a:lnTo>
                    <a:pt x="1174" y="355"/>
                  </a:lnTo>
                  <a:lnTo>
                    <a:pt x="1228" y="318"/>
                  </a:lnTo>
                  <a:lnTo>
                    <a:pt x="1232" y="310"/>
                  </a:lnTo>
                  <a:lnTo>
                    <a:pt x="1258" y="300"/>
                  </a:lnTo>
                  <a:lnTo>
                    <a:pt x="1252" y="297"/>
                  </a:lnTo>
                  <a:lnTo>
                    <a:pt x="1263" y="300"/>
                  </a:lnTo>
                  <a:lnTo>
                    <a:pt x="1274" y="291"/>
                  </a:lnTo>
                  <a:lnTo>
                    <a:pt x="1290" y="287"/>
                  </a:lnTo>
                  <a:lnTo>
                    <a:pt x="1290" y="282"/>
                  </a:lnTo>
                  <a:lnTo>
                    <a:pt x="1332" y="274"/>
                  </a:lnTo>
                  <a:lnTo>
                    <a:pt x="1335" y="263"/>
                  </a:lnTo>
                  <a:lnTo>
                    <a:pt x="1305" y="256"/>
                  </a:lnTo>
                  <a:lnTo>
                    <a:pt x="1310" y="253"/>
                  </a:lnTo>
                  <a:lnTo>
                    <a:pt x="1281" y="249"/>
                  </a:lnTo>
                  <a:lnTo>
                    <a:pt x="1282" y="240"/>
                  </a:lnTo>
                  <a:lnTo>
                    <a:pt x="1318" y="247"/>
                  </a:lnTo>
                  <a:lnTo>
                    <a:pt x="1356" y="255"/>
                  </a:lnTo>
                  <a:lnTo>
                    <a:pt x="1366" y="244"/>
                  </a:lnTo>
                  <a:lnTo>
                    <a:pt x="1375" y="239"/>
                  </a:lnTo>
                  <a:lnTo>
                    <a:pt x="1388" y="245"/>
                  </a:lnTo>
                  <a:lnTo>
                    <a:pt x="1389" y="238"/>
                  </a:lnTo>
                  <a:lnTo>
                    <a:pt x="1404" y="241"/>
                  </a:lnTo>
                  <a:lnTo>
                    <a:pt x="1459" y="213"/>
                  </a:lnTo>
                  <a:lnTo>
                    <a:pt x="1466" y="204"/>
                  </a:lnTo>
                  <a:lnTo>
                    <a:pt x="1416" y="196"/>
                  </a:lnTo>
                  <a:lnTo>
                    <a:pt x="1386" y="183"/>
                  </a:lnTo>
                  <a:lnTo>
                    <a:pt x="1442" y="192"/>
                  </a:lnTo>
                  <a:lnTo>
                    <a:pt x="1459" y="202"/>
                  </a:lnTo>
                  <a:lnTo>
                    <a:pt x="1514" y="17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59" name="Freeform 57"/>
            <p:cNvSpPr>
              <a:spLocks noChangeAspect="1"/>
            </p:cNvSpPr>
            <p:nvPr/>
          </p:nvSpPr>
          <p:spPr bwMode="auto">
            <a:xfrm>
              <a:off x="1922" y="1408"/>
              <a:ext cx="89" cy="196"/>
            </a:xfrm>
            <a:custGeom>
              <a:avLst/>
              <a:gdLst>
                <a:gd name="T0" fmla="*/ 1 w 563"/>
                <a:gd name="T1" fmla="*/ 0 h 365"/>
                <a:gd name="T2" fmla="*/ 1 w 563"/>
                <a:gd name="T3" fmla="*/ 0 h 365"/>
                <a:gd name="T4" fmla="*/ 1 w 563"/>
                <a:gd name="T5" fmla="*/ 0 h 365"/>
                <a:gd name="T6" fmla="*/ 0 w 563"/>
                <a:gd name="T7" fmla="*/ 0 h 365"/>
                <a:gd name="T8" fmla="*/ 0 w 563"/>
                <a:gd name="T9" fmla="*/ 0 h 365"/>
                <a:gd name="T10" fmla="*/ 0 w 563"/>
                <a:gd name="T11" fmla="*/ 0 h 365"/>
                <a:gd name="T12" fmla="*/ 0 w 563"/>
                <a:gd name="T13" fmla="*/ 0 h 365"/>
                <a:gd name="T14" fmla="*/ 0 w 563"/>
                <a:gd name="T15" fmla="*/ 0 h 365"/>
                <a:gd name="T16" fmla="*/ 0 w 563"/>
                <a:gd name="T17" fmla="*/ 0 h 365"/>
                <a:gd name="T18" fmla="*/ 0 w 563"/>
                <a:gd name="T19" fmla="*/ 0 h 365"/>
                <a:gd name="T20" fmla="*/ 0 w 563"/>
                <a:gd name="T21" fmla="*/ 0 h 365"/>
                <a:gd name="T22" fmla="*/ 0 w 563"/>
                <a:gd name="T23" fmla="*/ 0 h 365"/>
                <a:gd name="T24" fmla="*/ 0 w 563"/>
                <a:gd name="T25" fmla="*/ 0 h 365"/>
                <a:gd name="T26" fmla="*/ 0 w 563"/>
                <a:gd name="T27" fmla="*/ 0 h 365"/>
                <a:gd name="T28" fmla="*/ 0 w 563"/>
                <a:gd name="T29" fmla="*/ 0 h 365"/>
                <a:gd name="T30" fmla="*/ 0 w 563"/>
                <a:gd name="T31" fmla="*/ 0 h 365"/>
                <a:gd name="T32" fmla="*/ 0 w 563"/>
                <a:gd name="T33" fmla="*/ 0 h 365"/>
                <a:gd name="T34" fmla="*/ 0 w 563"/>
                <a:gd name="T35" fmla="*/ 0 h 365"/>
                <a:gd name="T36" fmla="*/ 0 w 563"/>
                <a:gd name="T37" fmla="*/ 0 h 365"/>
                <a:gd name="T38" fmla="*/ 0 w 563"/>
                <a:gd name="T39" fmla="*/ 0 h 365"/>
                <a:gd name="T40" fmla="*/ 0 w 563"/>
                <a:gd name="T41" fmla="*/ 0 h 365"/>
                <a:gd name="T42" fmla="*/ 0 w 563"/>
                <a:gd name="T43" fmla="*/ 0 h 365"/>
                <a:gd name="T44" fmla="*/ 0 w 563"/>
                <a:gd name="T45" fmla="*/ 0 h 365"/>
                <a:gd name="T46" fmla="*/ 0 w 563"/>
                <a:gd name="T47" fmla="*/ 0 h 365"/>
                <a:gd name="T48" fmla="*/ 0 w 563"/>
                <a:gd name="T49" fmla="*/ 0 h 365"/>
                <a:gd name="T50" fmla="*/ 0 w 563"/>
                <a:gd name="T51" fmla="*/ 0 h 365"/>
                <a:gd name="T52" fmla="*/ 0 w 563"/>
                <a:gd name="T53" fmla="*/ 0 h 365"/>
                <a:gd name="T54" fmla="*/ 0 w 563"/>
                <a:gd name="T55" fmla="*/ 0 h 365"/>
                <a:gd name="T56" fmla="*/ 0 w 563"/>
                <a:gd name="T57" fmla="*/ 0 h 365"/>
                <a:gd name="T58" fmla="*/ 0 w 563"/>
                <a:gd name="T59" fmla="*/ 0 h 365"/>
                <a:gd name="T60" fmla="*/ 0 w 563"/>
                <a:gd name="T61" fmla="*/ 0 h 365"/>
                <a:gd name="T62" fmla="*/ 0 w 563"/>
                <a:gd name="T63" fmla="*/ 1 h 365"/>
                <a:gd name="T64" fmla="*/ 0 w 563"/>
                <a:gd name="T65" fmla="*/ 1 h 365"/>
                <a:gd name="T66" fmla="*/ 1 w 563"/>
                <a:gd name="T67" fmla="*/ 1 h 365"/>
                <a:gd name="T68" fmla="*/ 1 w 563"/>
                <a:gd name="T69" fmla="*/ 1 h 365"/>
                <a:gd name="T70" fmla="*/ 1 w 563"/>
                <a:gd name="T71" fmla="*/ 1 h 365"/>
                <a:gd name="T72" fmla="*/ 1 w 563"/>
                <a:gd name="T73" fmla="*/ 0 h 365"/>
                <a:gd name="T74" fmla="*/ 1 w 563"/>
                <a:gd name="T75" fmla="*/ 0 h 365"/>
                <a:gd name="T76" fmla="*/ 1 w 563"/>
                <a:gd name="T77" fmla="*/ 0 h 365"/>
                <a:gd name="T78" fmla="*/ 1 w 563"/>
                <a:gd name="T79" fmla="*/ 0 h 365"/>
                <a:gd name="T80" fmla="*/ 1 w 563"/>
                <a:gd name="T81" fmla="*/ 0 h 365"/>
                <a:gd name="T82" fmla="*/ 1 w 563"/>
                <a:gd name="T83" fmla="*/ 0 h 365"/>
                <a:gd name="T84" fmla="*/ 1 w 563"/>
                <a:gd name="T85" fmla="*/ 0 h 365"/>
                <a:gd name="T86" fmla="*/ 1 w 563"/>
                <a:gd name="T87" fmla="*/ 0 h 365"/>
                <a:gd name="T88" fmla="*/ 1 w 563"/>
                <a:gd name="T89" fmla="*/ 0 h 365"/>
                <a:gd name="T90" fmla="*/ 1 w 563"/>
                <a:gd name="T91" fmla="*/ 0 h 365"/>
                <a:gd name="T92" fmla="*/ 1 w 563"/>
                <a:gd name="T93" fmla="*/ 0 h 365"/>
                <a:gd name="T94" fmla="*/ 1 w 563"/>
                <a:gd name="T95" fmla="*/ 0 h 365"/>
                <a:gd name="T96" fmla="*/ 1 w 563"/>
                <a:gd name="T97" fmla="*/ 0 h 365"/>
                <a:gd name="T98" fmla="*/ 1 w 563"/>
                <a:gd name="T99" fmla="*/ 0 h 365"/>
                <a:gd name="T100" fmla="*/ 1 w 563"/>
                <a:gd name="T101" fmla="*/ 0 h 365"/>
                <a:gd name="T102" fmla="*/ 1 w 563"/>
                <a:gd name="T103" fmla="*/ 0 h 365"/>
                <a:gd name="T104" fmla="*/ 1 w 563"/>
                <a:gd name="T105" fmla="*/ 0 h 365"/>
                <a:gd name="T106" fmla="*/ 1 w 563"/>
                <a:gd name="T107" fmla="*/ 0 h 365"/>
                <a:gd name="T108" fmla="*/ 1 w 563"/>
                <a:gd name="T109" fmla="*/ 0 h 365"/>
                <a:gd name="T110" fmla="*/ 1 w 563"/>
                <a:gd name="T111" fmla="*/ 0 h 365"/>
                <a:gd name="T112" fmla="*/ 1 w 563"/>
                <a:gd name="T113" fmla="*/ 0 h 365"/>
                <a:gd name="T114" fmla="*/ 1 w 563"/>
                <a:gd name="T115" fmla="*/ 0 h 365"/>
                <a:gd name="T116" fmla="*/ 1 w 563"/>
                <a:gd name="T117" fmla="*/ 0 h 365"/>
                <a:gd name="T118" fmla="*/ 1 w 563"/>
                <a:gd name="T119" fmla="*/ 0 h 365"/>
                <a:gd name="T120" fmla="*/ 1 w 563"/>
                <a:gd name="T121" fmla="*/ 0 h 365"/>
                <a:gd name="T122" fmla="*/ 1 w 563"/>
                <a:gd name="T123" fmla="*/ 0 h 3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 h="365">
                  <a:moveTo>
                    <a:pt x="394" y="95"/>
                  </a:moveTo>
                  <a:lnTo>
                    <a:pt x="388" y="98"/>
                  </a:lnTo>
                  <a:lnTo>
                    <a:pt x="425" y="83"/>
                  </a:lnTo>
                  <a:lnTo>
                    <a:pt x="410" y="82"/>
                  </a:lnTo>
                  <a:lnTo>
                    <a:pt x="380" y="89"/>
                  </a:lnTo>
                  <a:lnTo>
                    <a:pt x="398" y="78"/>
                  </a:lnTo>
                  <a:lnTo>
                    <a:pt x="418" y="75"/>
                  </a:lnTo>
                  <a:lnTo>
                    <a:pt x="389" y="66"/>
                  </a:lnTo>
                  <a:lnTo>
                    <a:pt x="366" y="78"/>
                  </a:lnTo>
                  <a:lnTo>
                    <a:pt x="367" y="72"/>
                  </a:lnTo>
                  <a:lnTo>
                    <a:pt x="356" y="78"/>
                  </a:lnTo>
                  <a:lnTo>
                    <a:pt x="366" y="65"/>
                  </a:lnTo>
                  <a:lnTo>
                    <a:pt x="354" y="72"/>
                  </a:lnTo>
                  <a:lnTo>
                    <a:pt x="365" y="59"/>
                  </a:lnTo>
                  <a:lnTo>
                    <a:pt x="359" y="63"/>
                  </a:lnTo>
                  <a:lnTo>
                    <a:pt x="328" y="76"/>
                  </a:lnTo>
                  <a:lnTo>
                    <a:pt x="342" y="65"/>
                  </a:lnTo>
                  <a:lnTo>
                    <a:pt x="332" y="65"/>
                  </a:lnTo>
                  <a:lnTo>
                    <a:pt x="366" y="54"/>
                  </a:lnTo>
                  <a:lnTo>
                    <a:pt x="336" y="53"/>
                  </a:lnTo>
                  <a:lnTo>
                    <a:pt x="324" y="60"/>
                  </a:lnTo>
                  <a:lnTo>
                    <a:pt x="337" y="50"/>
                  </a:lnTo>
                  <a:lnTo>
                    <a:pt x="313" y="57"/>
                  </a:lnTo>
                  <a:lnTo>
                    <a:pt x="354" y="45"/>
                  </a:lnTo>
                  <a:lnTo>
                    <a:pt x="337" y="36"/>
                  </a:lnTo>
                  <a:lnTo>
                    <a:pt x="283" y="36"/>
                  </a:lnTo>
                  <a:lnTo>
                    <a:pt x="301" y="47"/>
                  </a:lnTo>
                  <a:lnTo>
                    <a:pt x="266" y="46"/>
                  </a:lnTo>
                  <a:lnTo>
                    <a:pt x="277" y="58"/>
                  </a:lnTo>
                  <a:lnTo>
                    <a:pt x="260" y="52"/>
                  </a:lnTo>
                  <a:lnTo>
                    <a:pt x="263" y="56"/>
                  </a:lnTo>
                  <a:lnTo>
                    <a:pt x="259" y="51"/>
                  </a:lnTo>
                  <a:lnTo>
                    <a:pt x="259" y="41"/>
                  </a:lnTo>
                  <a:lnTo>
                    <a:pt x="253" y="44"/>
                  </a:lnTo>
                  <a:lnTo>
                    <a:pt x="240" y="44"/>
                  </a:lnTo>
                  <a:lnTo>
                    <a:pt x="241" y="47"/>
                  </a:lnTo>
                  <a:lnTo>
                    <a:pt x="229" y="47"/>
                  </a:lnTo>
                  <a:lnTo>
                    <a:pt x="220" y="52"/>
                  </a:lnTo>
                  <a:lnTo>
                    <a:pt x="227" y="40"/>
                  </a:lnTo>
                  <a:lnTo>
                    <a:pt x="217" y="44"/>
                  </a:lnTo>
                  <a:lnTo>
                    <a:pt x="247" y="29"/>
                  </a:lnTo>
                  <a:lnTo>
                    <a:pt x="241" y="3"/>
                  </a:lnTo>
                  <a:lnTo>
                    <a:pt x="184" y="9"/>
                  </a:lnTo>
                  <a:lnTo>
                    <a:pt x="187" y="11"/>
                  </a:lnTo>
                  <a:lnTo>
                    <a:pt x="167" y="15"/>
                  </a:lnTo>
                  <a:lnTo>
                    <a:pt x="151" y="17"/>
                  </a:lnTo>
                  <a:lnTo>
                    <a:pt x="175" y="23"/>
                  </a:lnTo>
                  <a:lnTo>
                    <a:pt x="149" y="23"/>
                  </a:lnTo>
                  <a:lnTo>
                    <a:pt x="167" y="30"/>
                  </a:lnTo>
                  <a:lnTo>
                    <a:pt x="132" y="27"/>
                  </a:lnTo>
                  <a:lnTo>
                    <a:pt x="131" y="42"/>
                  </a:lnTo>
                  <a:lnTo>
                    <a:pt x="138" y="42"/>
                  </a:lnTo>
                  <a:lnTo>
                    <a:pt x="142" y="52"/>
                  </a:lnTo>
                  <a:lnTo>
                    <a:pt x="116" y="50"/>
                  </a:lnTo>
                  <a:lnTo>
                    <a:pt x="110" y="56"/>
                  </a:lnTo>
                  <a:lnTo>
                    <a:pt x="122" y="68"/>
                  </a:lnTo>
                  <a:lnTo>
                    <a:pt x="103" y="80"/>
                  </a:lnTo>
                  <a:lnTo>
                    <a:pt x="70" y="81"/>
                  </a:lnTo>
                  <a:lnTo>
                    <a:pt x="113" y="70"/>
                  </a:lnTo>
                  <a:lnTo>
                    <a:pt x="95" y="52"/>
                  </a:lnTo>
                  <a:lnTo>
                    <a:pt x="132" y="16"/>
                  </a:lnTo>
                  <a:lnTo>
                    <a:pt x="168" y="0"/>
                  </a:lnTo>
                  <a:lnTo>
                    <a:pt x="92" y="8"/>
                  </a:lnTo>
                  <a:lnTo>
                    <a:pt x="49" y="28"/>
                  </a:lnTo>
                  <a:lnTo>
                    <a:pt x="0" y="70"/>
                  </a:lnTo>
                  <a:lnTo>
                    <a:pt x="50" y="81"/>
                  </a:lnTo>
                  <a:lnTo>
                    <a:pt x="6" y="83"/>
                  </a:lnTo>
                  <a:lnTo>
                    <a:pt x="11" y="98"/>
                  </a:lnTo>
                  <a:lnTo>
                    <a:pt x="38" y="102"/>
                  </a:lnTo>
                  <a:lnTo>
                    <a:pt x="42" y="100"/>
                  </a:lnTo>
                  <a:lnTo>
                    <a:pt x="53" y="99"/>
                  </a:lnTo>
                  <a:lnTo>
                    <a:pt x="64" y="110"/>
                  </a:lnTo>
                  <a:lnTo>
                    <a:pt x="150" y="113"/>
                  </a:lnTo>
                  <a:lnTo>
                    <a:pt x="128" y="102"/>
                  </a:lnTo>
                  <a:lnTo>
                    <a:pt x="168" y="118"/>
                  </a:lnTo>
                  <a:lnTo>
                    <a:pt x="152" y="107"/>
                  </a:lnTo>
                  <a:lnTo>
                    <a:pt x="218" y="113"/>
                  </a:lnTo>
                  <a:lnTo>
                    <a:pt x="214" y="100"/>
                  </a:lnTo>
                  <a:lnTo>
                    <a:pt x="232" y="93"/>
                  </a:lnTo>
                  <a:lnTo>
                    <a:pt x="230" y="100"/>
                  </a:lnTo>
                  <a:lnTo>
                    <a:pt x="247" y="105"/>
                  </a:lnTo>
                  <a:lnTo>
                    <a:pt x="240" y="117"/>
                  </a:lnTo>
                  <a:lnTo>
                    <a:pt x="258" y="118"/>
                  </a:lnTo>
                  <a:lnTo>
                    <a:pt x="253" y="123"/>
                  </a:lnTo>
                  <a:lnTo>
                    <a:pt x="263" y="122"/>
                  </a:lnTo>
                  <a:lnTo>
                    <a:pt x="269" y="138"/>
                  </a:lnTo>
                  <a:lnTo>
                    <a:pt x="247" y="146"/>
                  </a:lnTo>
                  <a:lnTo>
                    <a:pt x="246" y="152"/>
                  </a:lnTo>
                  <a:lnTo>
                    <a:pt x="275" y="141"/>
                  </a:lnTo>
                  <a:lnTo>
                    <a:pt x="287" y="143"/>
                  </a:lnTo>
                  <a:lnTo>
                    <a:pt x="296" y="156"/>
                  </a:lnTo>
                  <a:lnTo>
                    <a:pt x="305" y="150"/>
                  </a:lnTo>
                  <a:lnTo>
                    <a:pt x="301" y="164"/>
                  </a:lnTo>
                  <a:lnTo>
                    <a:pt x="316" y="165"/>
                  </a:lnTo>
                  <a:lnTo>
                    <a:pt x="310" y="200"/>
                  </a:lnTo>
                  <a:lnTo>
                    <a:pt x="288" y="210"/>
                  </a:lnTo>
                  <a:lnTo>
                    <a:pt x="324" y="214"/>
                  </a:lnTo>
                  <a:lnTo>
                    <a:pt x="340" y="202"/>
                  </a:lnTo>
                  <a:lnTo>
                    <a:pt x="365" y="220"/>
                  </a:lnTo>
                  <a:lnTo>
                    <a:pt x="354" y="228"/>
                  </a:lnTo>
                  <a:lnTo>
                    <a:pt x="328" y="228"/>
                  </a:lnTo>
                  <a:lnTo>
                    <a:pt x="317" y="232"/>
                  </a:lnTo>
                  <a:lnTo>
                    <a:pt x="324" y="218"/>
                  </a:lnTo>
                  <a:lnTo>
                    <a:pt x="274" y="216"/>
                  </a:lnTo>
                  <a:lnTo>
                    <a:pt x="241" y="230"/>
                  </a:lnTo>
                  <a:lnTo>
                    <a:pt x="247" y="249"/>
                  </a:lnTo>
                  <a:lnTo>
                    <a:pt x="193" y="258"/>
                  </a:lnTo>
                  <a:lnTo>
                    <a:pt x="196" y="266"/>
                  </a:lnTo>
                  <a:lnTo>
                    <a:pt x="192" y="270"/>
                  </a:lnTo>
                  <a:lnTo>
                    <a:pt x="192" y="257"/>
                  </a:lnTo>
                  <a:lnTo>
                    <a:pt x="152" y="255"/>
                  </a:lnTo>
                  <a:lnTo>
                    <a:pt x="122" y="278"/>
                  </a:lnTo>
                  <a:lnTo>
                    <a:pt x="151" y="287"/>
                  </a:lnTo>
                  <a:lnTo>
                    <a:pt x="181" y="282"/>
                  </a:lnTo>
                  <a:lnTo>
                    <a:pt x="185" y="279"/>
                  </a:lnTo>
                  <a:lnTo>
                    <a:pt x="206" y="279"/>
                  </a:lnTo>
                  <a:lnTo>
                    <a:pt x="212" y="268"/>
                  </a:lnTo>
                  <a:lnTo>
                    <a:pt x="220" y="275"/>
                  </a:lnTo>
                  <a:lnTo>
                    <a:pt x="218" y="286"/>
                  </a:lnTo>
                  <a:lnTo>
                    <a:pt x="233" y="278"/>
                  </a:lnTo>
                  <a:lnTo>
                    <a:pt x="242" y="278"/>
                  </a:lnTo>
                  <a:lnTo>
                    <a:pt x="238" y="291"/>
                  </a:lnTo>
                  <a:lnTo>
                    <a:pt x="252" y="300"/>
                  </a:lnTo>
                  <a:lnTo>
                    <a:pt x="254" y="308"/>
                  </a:lnTo>
                  <a:lnTo>
                    <a:pt x="271" y="310"/>
                  </a:lnTo>
                  <a:lnTo>
                    <a:pt x="254" y="316"/>
                  </a:lnTo>
                  <a:lnTo>
                    <a:pt x="268" y="327"/>
                  </a:lnTo>
                  <a:lnTo>
                    <a:pt x="296" y="340"/>
                  </a:lnTo>
                  <a:lnTo>
                    <a:pt x="335" y="352"/>
                  </a:lnTo>
                  <a:lnTo>
                    <a:pt x="373" y="365"/>
                  </a:lnTo>
                  <a:lnTo>
                    <a:pt x="372" y="350"/>
                  </a:lnTo>
                  <a:lnTo>
                    <a:pt x="350" y="327"/>
                  </a:lnTo>
                  <a:lnTo>
                    <a:pt x="329" y="304"/>
                  </a:lnTo>
                  <a:lnTo>
                    <a:pt x="355" y="317"/>
                  </a:lnTo>
                  <a:lnTo>
                    <a:pt x="360" y="308"/>
                  </a:lnTo>
                  <a:lnTo>
                    <a:pt x="377" y="327"/>
                  </a:lnTo>
                  <a:lnTo>
                    <a:pt x="380" y="322"/>
                  </a:lnTo>
                  <a:lnTo>
                    <a:pt x="388" y="329"/>
                  </a:lnTo>
                  <a:lnTo>
                    <a:pt x="406" y="335"/>
                  </a:lnTo>
                  <a:lnTo>
                    <a:pt x="410" y="340"/>
                  </a:lnTo>
                  <a:lnTo>
                    <a:pt x="412" y="330"/>
                  </a:lnTo>
                  <a:lnTo>
                    <a:pt x="420" y="329"/>
                  </a:lnTo>
                  <a:lnTo>
                    <a:pt x="424" y="308"/>
                  </a:lnTo>
                  <a:lnTo>
                    <a:pt x="431" y="315"/>
                  </a:lnTo>
                  <a:lnTo>
                    <a:pt x="434" y="304"/>
                  </a:lnTo>
                  <a:lnTo>
                    <a:pt x="437" y="296"/>
                  </a:lnTo>
                  <a:lnTo>
                    <a:pt x="430" y="293"/>
                  </a:lnTo>
                  <a:lnTo>
                    <a:pt x="428" y="287"/>
                  </a:lnTo>
                  <a:lnTo>
                    <a:pt x="431" y="281"/>
                  </a:lnTo>
                  <a:lnTo>
                    <a:pt x="427" y="276"/>
                  </a:lnTo>
                  <a:lnTo>
                    <a:pt x="421" y="273"/>
                  </a:lnTo>
                  <a:lnTo>
                    <a:pt x="414" y="272"/>
                  </a:lnTo>
                  <a:lnTo>
                    <a:pt x="407" y="263"/>
                  </a:lnTo>
                  <a:lnTo>
                    <a:pt x="403" y="267"/>
                  </a:lnTo>
                  <a:lnTo>
                    <a:pt x="408" y="258"/>
                  </a:lnTo>
                  <a:lnTo>
                    <a:pt x="401" y="261"/>
                  </a:lnTo>
                  <a:lnTo>
                    <a:pt x="402" y="254"/>
                  </a:lnTo>
                  <a:lnTo>
                    <a:pt x="402" y="244"/>
                  </a:lnTo>
                  <a:lnTo>
                    <a:pt x="388" y="245"/>
                  </a:lnTo>
                  <a:lnTo>
                    <a:pt x="391" y="240"/>
                  </a:lnTo>
                  <a:lnTo>
                    <a:pt x="390" y="234"/>
                  </a:lnTo>
                  <a:lnTo>
                    <a:pt x="385" y="225"/>
                  </a:lnTo>
                  <a:lnTo>
                    <a:pt x="403" y="237"/>
                  </a:lnTo>
                  <a:lnTo>
                    <a:pt x="412" y="230"/>
                  </a:lnTo>
                  <a:lnTo>
                    <a:pt x="408" y="221"/>
                  </a:lnTo>
                  <a:lnTo>
                    <a:pt x="420" y="220"/>
                  </a:lnTo>
                  <a:lnTo>
                    <a:pt x="418" y="216"/>
                  </a:lnTo>
                  <a:lnTo>
                    <a:pt x="431" y="220"/>
                  </a:lnTo>
                  <a:lnTo>
                    <a:pt x="450" y="228"/>
                  </a:lnTo>
                  <a:lnTo>
                    <a:pt x="458" y="224"/>
                  </a:lnTo>
                  <a:lnTo>
                    <a:pt x="442" y="236"/>
                  </a:lnTo>
                  <a:lnTo>
                    <a:pt x="485" y="222"/>
                  </a:lnTo>
                  <a:lnTo>
                    <a:pt x="466" y="233"/>
                  </a:lnTo>
                  <a:lnTo>
                    <a:pt x="448" y="244"/>
                  </a:lnTo>
                  <a:lnTo>
                    <a:pt x="455" y="245"/>
                  </a:lnTo>
                  <a:lnTo>
                    <a:pt x="451" y="251"/>
                  </a:lnTo>
                  <a:lnTo>
                    <a:pt x="464" y="251"/>
                  </a:lnTo>
                  <a:lnTo>
                    <a:pt x="460" y="261"/>
                  </a:lnTo>
                  <a:lnTo>
                    <a:pt x="467" y="256"/>
                  </a:lnTo>
                  <a:lnTo>
                    <a:pt x="474" y="261"/>
                  </a:lnTo>
                  <a:lnTo>
                    <a:pt x="486" y="263"/>
                  </a:lnTo>
                  <a:lnTo>
                    <a:pt x="487" y="250"/>
                  </a:lnTo>
                  <a:lnTo>
                    <a:pt x="488" y="248"/>
                  </a:lnTo>
                  <a:lnTo>
                    <a:pt x="498" y="236"/>
                  </a:lnTo>
                  <a:lnTo>
                    <a:pt x="508" y="245"/>
                  </a:lnTo>
                  <a:lnTo>
                    <a:pt x="514" y="238"/>
                  </a:lnTo>
                  <a:lnTo>
                    <a:pt x="524" y="236"/>
                  </a:lnTo>
                  <a:lnTo>
                    <a:pt x="517" y="232"/>
                  </a:lnTo>
                  <a:lnTo>
                    <a:pt x="534" y="230"/>
                  </a:lnTo>
                  <a:lnTo>
                    <a:pt x="523" y="226"/>
                  </a:lnTo>
                  <a:lnTo>
                    <a:pt x="536" y="221"/>
                  </a:lnTo>
                  <a:lnTo>
                    <a:pt x="552" y="221"/>
                  </a:lnTo>
                  <a:lnTo>
                    <a:pt x="553" y="219"/>
                  </a:lnTo>
                  <a:lnTo>
                    <a:pt x="548" y="214"/>
                  </a:lnTo>
                  <a:lnTo>
                    <a:pt x="563" y="214"/>
                  </a:lnTo>
                  <a:lnTo>
                    <a:pt x="544" y="204"/>
                  </a:lnTo>
                  <a:lnTo>
                    <a:pt x="539" y="209"/>
                  </a:lnTo>
                  <a:lnTo>
                    <a:pt x="530" y="209"/>
                  </a:lnTo>
                  <a:lnTo>
                    <a:pt x="530" y="204"/>
                  </a:lnTo>
                  <a:lnTo>
                    <a:pt x="512" y="212"/>
                  </a:lnTo>
                  <a:lnTo>
                    <a:pt x="512" y="208"/>
                  </a:lnTo>
                  <a:lnTo>
                    <a:pt x="524" y="194"/>
                  </a:lnTo>
                  <a:lnTo>
                    <a:pt x="517" y="200"/>
                  </a:lnTo>
                  <a:lnTo>
                    <a:pt x="492" y="198"/>
                  </a:lnTo>
                  <a:lnTo>
                    <a:pt x="509" y="195"/>
                  </a:lnTo>
                  <a:lnTo>
                    <a:pt x="490" y="196"/>
                  </a:lnTo>
                  <a:lnTo>
                    <a:pt x="504" y="194"/>
                  </a:lnTo>
                  <a:lnTo>
                    <a:pt x="491" y="192"/>
                  </a:lnTo>
                  <a:lnTo>
                    <a:pt x="511" y="189"/>
                  </a:lnTo>
                  <a:lnTo>
                    <a:pt x="511" y="186"/>
                  </a:lnTo>
                  <a:lnTo>
                    <a:pt x="498" y="182"/>
                  </a:lnTo>
                  <a:lnTo>
                    <a:pt x="492" y="179"/>
                  </a:lnTo>
                  <a:lnTo>
                    <a:pt x="498" y="171"/>
                  </a:lnTo>
                  <a:lnTo>
                    <a:pt x="484" y="182"/>
                  </a:lnTo>
                  <a:lnTo>
                    <a:pt x="479" y="173"/>
                  </a:lnTo>
                  <a:lnTo>
                    <a:pt x="470" y="178"/>
                  </a:lnTo>
                  <a:lnTo>
                    <a:pt x="476" y="171"/>
                  </a:lnTo>
                  <a:lnTo>
                    <a:pt x="461" y="177"/>
                  </a:lnTo>
                  <a:lnTo>
                    <a:pt x="469" y="168"/>
                  </a:lnTo>
                  <a:lnTo>
                    <a:pt x="457" y="168"/>
                  </a:lnTo>
                  <a:lnTo>
                    <a:pt x="448" y="165"/>
                  </a:lnTo>
                  <a:lnTo>
                    <a:pt x="436" y="162"/>
                  </a:lnTo>
                  <a:lnTo>
                    <a:pt x="456" y="159"/>
                  </a:lnTo>
                  <a:lnTo>
                    <a:pt x="421" y="153"/>
                  </a:lnTo>
                  <a:lnTo>
                    <a:pt x="439" y="152"/>
                  </a:lnTo>
                  <a:lnTo>
                    <a:pt x="420" y="147"/>
                  </a:lnTo>
                  <a:lnTo>
                    <a:pt x="446" y="148"/>
                  </a:lnTo>
                  <a:lnTo>
                    <a:pt x="437" y="144"/>
                  </a:lnTo>
                  <a:lnTo>
                    <a:pt x="452" y="141"/>
                  </a:lnTo>
                  <a:lnTo>
                    <a:pt x="427" y="138"/>
                  </a:lnTo>
                  <a:lnTo>
                    <a:pt x="438" y="135"/>
                  </a:lnTo>
                  <a:lnTo>
                    <a:pt x="426" y="135"/>
                  </a:lnTo>
                  <a:lnTo>
                    <a:pt x="446" y="134"/>
                  </a:lnTo>
                  <a:lnTo>
                    <a:pt x="430" y="131"/>
                  </a:lnTo>
                  <a:lnTo>
                    <a:pt x="479" y="136"/>
                  </a:lnTo>
                  <a:lnTo>
                    <a:pt x="440" y="124"/>
                  </a:lnTo>
                  <a:lnTo>
                    <a:pt x="414" y="124"/>
                  </a:lnTo>
                  <a:lnTo>
                    <a:pt x="479" y="119"/>
                  </a:lnTo>
                  <a:lnTo>
                    <a:pt x="466" y="101"/>
                  </a:lnTo>
                  <a:lnTo>
                    <a:pt x="428" y="117"/>
                  </a:lnTo>
                  <a:lnTo>
                    <a:pt x="412" y="120"/>
                  </a:lnTo>
                  <a:lnTo>
                    <a:pt x="451" y="105"/>
                  </a:lnTo>
                  <a:lnTo>
                    <a:pt x="413" y="112"/>
                  </a:lnTo>
                  <a:lnTo>
                    <a:pt x="467" y="95"/>
                  </a:lnTo>
                  <a:lnTo>
                    <a:pt x="437" y="90"/>
                  </a:lnTo>
                  <a:lnTo>
                    <a:pt x="425" y="93"/>
                  </a:lnTo>
                  <a:lnTo>
                    <a:pt x="438" y="86"/>
                  </a:lnTo>
                  <a:lnTo>
                    <a:pt x="404" y="95"/>
                  </a:lnTo>
                  <a:lnTo>
                    <a:pt x="383" y="110"/>
                  </a:lnTo>
                  <a:lnTo>
                    <a:pt x="394" y="9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0" name="Freeform 58"/>
            <p:cNvSpPr>
              <a:spLocks noChangeAspect="1"/>
            </p:cNvSpPr>
            <p:nvPr/>
          </p:nvSpPr>
          <p:spPr bwMode="auto">
            <a:xfrm>
              <a:off x="1998" y="1301"/>
              <a:ext cx="89" cy="196"/>
            </a:xfrm>
            <a:custGeom>
              <a:avLst/>
              <a:gdLst>
                <a:gd name="T0" fmla="*/ 0 w 686"/>
                <a:gd name="T1" fmla="*/ 0 h 157"/>
                <a:gd name="T2" fmla="*/ 0 w 686"/>
                <a:gd name="T3" fmla="*/ 0 h 157"/>
                <a:gd name="T4" fmla="*/ 0 w 686"/>
                <a:gd name="T5" fmla="*/ 0 h 157"/>
                <a:gd name="T6" fmla="*/ 0 w 686"/>
                <a:gd name="T7" fmla="*/ 0 h 157"/>
                <a:gd name="T8" fmla="*/ 0 w 686"/>
                <a:gd name="T9" fmla="*/ 0 h 157"/>
                <a:gd name="T10" fmla="*/ 0 w 686"/>
                <a:gd name="T11" fmla="*/ 0 h 157"/>
                <a:gd name="T12" fmla="*/ 0 w 686"/>
                <a:gd name="T13" fmla="*/ 0 h 157"/>
                <a:gd name="T14" fmla="*/ 0 w 686"/>
                <a:gd name="T15" fmla="*/ 0 h 157"/>
                <a:gd name="T16" fmla="*/ 0 w 686"/>
                <a:gd name="T17" fmla="*/ 0 h 157"/>
                <a:gd name="T18" fmla="*/ 0 w 686"/>
                <a:gd name="T19" fmla="*/ 0 h 157"/>
                <a:gd name="T20" fmla="*/ 0 w 686"/>
                <a:gd name="T21" fmla="*/ 0 h 157"/>
                <a:gd name="T22" fmla="*/ 1 w 686"/>
                <a:gd name="T23" fmla="*/ 0 h 157"/>
                <a:gd name="T24" fmla="*/ 0 w 686"/>
                <a:gd name="T25" fmla="*/ 0 h 157"/>
                <a:gd name="T26" fmla="*/ 0 w 686"/>
                <a:gd name="T27" fmla="*/ 0 h 157"/>
                <a:gd name="T28" fmla="*/ 0 w 686"/>
                <a:gd name="T29" fmla="*/ 0 h 157"/>
                <a:gd name="T30" fmla="*/ 0 w 686"/>
                <a:gd name="T31" fmla="*/ 0 h 157"/>
                <a:gd name="T32" fmla="*/ 0 w 686"/>
                <a:gd name="T33" fmla="*/ 0 h 157"/>
                <a:gd name="T34" fmla="*/ 0 w 686"/>
                <a:gd name="T35" fmla="*/ 0 h 157"/>
                <a:gd name="T36" fmla="*/ 0 w 686"/>
                <a:gd name="T37" fmla="*/ 0 h 157"/>
                <a:gd name="T38" fmla="*/ 0 w 686"/>
                <a:gd name="T39" fmla="*/ 0 h 157"/>
                <a:gd name="T40" fmla="*/ 0 w 686"/>
                <a:gd name="T41" fmla="*/ 0 h 157"/>
                <a:gd name="T42" fmla="*/ 0 w 686"/>
                <a:gd name="T43" fmla="*/ 0 h 157"/>
                <a:gd name="T44" fmla="*/ 1 w 686"/>
                <a:gd name="T45" fmla="*/ 0 h 157"/>
                <a:gd name="T46" fmla="*/ 0 w 686"/>
                <a:gd name="T47" fmla="*/ 0 h 157"/>
                <a:gd name="T48" fmla="*/ 1 w 686"/>
                <a:gd name="T49" fmla="*/ 0 h 157"/>
                <a:gd name="T50" fmla="*/ 1 w 686"/>
                <a:gd name="T51" fmla="*/ 0 h 157"/>
                <a:gd name="T52" fmla="*/ 1 w 686"/>
                <a:gd name="T53" fmla="*/ 0 h 157"/>
                <a:gd name="T54" fmla="*/ 1 w 686"/>
                <a:gd name="T55" fmla="*/ 0 h 157"/>
                <a:gd name="T56" fmla="*/ 1 w 686"/>
                <a:gd name="T57" fmla="*/ 0 h 157"/>
                <a:gd name="T58" fmla="*/ 1 w 686"/>
                <a:gd name="T59" fmla="*/ 0 h 157"/>
                <a:gd name="T60" fmla="*/ 1 w 686"/>
                <a:gd name="T61" fmla="*/ 0 h 157"/>
                <a:gd name="T62" fmla="*/ 1 w 686"/>
                <a:gd name="T63" fmla="*/ 0 h 157"/>
                <a:gd name="T64" fmla="*/ 1 w 686"/>
                <a:gd name="T65" fmla="*/ 0 h 157"/>
                <a:gd name="T66" fmla="*/ 0 w 686"/>
                <a:gd name="T67" fmla="*/ 0 h 157"/>
                <a:gd name="T68" fmla="*/ 1 w 686"/>
                <a:gd name="T69" fmla="*/ 0 h 157"/>
                <a:gd name="T70" fmla="*/ 0 w 686"/>
                <a:gd name="T71" fmla="*/ 0 h 157"/>
                <a:gd name="T72" fmla="*/ 1 w 686"/>
                <a:gd name="T73" fmla="*/ 0 h 157"/>
                <a:gd name="T74" fmla="*/ 0 w 686"/>
                <a:gd name="T75" fmla="*/ 0 h 157"/>
                <a:gd name="T76" fmla="*/ 0 w 686"/>
                <a:gd name="T77" fmla="*/ 0 h 157"/>
                <a:gd name="T78" fmla="*/ 0 w 686"/>
                <a:gd name="T79" fmla="*/ 0 h 157"/>
                <a:gd name="T80" fmla="*/ 0 w 686"/>
                <a:gd name="T81" fmla="*/ 0 h 157"/>
                <a:gd name="T82" fmla="*/ 0 w 686"/>
                <a:gd name="T83" fmla="*/ 0 h 157"/>
                <a:gd name="T84" fmla="*/ 0 w 686"/>
                <a:gd name="T85" fmla="*/ 0 h 157"/>
                <a:gd name="T86" fmla="*/ 0 w 686"/>
                <a:gd name="T87" fmla="*/ 0 h 157"/>
                <a:gd name="T88" fmla="*/ 0 w 686"/>
                <a:gd name="T89" fmla="*/ 0 h 157"/>
                <a:gd name="T90" fmla="*/ 0 w 686"/>
                <a:gd name="T91" fmla="*/ 0 h 157"/>
                <a:gd name="T92" fmla="*/ 0 w 686"/>
                <a:gd name="T93" fmla="*/ 0 h 157"/>
                <a:gd name="T94" fmla="*/ 0 w 686"/>
                <a:gd name="T95" fmla="*/ 0 h 1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86" h="157">
                  <a:moveTo>
                    <a:pt x="170" y="114"/>
                  </a:moveTo>
                  <a:lnTo>
                    <a:pt x="126" y="130"/>
                  </a:lnTo>
                  <a:lnTo>
                    <a:pt x="102" y="118"/>
                  </a:lnTo>
                  <a:lnTo>
                    <a:pt x="123" y="110"/>
                  </a:lnTo>
                  <a:lnTo>
                    <a:pt x="83" y="103"/>
                  </a:lnTo>
                  <a:lnTo>
                    <a:pt x="188" y="92"/>
                  </a:lnTo>
                  <a:lnTo>
                    <a:pt x="141" y="61"/>
                  </a:lnTo>
                  <a:lnTo>
                    <a:pt x="204" y="59"/>
                  </a:lnTo>
                  <a:lnTo>
                    <a:pt x="231" y="70"/>
                  </a:lnTo>
                  <a:lnTo>
                    <a:pt x="216" y="56"/>
                  </a:lnTo>
                  <a:lnTo>
                    <a:pt x="313" y="44"/>
                  </a:lnTo>
                  <a:lnTo>
                    <a:pt x="363" y="32"/>
                  </a:lnTo>
                  <a:lnTo>
                    <a:pt x="260" y="41"/>
                  </a:lnTo>
                  <a:lnTo>
                    <a:pt x="156" y="49"/>
                  </a:lnTo>
                  <a:lnTo>
                    <a:pt x="245" y="38"/>
                  </a:lnTo>
                  <a:lnTo>
                    <a:pt x="140" y="50"/>
                  </a:lnTo>
                  <a:lnTo>
                    <a:pt x="109" y="44"/>
                  </a:lnTo>
                  <a:lnTo>
                    <a:pt x="206" y="36"/>
                  </a:lnTo>
                  <a:lnTo>
                    <a:pt x="103" y="38"/>
                  </a:lnTo>
                  <a:lnTo>
                    <a:pt x="167" y="31"/>
                  </a:lnTo>
                  <a:lnTo>
                    <a:pt x="85" y="29"/>
                  </a:lnTo>
                  <a:lnTo>
                    <a:pt x="194" y="17"/>
                  </a:lnTo>
                  <a:lnTo>
                    <a:pt x="327" y="24"/>
                  </a:lnTo>
                  <a:lnTo>
                    <a:pt x="312" y="4"/>
                  </a:lnTo>
                  <a:lnTo>
                    <a:pt x="419" y="7"/>
                  </a:lnTo>
                  <a:lnTo>
                    <a:pt x="393" y="0"/>
                  </a:lnTo>
                  <a:lnTo>
                    <a:pt x="539" y="7"/>
                  </a:lnTo>
                  <a:lnTo>
                    <a:pt x="686" y="14"/>
                  </a:lnTo>
                  <a:lnTo>
                    <a:pt x="589" y="28"/>
                  </a:lnTo>
                  <a:lnTo>
                    <a:pt x="489" y="40"/>
                  </a:lnTo>
                  <a:lnTo>
                    <a:pt x="605" y="31"/>
                  </a:lnTo>
                  <a:lnTo>
                    <a:pt x="500" y="50"/>
                  </a:lnTo>
                  <a:lnTo>
                    <a:pt x="393" y="71"/>
                  </a:lnTo>
                  <a:lnTo>
                    <a:pt x="295" y="80"/>
                  </a:lnTo>
                  <a:lnTo>
                    <a:pt x="351" y="89"/>
                  </a:lnTo>
                  <a:lnTo>
                    <a:pt x="275" y="96"/>
                  </a:lnTo>
                  <a:lnTo>
                    <a:pt x="338" y="100"/>
                  </a:lnTo>
                  <a:lnTo>
                    <a:pt x="249" y="118"/>
                  </a:lnTo>
                  <a:lnTo>
                    <a:pt x="243" y="131"/>
                  </a:lnTo>
                  <a:lnTo>
                    <a:pt x="173" y="134"/>
                  </a:lnTo>
                  <a:lnTo>
                    <a:pt x="228" y="152"/>
                  </a:lnTo>
                  <a:lnTo>
                    <a:pt x="157" y="157"/>
                  </a:lnTo>
                  <a:lnTo>
                    <a:pt x="78" y="156"/>
                  </a:lnTo>
                  <a:lnTo>
                    <a:pt x="0" y="154"/>
                  </a:lnTo>
                  <a:lnTo>
                    <a:pt x="54" y="136"/>
                  </a:lnTo>
                  <a:lnTo>
                    <a:pt x="43" y="124"/>
                  </a:lnTo>
                  <a:lnTo>
                    <a:pt x="126" y="132"/>
                  </a:lnTo>
                  <a:lnTo>
                    <a:pt x="170" y="11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1" name="Freeform 59"/>
            <p:cNvSpPr>
              <a:spLocks noChangeAspect="1"/>
            </p:cNvSpPr>
            <p:nvPr/>
          </p:nvSpPr>
          <p:spPr bwMode="auto">
            <a:xfrm>
              <a:off x="1611" y="1415"/>
              <a:ext cx="89" cy="196"/>
            </a:xfrm>
            <a:custGeom>
              <a:avLst/>
              <a:gdLst>
                <a:gd name="T0" fmla="*/ 0 w 380"/>
                <a:gd name="T1" fmla="*/ 0 h 144"/>
                <a:gd name="T2" fmla="*/ 0 w 380"/>
                <a:gd name="T3" fmla="*/ 0 h 144"/>
                <a:gd name="T4" fmla="*/ 0 w 380"/>
                <a:gd name="T5" fmla="*/ 0 h 144"/>
                <a:gd name="T6" fmla="*/ 0 w 380"/>
                <a:gd name="T7" fmla="*/ 0 h 144"/>
                <a:gd name="T8" fmla="*/ 0 w 380"/>
                <a:gd name="T9" fmla="*/ 0 h 144"/>
                <a:gd name="T10" fmla="*/ 0 w 380"/>
                <a:gd name="T11" fmla="*/ 0 h 144"/>
                <a:gd name="T12" fmla="*/ 0 w 380"/>
                <a:gd name="T13" fmla="*/ 0 h 144"/>
                <a:gd name="T14" fmla="*/ 0 w 380"/>
                <a:gd name="T15" fmla="*/ 0 h 144"/>
                <a:gd name="T16" fmla="*/ 0 w 380"/>
                <a:gd name="T17" fmla="*/ 0 h 144"/>
                <a:gd name="T18" fmla="*/ 0 w 380"/>
                <a:gd name="T19" fmla="*/ 0 h 144"/>
                <a:gd name="T20" fmla="*/ 0 w 380"/>
                <a:gd name="T21" fmla="*/ 0 h 144"/>
                <a:gd name="T22" fmla="*/ 0 w 380"/>
                <a:gd name="T23" fmla="*/ 0 h 144"/>
                <a:gd name="T24" fmla="*/ 0 w 380"/>
                <a:gd name="T25" fmla="*/ 0 h 144"/>
                <a:gd name="T26" fmla="*/ 0 w 380"/>
                <a:gd name="T27" fmla="*/ 0 h 144"/>
                <a:gd name="T28" fmla="*/ 0 w 380"/>
                <a:gd name="T29" fmla="*/ 0 h 144"/>
                <a:gd name="T30" fmla="*/ 0 w 380"/>
                <a:gd name="T31" fmla="*/ 0 h 144"/>
                <a:gd name="T32" fmla="*/ 0 w 380"/>
                <a:gd name="T33" fmla="*/ 0 h 144"/>
                <a:gd name="T34" fmla="*/ 0 w 380"/>
                <a:gd name="T35" fmla="*/ 0 h 144"/>
                <a:gd name="T36" fmla="*/ 0 w 380"/>
                <a:gd name="T37" fmla="*/ 0 h 144"/>
                <a:gd name="T38" fmla="*/ 0 w 380"/>
                <a:gd name="T39" fmla="*/ 0 h 144"/>
                <a:gd name="T40" fmla="*/ 0 w 380"/>
                <a:gd name="T41" fmla="*/ 0 h 144"/>
                <a:gd name="T42" fmla="*/ 0 w 380"/>
                <a:gd name="T43" fmla="*/ 0 h 144"/>
                <a:gd name="T44" fmla="*/ 0 w 380"/>
                <a:gd name="T45" fmla="*/ 0 h 144"/>
                <a:gd name="T46" fmla="*/ 0 w 380"/>
                <a:gd name="T47" fmla="*/ 0 h 144"/>
                <a:gd name="T48" fmla="*/ 0 w 380"/>
                <a:gd name="T49" fmla="*/ 0 h 144"/>
                <a:gd name="T50" fmla="*/ 0 w 380"/>
                <a:gd name="T51" fmla="*/ 0 h 144"/>
                <a:gd name="T52" fmla="*/ 0 w 380"/>
                <a:gd name="T53" fmla="*/ 0 h 144"/>
                <a:gd name="T54" fmla="*/ 0 w 380"/>
                <a:gd name="T55" fmla="*/ 0 h 144"/>
                <a:gd name="T56" fmla="*/ 0 w 380"/>
                <a:gd name="T57" fmla="*/ 0 h 144"/>
                <a:gd name="T58" fmla="*/ 0 w 380"/>
                <a:gd name="T59" fmla="*/ 0 h 144"/>
                <a:gd name="T60" fmla="*/ 0 w 380"/>
                <a:gd name="T61" fmla="*/ 0 h 144"/>
                <a:gd name="T62" fmla="*/ 0 w 380"/>
                <a:gd name="T63" fmla="*/ 0 h 144"/>
                <a:gd name="T64" fmla="*/ 0 w 380"/>
                <a:gd name="T65" fmla="*/ 0 h 144"/>
                <a:gd name="T66" fmla="*/ 0 w 380"/>
                <a:gd name="T67" fmla="*/ 0 h 144"/>
                <a:gd name="T68" fmla="*/ 0 w 380"/>
                <a:gd name="T69" fmla="*/ 0 h 144"/>
                <a:gd name="T70" fmla="*/ 0 w 380"/>
                <a:gd name="T71" fmla="*/ 0 h 144"/>
                <a:gd name="T72" fmla="*/ 1 w 380"/>
                <a:gd name="T73" fmla="*/ 0 h 144"/>
                <a:gd name="T74" fmla="*/ 1 w 380"/>
                <a:gd name="T75" fmla="*/ 0 h 144"/>
                <a:gd name="T76" fmla="*/ 0 w 380"/>
                <a:gd name="T77" fmla="*/ 0 h 144"/>
                <a:gd name="T78" fmla="*/ 0 w 380"/>
                <a:gd name="T79" fmla="*/ 0 h 144"/>
                <a:gd name="T80" fmla="*/ 0 w 380"/>
                <a:gd name="T81" fmla="*/ 0 h 144"/>
                <a:gd name="T82" fmla="*/ 1 w 380"/>
                <a:gd name="T83" fmla="*/ 0 h 144"/>
                <a:gd name="T84" fmla="*/ 1 w 380"/>
                <a:gd name="T85" fmla="*/ 0 h 144"/>
                <a:gd name="T86" fmla="*/ 1 w 380"/>
                <a:gd name="T87" fmla="*/ 0 h 144"/>
                <a:gd name="T88" fmla="*/ 1 w 380"/>
                <a:gd name="T89" fmla="*/ 0 h 144"/>
                <a:gd name="T90" fmla="*/ 1 w 380"/>
                <a:gd name="T91" fmla="*/ 0 h 144"/>
                <a:gd name="T92" fmla="*/ 0 w 380"/>
                <a:gd name="T93" fmla="*/ 0 h 144"/>
                <a:gd name="T94" fmla="*/ 0 w 380"/>
                <a:gd name="T95" fmla="*/ 0 h 144"/>
                <a:gd name="T96" fmla="*/ 0 w 380"/>
                <a:gd name="T97" fmla="*/ 0 h 144"/>
                <a:gd name="T98" fmla="*/ 0 w 380"/>
                <a:gd name="T99" fmla="*/ 0 h 144"/>
                <a:gd name="T100" fmla="*/ 0 w 380"/>
                <a:gd name="T101" fmla="*/ 0 h 144"/>
                <a:gd name="T102" fmla="*/ 0 w 380"/>
                <a:gd name="T103" fmla="*/ 0 h 144"/>
                <a:gd name="T104" fmla="*/ 0 w 380"/>
                <a:gd name="T105" fmla="*/ 0 h 144"/>
                <a:gd name="T106" fmla="*/ 0 w 380"/>
                <a:gd name="T107" fmla="*/ 0 h 1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0" h="144">
                  <a:moveTo>
                    <a:pt x="249" y="131"/>
                  </a:moveTo>
                  <a:lnTo>
                    <a:pt x="235" y="120"/>
                  </a:lnTo>
                  <a:lnTo>
                    <a:pt x="226" y="118"/>
                  </a:lnTo>
                  <a:lnTo>
                    <a:pt x="186" y="131"/>
                  </a:lnTo>
                  <a:lnTo>
                    <a:pt x="122" y="138"/>
                  </a:lnTo>
                  <a:lnTo>
                    <a:pt x="56" y="144"/>
                  </a:lnTo>
                  <a:lnTo>
                    <a:pt x="58" y="129"/>
                  </a:lnTo>
                  <a:lnTo>
                    <a:pt x="0" y="111"/>
                  </a:lnTo>
                  <a:lnTo>
                    <a:pt x="13" y="95"/>
                  </a:lnTo>
                  <a:lnTo>
                    <a:pt x="80" y="92"/>
                  </a:lnTo>
                  <a:lnTo>
                    <a:pt x="147" y="89"/>
                  </a:lnTo>
                  <a:lnTo>
                    <a:pt x="85" y="81"/>
                  </a:lnTo>
                  <a:lnTo>
                    <a:pt x="18" y="78"/>
                  </a:lnTo>
                  <a:lnTo>
                    <a:pt x="13" y="70"/>
                  </a:lnTo>
                  <a:lnTo>
                    <a:pt x="97" y="54"/>
                  </a:lnTo>
                  <a:lnTo>
                    <a:pt x="33" y="56"/>
                  </a:lnTo>
                  <a:lnTo>
                    <a:pt x="51" y="51"/>
                  </a:lnTo>
                  <a:lnTo>
                    <a:pt x="20" y="50"/>
                  </a:lnTo>
                  <a:lnTo>
                    <a:pt x="63" y="32"/>
                  </a:lnTo>
                  <a:lnTo>
                    <a:pt x="61" y="27"/>
                  </a:lnTo>
                  <a:lnTo>
                    <a:pt x="120" y="14"/>
                  </a:lnTo>
                  <a:lnTo>
                    <a:pt x="177" y="0"/>
                  </a:lnTo>
                  <a:lnTo>
                    <a:pt x="183" y="8"/>
                  </a:lnTo>
                  <a:lnTo>
                    <a:pt x="154" y="23"/>
                  </a:lnTo>
                  <a:lnTo>
                    <a:pt x="177" y="18"/>
                  </a:lnTo>
                  <a:lnTo>
                    <a:pt x="199" y="11"/>
                  </a:lnTo>
                  <a:lnTo>
                    <a:pt x="223" y="24"/>
                  </a:lnTo>
                  <a:lnTo>
                    <a:pt x="207" y="32"/>
                  </a:lnTo>
                  <a:lnTo>
                    <a:pt x="218" y="30"/>
                  </a:lnTo>
                  <a:lnTo>
                    <a:pt x="248" y="27"/>
                  </a:lnTo>
                  <a:lnTo>
                    <a:pt x="252" y="20"/>
                  </a:lnTo>
                  <a:lnTo>
                    <a:pt x="255" y="11"/>
                  </a:lnTo>
                  <a:lnTo>
                    <a:pt x="280" y="24"/>
                  </a:lnTo>
                  <a:lnTo>
                    <a:pt x="266" y="51"/>
                  </a:lnTo>
                  <a:lnTo>
                    <a:pt x="289" y="41"/>
                  </a:lnTo>
                  <a:lnTo>
                    <a:pt x="310" y="6"/>
                  </a:lnTo>
                  <a:lnTo>
                    <a:pt x="348" y="5"/>
                  </a:lnTo>
                  <a:lnTo>
                    <a:pt x="355" y="24"/>
                  </a:lnTo>
                  <a:lnTo>
                    <a:pt x="332" y="64"/>
                  </a:lnTo>
                  <a:lnTo>
                    <a:pt x="334" y="81"/>
                  </a:lnTo>
                  <a:lnTo>
                    <a:pt x="343" y="82"/>
                  </a:lnTo>
                  <a:lnTo>
                    <a:pt x="380" y="94"/>
                  </a:lnTo>
                  <a:lnTo>
                    <a:pt x="374" y="101"/>
                  </a:lnTo>
                  <a:lnTo>
                    <a:pt x="358" y="108"/>
                  </a:lnTo>
                  <a:lnTo>
                    <a:pt x="362" y="101"/>
                  </a:lnTo>
                  <a:lnTo>
                    <a:pt x="345" y="107"/>
                  </a:lnTo>
                  <a:lnTo>
                    <a:pt x="337" y="106"/>
                  </a:lnTo>
                  <a:lnTo>
                    <a:pt x="320" y="113"/>
                  </a:lnTo>
                  <a:lnTo>
                    <a:pt x="312" y="112"/>
                  </a:lnTo>
                  <a:lnTo>
                    <a:pt x="302" y="125"/>
                  </a:lnTo>
                  <a:lnTo>
                    <a:pt x="337" y="114"/>
                  </a:lnTo>
                  <a:lnTo>
                    <a:pt x="333" y="122"/>
                  </a:lnTo>
                  <a:lnTo>
                    <a:pt x="320" y="131"/>
                  </a:lnTo>
                  <a:lnTo>
                    <a:pt x="249" y="13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2" name="Freeform 60"/>
            <p:cNvSpPr>
              <a:spLocks noChangeAspect="1"/>
            </p:cNvSpPr>
            <p:nvPr/>
          </p:nvSpPr>
          <p:spPr bwMode="auto">
            <a:xfrm>
              <a:off x="1558" y="1400"/>
              <a:ext cx="89" cy="196"/>
            </a:xfrm>
            <a:custGeom>
              <a:avLst/>
              <a:gdLst>
                <a:gd name="T0" fmla="*/ 0 w 276"/>
                <a:gd name="T1" fmla="*/ 0 h 98"/>
                <a:gd name="T2" fmla="*/ 0 w 276"/>
                <a:gd name="T3" fmla="*/ 0 h 98"/>
                <a:gd name="T4" fmla="*/ 0 w 276"/>
                <a:gd name="T5" fmla="*/ 0 h 98"/>
                <a:gd name="T6" fmla="*/ 0 w 276"/>
                <a:gd name="T7" fmla="*/ 0 h 98"/>
                <a:gd name="T8" fmla="*/ 0 w 276"/>
                <a:gd name="T9" fmla="*/ 0 h 98"/>
                <a:gd name="T10" fmla="*/ 0 w 276"/>
                <a:gd name="T11" fmla="*/ 0 h 98"/>
                <a:gd name="T12" fmla="*/ 0 w 276"/>
                <a:gd name="T13" fmla="*/ 0 h 98"/>
                <a:gd name="T14" fmla="*/ 0 w 276"/>
                <a:gd name="T15" fmla="*/ 0 h 98"/>
                <a:gd name="T16" fmla="*/ 0 w 276"/>
                <a:gd name="T17" fmla="*/ 0 h 98"/>
                <a:gd name="T18" fmla="*/ 0 w 276"/>
                <a:gd name="T19" fmla="*/ 0 h 98"/>
                <a:gd name="T20" fmla="*/ 0 w 276"/>
                <a:gd name="T21" fmla="*/ 0 h 98"/>
                <a:gd name="T22" fmla="*/ 0 w 276"/>
                <a:gd name="T23" fmla="*/ 0 h 98"/>
                <a:gd name="T24" fmla="*/ 0 w 276"/>
                <a:gd name="T25" fmla="*/ 0 h 98"/>
                <a:gd name="T26" fmla="*/ 0 w 276"/>
                <a:gd name="T27" fmla="*/ 0 h 98"/>
                <a:gd name="T28" fmla="*/ 0 w 276"/>
                <a:gd name="T29" fmla="*/ 0 h 98"/>
                <a:gd name="T30" fmla="*/ 0 w 276"/>
                <a:gd name="T31" fmla="*/ 0 h 98"/>
                <a:gd name="T32" fmla="*/ 0 w 276"/>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6" h="98">
                  <a:moveTo>
                    <a:pt x="125" y="66"/>
                  </a:moveTo>
                  <a:lnTo>
                    <a:pt x="84" y="87"/>
                  </a:lnTo>
                  <a:lnTo>
                    <a:pt x="22" y="98"/>
                  </a:lnTo>
                  <a:lnTo>
                    <a:pt x="12" y="76"/>
                  </a:lnTo>
                  <a:lnTo>
                    <a:pt x="0" y="68"/>
                  </a:lnTo>
                  <a:lnTo>
                    <a:pt x="40" y="48"/>
                  </a:lnTo>
                  <a:lnTo>
                    <a:pt x="54" y="39"/>
                  </a:lnTo>
                  <a:lnTo>
                    <a:pt x="102" y="18"/>
                  </a:lnTo>
                  <a:lnTo>
                    <a:pt x="101" y="4"/>
                  </a:lnTo>
                  <a:lnTo>
                    <a:pt x="186" y="0"/>
                  </a:lnTo>
                  <a:lnTo>
                    <a:pt x="206" y="8"/>
                  </a:lnTo>
                  <a:lnTo>
                    <a:pt x="212" y="11"/>
                  </a:lnTo>
                  <a:lnTo>
                    <a:pt x="256" y="6"/>
                  </a:lnTo>
                  <a:lnTo>
                    <a:pt x="276" y="28"/>
                  </a:lnTo>
                  <a:lnTo>
                    <a:pt x="215" y="42"/>
                  </a:lnTo>
                  <a:lnTo>
                    <a:pt x="154" y="58"/>
                  </a:lnTo>
                  <a:lnTo>
                    <a:pt x="125" y="6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3" name="Freeform 61"/>
            <p:cNvSpPr>
              <a:spLocks noChangeAspect="1"/>
            </p:cNvSpPr>
            <p:nvPr/>
          </p:nvSpPr>
          <p:spPr bwMode="auto">
            <a:xfrm>
              <a:off x="2087" y="1741"/>
              <a:ext cx="89" cy="196"/>
            </a:xfrm>
            <a:custGeom>
              <a:avLst/>
              <a:gdLst>
                <a:gd name="T0" fmla="*/ 0 w 185"/>
                <a:gd name="T1" fmla="*/ 0 h 169"/>
                <a:gd name="T2" fmla="*/ 0 w 185"/>
                <a:gd name="T3" fmla="*/ 0 h 169"/>
                <a:gd name="T4" fmla="*/ 0 w 185"/>
                <a:gd name="T5" fmla="*/ 0 h 169"/>
                <a:gd name="T6" fmla="*/ 0 w 185"/>
                <a:gd name="T7" fmla="*/ 0 h 169"/>
                <a:gd name="T8" fmla="*/ 0 w 185"/>
                <a:gd name="T9" fmla="*/ 0 h 169"/>
                <a:gd name="T10" fmla="*/ 0 w 185"/>
                <a:gd name="T11" fmla="*/ 0 h 169"/>
                <a:gd name="T12" fmla="*/ 0 w 185"/>
                <a:gd name="T13" fmla="*/ 0 h 169"/>
                <a:gd name="T14" fmla="*/ 0 w 185"/>
                <a:gd name="T15" fmla="*/ 0 h 169"/>
                <a:gd name="T16" fmla="*/ 0 w 185"/>
                <a:gd name="T17" fmla="*/ 0 h 169"/>
                <a:gd name="T18" fmla="*/ 0 w 185"/>
                <a:gd name="T19" fmla="*/ 0 h 169"/>
                <a:gd name="T20" fmla="*/ 0 w 185"/>
                <a:gd name="T21" fmla="*/ 0 h 169"/>
                <a:gd name="T22" fmla="*/ 0 w 185"/>
                <a:gd name="T23" fmla="*/ 0 h 169"/>
                <a:gd name="T24" fmla="*/ 0 w 185"/>
                <a:gd name="T25" fmla="*/ 0 h 169"/>
                <a:gd name="T26" fmla="*/ 0 w 185"/>
                <a:gd name="T27" fmla="*/ 0 h 169"/>
                <a:gd name="T28" fmla="*/ 0 w 185"/>
                <a:gd name="T29" fmla="*/ 0 h 169"/>
                <a:gd name="T30" fmla="*/ 0 w 185"/>
                <a:gd name="T31" fmla="*/ 0 h 169"/>
                <a:gd name="T32" fmla="*/ 0 w 185"/>
                <a:gd name="T33" fmla="*/ 0 h 169"/>
                <a:gd name="T34" fmla="*/ 0 w 185"/>
                <a:gd name="T35" fmla="*/ 0 h 169"/>
                <a:gd name="T36" fmla="*/ 0 w 185"/>
                <a:gd name="T37" fmla="*/ 0 h 169"/>
                <a:gd name="T38" fmla="*/ 0 w 185"/>
                <a:gd name="T39" fmla="*/ 0 h 169"/>
                <a:gd name="T40" fmla="*/ 0 w 185"/>
                <a:gd name="T41" fmla="*/ 0 h 169"/>
                <a:gd name="T42" fmla="*/ 0 w 185"/>
                <a:gd name="T43" fmla="*/ 0 h 169"/>
                <a:gd name="T44" fmla="*/ 0 w 185"/>
                <a:gd name="T45" fmla="*/ 0 h 169"/>
                <a:gd name="T46" fmla="*/ 0 w 185"/>
                <a:gd name="T47" fmla="*/ 0 h 169"/>
                <a:gd name="T48" fmla="*/ 0 w 185"/>
                <a:gd name="T49" fmla="*/ 0 h 169"/>
                <a:gd name="T50" fmla="*/ 0 w 185"/>
                <a:gd name="T51" fmla="*/ 0 h 169"/>
                <a:gd name="T52" fmla="*/ 0 w 185"/>
                <a:gd name="T53" fmla="*/ 0 h 169"/>
                <a:gd name="T54" fmla="*/ 0 w 185"/>
                <a:gd name="T55" fmla="*/ 0 h 169"/>
                <a:gd name="T56" fmla="*/ 0 w 185"/>
                <a:gd name="T57" fmla="*/ 0 h 169"/>
                <a:gd name="T58" fmla="*/ 0 w 185"/>
                <a:gd name="T59" fmla="*/ 0 h 169"/>
                <a:gd name="T60" fmla="*/ 0 w 185"/>
                <a:gd name="T61" fmla="*/ 0 h 169"/>
                <a:gd name="T62" fmla="*/ 0 w 185"/>
                <a:gd name="T63" fmla="*/ 0 h 169"/>
                <a:gd name="T64" fmla="*/ 0 w 185"/>
                <a:gd name="T65" fmla="*/ 0 h 169"/>
                <a:gd name="T66" fmla="*/ 0 w 185"/>
                <a:gd name="T67" fmla="*/ 0 h 169"/>
                <a:gd name="T68" fmla="*/ 0 w 185"/>
                <a:gd name="T69" fmla="*/ 0 h 169"/>
                <a:gd name="T70" fmla="*/ 0 w 185"/>
                <a:gd name="T71" fmla="*/ 0 h 169"/>
                <a:gd name="T72" fmla="*/ 0 w 185"/>
                <a:gd name="T73" fmla="*/ 0 h 169"/>
                <a:gd name="T74" fmla="*/ 0 w 185"/>
                <a:gd name="T75" fmla="*/ 0 h 169"/>
                <a:gd name="T76" fmla="*/ 0 w 185"/>
                <a:gd name="T77" fmla="*/ 0 h 169"/>
                <a:gd name="T78" fmla="*/ 0 w 185"/>
                <a:gd name="T79" fmla="*/ 0 h 169"/>
                <a:gd name="T80" fmla="*/ 0 w 185"/>
                <a:gd name="T81" fmla="*/ 0 h 169"/>
                <a:gd name="T82" fmla="*/ 0 w 185"/>
                <a:gd name="T83" fmla="*/ 0 h 169"/>
                <a:gd name="T84" fmla="*/ 0 w 185"/>
                <a:gd name="T85" fmla="*/ 0 h 169"/>
                <a:gd name="T86" fmla="*/ 0 w 185"/>
                <a:gd name="T87" fmla="*/ 0 h 169"/>
                <a:gd name="T88" fmla="*/ 0 w 185"/>
                <a:gd name="T89" fmla="*/ 0 h 169"/>
                <a:gd name="T90" fmla="*/ 0 w 185"/>
                <a:gd name="T91" fmla="*/ 0 h 169"/>
                <a:gd name="T92" fmla="*/ 0 w 185"/>
                <a:gd name="T93" fmla="*/ 0 h 169"/>
                <a:gd name="T94" fmla="*/ 0 w 185"/>
                <a:gd name="T95" fmla="*/ 0 h 169"/>
                <a:gd name="T96" fmla="*/ 0 w 185"/>
                <a:gd name="T97" fmla="*/ 0 h 169"/>
                <a:gd name="T98" fmla="*/ 0 w 185"/>
                <a:gd name="T99" fmla="*/ 0 h 169"/>
                <a:gd name="T100" fmla="*/ 0 w 185"/>
                <a:gd name="T101" fmla="*/ 0 h 169"/>
                <a:gd name="T102" fmla="*/ 0 w 185"/>
                <a:gd name="T103" fmla="*/ 0 h 169"/>
                <a:gd name="T104" fmla="*/ 0 w 185"/>
                <a:gd name="T105" fmla="*/ 0 h 169"/>
                <a:gd name="T106" fmla="*/ 0 w 185"/>
                <a:gd name="T107" fmla="*/ 0 h 169"/>
                <a:gd name="T108" fmla="*/ 0 w 185"/>
                <a:gd name="T109" fmla="*/ 0 h 169"/>
                <a:gd name="T110" fmla="*/ 0 w 185"/>
                <a:gd name="T111" fmla="*/ 0 h 169"/>
                <a:gd name="T112" fmla="*/ 0 w 185"/>
                <a:gd name="T113" fmla="*/ 0 h 169"/>
                <a:gd name="T114" fmla="*/ 0 w 185"/>
                <a:gd name="T115" fmla="*/ 0 h 169"/>
                <a:gd name="T116" fmla="*/ 0 w 185"/>
                <a:gd name="T117" fmla="*/ 0 h 169"/>
                <a:gd name="T118" fmla="*/ 0 w 185"/>
                <a:gd name="T119" fmla="*/ 0 h 1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5" h="169">
                  <a:moveTo>
                    <a:pt x="96" y="134"/>
                  </a:moveTo>
                  <a:lnTo>
                    <a:pt x="98" y="128"/>
                  </a:lnTo>
                  <a:lnTo>
                    <a:pt x="45" y="136"/>
                  </a:lnTo>
                  <a:lnTo>
                    <a:pt x="0" y="131"/>
                  </a:lnTo>
                  <a:lnTo>
                    <a:pt x="11" y="118"/>
                  </a:lnTo>
                  <a:lnTo>
                    <a:pt x="33" y="104"/>
                  </a:lnTo>
                  <a:lnTo>
                    <a:pt x="11" y="103"/>
                  </a:lnTo>
                  <a:lnTo>
                    <a:pt x="21" y="98"/>
                  </a:lnTo>
                  <a:lnTo>
                    <a:pt x="46" y="85"/>
                  </a:lnTo>
                  <a:lnTo>
                    <a:pt x="48" y="86"/>
                  </a:lnTo>
                  <a:lnTo>
                    <a:pt x="54" y="78"/>
                  </a:lnTo>
                  <a:lnTo>
                    <a:pt x="48" y="72"/>
                  </a:lnTo>
                  <a:lnTo>
                    <a:pt x="59" y="67"/>
                  </a:lnTo>
                  <a:lnTo>
                    <a:pt x="89" y="30"/>
                  </a:lnTo>
                  <a:lnTo>
                    <a:pt x="120" y="2"/>
                  </a:lnTo>
                  <a:lnTo>
                    <a:pt x="136" y="0"/>
                  </a:lnTo>
                  <a:lnTo>
                    <a:pt x="148" y="0"/>
                  </a:lnTo>
                  <a:lnTo>
                    <a:pt x="128" y="10"/>
                  </a:lnTo>
                  <a:lnTo>
                    <a:pt x="134" y="14"/>
                  </a:lnTo>
                  <a:lnTo>
                    <a:pt x="122" y="25"/>
                  </a:lnTo>
                  <a:lnTo>
                    <a:pt x="88" y="67"/>
                  </a:lnTo>
                  <a:lnTo>
                    <a:pt x="114" y="48"/>
                  </a:lnTo>
                  <a:lnTo>
                    <a:pt x="110" y="54"/>
                  </a:lnTo>
                  <a:lnTo>
                    <a:pt x="130" y="53"/>
                  </a:lnTo>
                  <a:lnTo>
                    <a:pt x="111" y="64"/>
                  </a:lnTo>
                  <a:lnTo>
                    <a:pt x="111" y="68"/>
                  </a:lnTo>
                  <a:lnTo>
                    <a:pt x="130" y="73"/>
                  </a:lnTo>
                  <a:lnTo>
                    <a:pt x="126" y="80"/>
                  </a:lnTo>
                  <a:lnTo>
                    <a:pt x="153" y="70"/>
                  </a:lnTo>
                  <a:lnTo>
                    <a:pt x="152" y="76"/>
                  </a:lnTo>
                  <a:lnTo>
                    <a:pt x="176" y="74"/>
                  </a:lnTo>
                  <a:lnTo>
                    <a:pt x="158" y="92"/>
                  </a:lnTo>
                  <a:lnTo>
                    <a:pt x="164" y="100"/>
                  </a:lnTo>
                  <a:lnTo>
                    <a:pt x="153" y="107"/>
                  </a:lnTo>
                  <a:lnTo>
                    <a:pt x="185" y="101"/>
                  </a:lnTo>
                  <a:lnTo>
                    <a:pt x="154" y="119"/>
                  </a:lnTo>
                  <a:lnTo>
                    <a:pt x="159" y="125"/>
                  </a:lnTo>
                  <a:lnTo>
                    <a:pt x="156" y="125"/>
                  </a:lnTo>
                  <a:lnTo>
                    <a:pt x="155" y="136"/>
                  </a:lnTo>
                  <a:lnTo>
                    <a:pt x="183" y="115"/>
                  </a:lnTo>
                  <a:lnTo>
                    <a:pt x="171" y="136"/>
                  </a:lnTo>
                  <a:lnTo>
                    <a:pt x="183" y="128"/>
                  </a:lnTo>
                  <a:lnTo>
                    <a:pt x="185" y="138"/>
                  </a:lnTo>
                  <a:lnTo>
                    <a:pt x="161" y="169"/>
                  </a:lnTo>
                  <a:lnTo>
                    <a:pt x="150" y="164"/>
                  </a:lnTo>
                  <a:lnTo>
                    <a:pt x="152" y="154"/>
                  </a:lnTo>
                  <a:lnTo>
                    <a:pt x="135" y="161"/>
                  </a:lnTo>
                  <a:lnTo>
                    <a:pt x="149" y="136"/>
                  </a:lnTo>
                  <a:lnTo>
                    <a:pt x="144" y="126"/>
                  </a:lnTo>
                  <a:lnTo>
                    <a:pt x="128" y="144"/>
                  </a:lnTo>
                  <a:lnTo>
                    <a:pt x="135" y="136"/>
                  </a:lnTo>
                  <a:lnTo>
                    <a:pt x="92" y="162"/>
                  </a:lnTo>
                  <a:lnTo>
                    <a:pt x="89" y="154"/>
                  </a:lnTo>
                  <a:lnTo>
                    <a:pt x="126" y="133"/>
                  </a:lnTo>
                  <a:lnTo>
                    <a:pt x="117" y="136"/>
                  </a:lnTo>
                  <a:lnTo>
                    <a:pt x="123" y="128"/>
                  </a:lnTo>
                  <a:lnTo>
                    <a:pt x="110" y="133"/>
                  </a:lnTo>
                  <a:lnTo>
                    <a:pt x="96" y="140"/>
                  </a:lnTo>
                  <a:lnTo>
                    <a:pt x="86" y="139"/>
                  </a:lnTo>
                  <a:lnTo>
                    <a:pt x="96" y="13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4" name="Freeform 62"/>
            <p:cNvSpPr>
              <a:spLocks noChangeAspect="1"/>
            </p:cNvSpPr>
            <p:nvPr/>
          </p:nvSpPr>
          <p:spPr bwMode="auto">
            <a:xfrm>
              <a:off x="1922" y="1370"/>
              <a:ext cx="89" cy="196"/>
            </a:xfrm>
            <a:custGeom>
              <a:avLst/>
              <a:gdLst>
                <a:gd name="T0" fmla="*/ 0 w 326"/>
                <a:gd name="T1" fmla="*/ 0 h 56"/>
                <a:gd name="T2" fmla="*/ 0 w 326"/>
                <a:gd name="T3" fmla="*/ 0 h 56"/>
                <a:gd name="T4" fmla="*/ 0 w 326"/>
                <a:gd name="T5" fmla="*/ 0 h 56"/>
                <a:gd name="T6" fmla="*/ 0 w 326"/>
                <a:gd name="T7" fmla="*/ 0 h 56"/>
                <a:gd name="T8" fmla="*/ 0 w 326"/>
                <a:gd name="T9" fmla="*/ 0 h 56"/>
                <a:gd name="T10" fmla="*/ 0 w 326"/>
                <a:gd name="T11" fmla="*/ 0 h 56"/>
                <a:gd name="T12" fmla="*/ 0 w 326"/>
                <a:gd name="T13" fmla="*/ 0 h 56"/>
                <a:gd name="T14" fmla="*/ 0 w 326"/>
                <a:gd name="T15" fmla="*/ 0 h 56"/>
                <a:gd name="T16" fmla="*/ 0 w 326"/>
                <a:gd name="T17" fmla="*/ 0 h 56"/>
                <a:gd name="T18" fmla="*/ 0 w 326"/>
                <a:gd name="T19" fmla="*/ 0 h 56"/>
                <a:gd name="T20" fmla="*/ 0 w 326"/>
                <a:gd name="T21" fmla="*/ 0 h 56"/>
                <a:gd name="T22" fmla="*/ 0 w 326"/>
                <a:gd name="T23" fmla="*/ 0 h 56"/>
                <a:gd name="T24" fmla="*/ 0 w 326"/>
                <a:gd name="T25" fmla="*/ 0 h 56"/>
                <a:gd name="T26" fmla="*/ 0 w 326"/>
                <a:gd name="T27" fmla="*/ 0 h 56"/>
                <a:gd name="T28" fmla="*/ 0 w 326"/>
                <a:gd name="T29" fmla="*/ 0 h 56"/>
                <a:gd name="T30" fmla="*/ 0 w 326"/>
                <a:gd name="T31" fmla="*/ 0 h 56"/>
                <a:gd name="T32" fmla="*/ 0 w 326"/>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6" h="56">
                  <a:moveTo>
                    <a:pt x="132" y="28"/>
                  </a:moveTo>
                  <a:lnTo>
                    <a:pt x="97" y="15"/>
                  </a:lnTo>
                  <a:lnTo>
                    <a:pt x="144" y="15"/>
                  </a:lnTo>
                  <a:lnTo>
                    <a:pt x="59" y="10"/>
                  </a:lnTo>
                  <a:lnTo>
                    <a:pt x="74" y="0"/>
                  </a:lnTo>
                  <a:lnTo>
                    <a:pt x="0" y="2"/>
                  </a:lnTo>
                  <a:lnTo>
                    <a:pt x="68" y="12"/>
                  </a:lnTo>
                  <a:lnTo>
                    <a:pt x="55" y="33"/>
                  </a:lnTo>
                  <a:lnTo>
                    <a:pt x="44" y="56"/>
                  </a:lnTo>
                  <a:lnTo>
                    <a:pt x="113" y="55"/>
                  </a:lnTo>
                  <a:lnTo>
                    <a:pt x="181" y="54"/>
                  </a:lnTo>
                  <a:lnTo>
                    <a:pt x="250" y="52"/>
                  </a:lnTo>
                  <a:lnTo>
                    <a:pt x="317" y="51"/>
                  </a:lnTo>
                  <a:lnTo>
                    <a:pt x="326" y="38"/>
                  </a:lnTo>
                  <a:lnTo>
                    <a:pt x="274" y="26"/>
                  </a:lnTo>
                  <a:lnTo>
                    <a:pt x="203" y="27"/>
                  </a:lnTo>
                  <a:lnTo>
                    <a:pt x="132" y="2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5" name="Freeform 63"/>
            <p:cNvSpPr>
              <a:spLocks noChangeAspect="1"/>
            </p:cNvSpPr>
            <p:nvPr/>
          </p:nvSpPr>
          <p:spPr bwMode="auto">
            <a:xfrm>
              <a:off x="1973" y="1320"/>
              <a:ext cx="89" cy="196"/>
            </a:xfrm>
            <a:custGeom>
              <a:avLst/>
              <a:gdLst>
                <a:gd name="T0" fmla="*/ 0 w 206"/>
                <a:gd name="T1" fmla="*/ 0 h 72"/>
                <a:gd name="T2" fmla="*/ 0 w 206"/>
                <a:gd name="T3" fmla="*/ 0 h 72"/>
                <a:gd name="T4" fmla="*/ 0 w 206"/>
                <a:gd name="T5" fmla="*/ 0 h 72"/>
                <a:gd name="T6" fmla="*/ 0 w 206"/>
                <a:gd name="T7" fmla="*/ 0 h 72"/>
                <a:gd name="T8" fmla="*/ 0 w 206"/>
                <a:gd name="T9" fmla="*/ 0 h 72"/>
                <a:gd name="T10" fmla="*/ 0 w 206"/>
                <a:gd name="T11" fmla="*/ 0 h 72"/>
                <a:gd name="T12" fmla="*/ 0 w 206"/>
                <a:gd name="T13" fmla="*/ 0 h 72"/>
                <a:gd name="T14" fmla="*/ 0 w 206"/>
                <a:gd name="T15" fmla="*/ 0 h 72"/>
                <a:gd name="T16" fmla="*/ 0 w 206"/>
                <a:gd name="T17" fmla="*/ 0 h 72"/>
                <a:gd name="T18" fmla="*/ 0 w 206"/>
                <a:gd name="T19" fmla="*/ 0 h 72"/>
                <a:gd name="T20" fmla="*/ 0 w 206"/>
                <a:gd name="T21" fmla="*/ 0 h 72"/>
                <a:gd name="T22" fmla="*/ 0 w 206"/>
                <a:gd name="T23" fmla="*/ 0 h 72"/>
                <a:gd name="T24" fmla="*/ 0 w 206"/>
                <a:gd name="T25" fmla="*/ 0 h 72"/>
                <a:gd name="T26" fmla="*/ 0 w 206"/>
                <a:gd name="T27" fmla="*/ 0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72">
                  <a:moveTo>
                    <a:pt x="43" y="20"/>
                  </a:moveTo>
                  <a:lnTo>
                    <a:pt x="27" y="12"/>
                  </a:lnTo>
                  <a:lnTo>
                    <a:pt x="97" y="0"/>
                  </a:lnTo>
                  <a:lnTo>
                    <a:pt x="183" y="15"/>
                  </a:lnTo>
                  <a:lnTo>
                    <a:pt x="163" y="36"/>
                  </a:lnTo>
                  <a:lnTo>
                    <a:pt x="206" y="43"/>
                  </a:lnTo>
                  <a:lnTo>
                    <a:pt x="132" y="56"/>
                  </a:lnTo>
                  <a:lnTo>
                    <a:pt x="99" y="72"/>
                  </a:lnTo>
                  <a:lnTo>
                    <a:pt x="85" y="61"/>
                  </a:lnTo>
                  <a:lnTo>
                    <a:pt x="84" y="72"/>
                  </a:lnTo>
                  <a:lnTo>
                    <a:pt x="12" y="51"/>
                  </a:lnTo>
                  <a:lnTo>
                    <a:pt x="97" y="44"/>
                  </a:lnTo>
                  <a:lnTo>
                    <a:pt x="0" y="32"/>
                  </a:lnTo>
                  <a:lnTo>
                    <a:pt x="43" y="2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6" name="Freeform 64"/>
            <p:cNvSpPr>
              <a:spLocks noChangeAspect="1"/>
            </p:cNvSpPr>
            <p:nvPr/>
          </p:nvSpPr>
          <p:spPr bwMode="auto">
            <a:xfrm>
              <a:off x="1693" y="1370"/>
              <a:ext cx="89" cy="196"/>
            </a:xfrm>
            <a:custGeom>
              <a:avLst/>
              <a:gdLst>
                <a:gd name="T0" fmla="*/ 0 w 278"/>
                <a:gd name="T1" fmla="*/ 0 h 66"/>
                <a:gd name="T2" fmla="*/ 0 w 278"/>
                <a:gd name="T3" fmla="*/ 0 h 66"/>
                <a:gd name="T4" fmla="*/ 0 w 278"/>
                <a:gd name="T5" fmla="*/ 0 h 66"/>
                <a:gd name="T6" fmla="*/ 0 w 278"/>
                <a:gd name="T7" fmla="*/ 0 h 66"/>
                <a:gd name="T8" fmla="*/ 0 w 278"/>
                <a:gd name="T9" fmla="*/ 0 h 66"/>
                <a:gd name="T10" fmla="*/ 0 w 278"/>
                <a:gd name="T11" fmla="*/ 0 h 66"/>
                <a:gd name="T12" fmla="*/ 0 w 278"/>
                <a:gd name="T13" fmla="*/ 0 h 66"/>
                <a:gd name="T14" fmla="*/ 0 w 278"/>
                <a:gd name="T15" fmla="*/ 0 h 66"/>
                <a:gd name="T16" fmla="*/ 0 w 278"/>
                <a:gd name="T17" fmla="*/ 0 h 66"/>
                <a:gd name="T18" fmla="*/ 0 w 278"/>
                <a:gd name="T19" fmla="*/ 0 h 66"/>
                <a:gd name="T20" fmla="*/ 0 w 278"/>
                <a:gd name="T21" fmla="*/ 0 h 66"/>
                <a:gd name="T22" fmla="*/ 0 w 278"/>
                <a:gd name="T23" fmla="*/ 0 h 66"/>
                <a:gd name="T24" fmla="*/ 0 w 278"/>
                <a:gd name="T25" fmla="*/ 0 h 66"/>
                <a:gd name="T26" fmla="*/ 0 w 278"/>
                <a:gd name="T27" fmla="*/ 0 h 66"/>
                <a:gd name="T28" fmla="*/ 0 w 278"/>
                <a:gd name="T29" fmla="*/ 0 h 66"/>
                <a:gd name="T30" fmla="*/ 0 w 278"/>
                <a:gd name="T31" fmla="*/ 0 h 66"/>
                <a:gd name="T32" fmla="*/ 0 w 278"/>
                <a:gd name="T33" fmla="*/ 0 h 66"/>
                <a:gd name="T34" fmla="*/ 0 w 278"/>
                <a:gd name="T35" fmla="*/ 0 h 66"/>
                <a:gd name="T36" fmla="*/ 0 w 278"/>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8" h="66">
                  <a:moveTo>
                    <a:pt x="76" y="66"/>
                  </a:moveTo>
                  <a:lnTo>
                    <a:pt x="47" y="57"/>
                  </a:lnTo>
                  <a:lnTo>
                    <a:pt x="137" y="40"/>
                  </a:lnTo>
                  <a:lnTo>
                    <a:pt x="68" y="40"/>
                  </a:lnTo>
                  <a:lnTo>
                    <a:pt x="0" y="40"/>
                  </a:lnTo>
                  <a:lnTo>
                    <a:pt x="66" y="30"/>
                  </a:lnTo>
                  <a:lnTo>
                    <a:pt x="36" y="27"/>
                  </a:lnTo>
                  <a:lnTo>
                    <a:pt x="80" y="24"/>
                  </a:lnTo>
                  <a:lnTo>
                    <a:pt x="60" y="16"/>
                  </a:lnTo>
                  <a:lnTo>
                    <a:pt x="139" y="20"/>
                  </a:lnTo>
                  <a:lnTo>
                    <a:pt x="193" y="34"/>
                  </a:lnTo>
                  <a:lnTo>
                    <a:pt x="196" y="10"/>
                  </a:lnTo>
                  <a:lnTo>
                    <a:pt x="242" y="0"/>
                  </a:lnTo>
                  <a:lnTo>
                    <a:pt x="224" y="27"/>
                  </a:lnTo>
                  <a:lnTo>
                    <a:pt x="278" y="26"/>
                  </a:lnTo>
                  <a:lnTo>
                    <a:pt x="236" y="46"/>
                  </a:lnTo>
                  <a:lnTo>
                    <a:pt x="203" y="45"/>
                  </a:lnTo>
                  <a:lnTo>
                    <a:pt x="139" y="55"/>
                  </a:lnTo>
                  <a:lnTo>
                    <a:pt x="76" y="6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7" name="Freeform 65"/>
            <p:cNvSpPr>
              <a:spLocks noChangeAspect="1"/>
            </p:cNvSpPr>
            <p:nvPr/>
          </p:nvSpPr>
          <p:spPr bwMode="auto">
            <a:xfrm>
              <a:off x="1865" y="1520"/>
              <a:ext cx="89" cy="196"/>
            </a:xfrm>
            <a:custGeom>
              <a:avLst/>
              <a:gdLst>
                <a:gd name="T0" fmla="*/ 0 w 174"/>
                <a:gd name="T1" fmla="*/ 0 h 86"/>
                <a:gd name="T2" fmla="*/ 0 w 174"/>
                <a:gd name="T3" fmla="*/ 0 h 86"/>
                <a:gd name="T4" fmla="*/ 0 w 174"/>
                <a:gd name="T5" fmla="*/ 0 h 86"/>
                <a:gd name="T6" fmla="*/ 0 w 174"/>
                <a:gd name="T7" fmla="*/ 0 h 86"/>
                <a:gd name="T8" fmla="*/ 0 w 174"/>
                <a:gd name="T9" fmla="*/ 0 h 86"/>
                <a:gd name="T10" fmla="*/ 0 w 174"/>
                <a:gd name="T11" fmla="*/ 0 h 86"/>
                <a:gd name="T12" fmla="*/ 0 w 174"/>
                <a:gd name="T13" fmla="*/ 0 h 86"/>
                <a:gd name="T14" fmla="*/ 0 w 174"/>
                <a:gd name="T15" fmla="*/ 0 h 86"/>
                <a:gd name="T16" fmla="*/ 0 w 174"/>
                <a:gd name="T17" fmla="*/ 0 h 86"/>
                <a:gd name="T18" fmla="*/ 0 w 174"/>
                <a:gd name="T19" fmla="*/ 0 h 86"/>
                <a:gd name="T20" fmla="*/ 0 w 174"/>
                <a:gd name="T21" fmla="*/ 0 h 86"/>
                <a:gd name="T22" fmla="*/ 0 w 174"/>
                <a:gd name="T23" fmla="*/ 0 h 86"/>
                <a:gd name="T24" fmla="*/ 0 w 174"/>
                <a:gd name="T25" fmla="*/ 0 h 86"/>
                <a:gd name="T26" fmla="*/ 0 w 174"/>
                <a:gd name="T27" fmla="*/ 0 h 86"/>
                <a:gd name="T28" fmla="*/ 0 w 174"/>
                <a:gd name="T29" fmla="*/ 0 h 86"/>
                <a:gd name="T30" fmla="*/ 0 w 174"/>
                <a:gd name="T31" fmla="*/ 0 h 86"/>
                <a:gd name="T32" fmla="*/ 0 w 174"/>
                <a:gd name="T33" fmla="*/ 0 h 86"/>
                <a:gd name="T34" fmla="*/ 0 w 174"/>
                <a:gd name="T35" fmla="*/ 0 h 86"/>
                <a:gd name="T36" fmla="*/ 0 w 174"/>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4" h="86">
                  <a:moveTo>
                    <a:pt x="123" y="65"/>
                  </a:moveTo>
                  <a:lnTo>
                    <a:pt x="108" y="59"/>
                  </a:lnTo>
                  <a:lnTo>
                    <a:pt x="110" y="55"/>
                  </a:lnTo>
                  <a:lnTo>
                    <a:pt x="95" y="61"/>
                  </a:lnTo>
                  <a:lnTo>
                    <a:pt x="39" y="86"/>
                  </a:lnTo>
                  <a:lnTo>
                    <a:pt x="36" y="68"/>
                  </a:lnTo>
                  <a:lnTo>
                    <a:pt x="0" y="71"/>
                  </a:lnTo>
                  <a:lnTo>
                    <a:pt x="38" y="53"/>
                  </a:lnTo>
                  <a:lnTo>
                    <a:pt x="59" y="26"/>
                  </a:lnTo>
                  <a:lnTo>
                    <a:pt x="83" y="0"/>
                  </a:lnTo>
                  <a:lnTo>
                    <a:pt x="96" y="7"/>
                  </a:lnTo>
                  <a:lnTo>
                    <a:pt x="94" y="19"/>
                  </a:lnTo>
                  <a:lnTo>
                    <a:pt x="107" y="14"/>
                  </a:lnTo>
                  <a:lnTo>
                    <a:pt x="152" y="42"/>
                  </a:lnTo>
                  <a:lnTo>
                    <a:pt x="136" y="59"/>
                  </a:lnTo>
                  <a:lnTo>
                    <a:pt x="171" y="60"/>
                  </a:lnTo>
                  <a:lnTo>
                    <a:pt x="174" y="66"/>
                  </a:lnTo>
                  <a:lnTo>
                    <a:pt x="144" y="76"/>
                  </a:lnTo>
                  <a:lnTo>
                    <a:pt x="123" y="6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8" name="Freeform 66"/>
            <p:cNvSpPr>
              <a:spLocks noChangeAspect="1"/>
            </p:cNvSpPr>
            <p:nvPr/>
          </p:nvSpPr>
          <p:spPr bwMode="auto">
            <a:xfrm>
              <a:off x="1805" y="1409"/>
              <a:ext cx="89" cy="196"/>
            </a:xfrm>
            <a:custGeom>
              <a:avLst/>
              <a:gdLst>
                <a:gd name="T0" fmla="*/ 0 w 154"/>
                <a:gd name="T1" fmla="*/ 0 h 65"/>
                <a:gd name="T2" fmla="*/ 0 w 154"/>
                <a:gd name="T3" fmla="*/ 0 h 65"/>
                <a:gd name="T4" fmla="*/ 0 w 154"/>
                <a:gd name="T5" fmla="*/ 0 h 65"/>
                <a:gd name="T6" fmla="*/ 0 w 154"/>
                <a:gd name="T7" fmla="*/ 0 h 65"/>
                <a:gd name="T8" fmla="*/ 0 w 154"/>
                <a:gd name="T9" fmla="*/ 0 h 65"/>
                <a:gd name="T10" fmla="*/ 0 w 154"/>
                <a:gd name="T11" fmla="*/ 0 h 65"/>
                <a:gd name="T12" fmla="*/ 0 w 154"/>
                <a:gd name="T13" fmla="*/ 0 h 65"/>
                <a:gd name="T14" fmla="*/ 0 w 154"/>
                <a:gd name="T15" fmla="*/ 0 h 65"/>
                <a:gd name="T16" fmla="*/ 0 w 154"/>
                <a:gd name="T17" fmla="*/ 0 h 65"/>
                <a:gd name="T18" fmla="*/ 0 w 154"/>
                <a:gd name="T19" fmla="*/ 0 h 65"/>
                <a:gd name="T20" fmla="*/ 0 w 154"/>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4" h="65">
                  <a:moveTo>
                    <a:pt x="154" y="0"/>
                  </a:moveTo>
                  <a:lnTo>
                    <a:pt x="65" y="0"/>
                  </a:lnTo>
                  <a:lnTo>
                    <a:pt x="74" y="14"/>
                  </a:lnTo>
                  <a:lnTo>
                    <a:pt x="55" y="26"/>
                  </a:lnTo>
                  <a:lnTo>
                    <a:pt x="0" y="27"/>
                  </a:lnTo>
                  <a:lnTo>
                    <a:pt x="32" y="47"/>
                  </a:lnTo>
                  <a:lnTo>
                    <a:pt x="66" y="65"/>
                  </a:lnTo>
                  <a:lnTo>
                    <a:pt x="71" y="54"/>
                  </a:lnTo>
                  <a:lnTo>
                    <a:pt x="112" y="54"/>
                  </a:lnTo>
                  <a:lnTo>
                    <a:pt x="133" y="27"/>
                  </a:lnTo>
                  <a:lnTo>
                    <a:pt x="154"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69" name="Freeform 67"/>
            <p:cNvSpPr>
              <a:spLocks noChangeAspect="1"/>
            </p:cNvSpPr>
            <p:nvPr/>
          </p:nvSpPr>
          <p:spPr bwMode="auto">
            <a:xfrm>
              <a:off x="1873" y="1405"/>
              <a:ext cx="89" cy="196"/>
            </a:xfrm>
            <a:custGeom>
              <a:avLst/>
              <a:gdLst>
                <a:gd name="T0" fmla="*/ 0 w 160"/>
                <a:gd name="T1" fmla="*/ 0 h 61"/>
                <a:gd name="T2" fmla="*/ 0 w 160"/>
                <a:gd name="T3" fmla="*/ 0 h 61"/>
                <a:gd name="T4" fmla="*/ 0 w 160"/>
                <a:gd name="T5" fmla="*/ 0 h 61"/>
                <a:gd name="T6" fmla="*/ 0 w 160"/>
                <a:gd name="T7" fmla="*/ 0 h 61"/>
                <a:gd name="T8" fmla="*/ 0 w 160"/>
                <a:gd name="T9" fmla="*/ 0 h 61"/>
                <a:gd name="T10" fmla="*/ 0 w 160"/>
                <a:gd name="T11" fmla="*/ 0 h 61"/>
                <a:gd name="T12" fmla="*/ 0 w 160"/>
                <a:gd name="T13" fmla="*/ 0 h 61"/>
                <a:gd name="T14" fmla="*/ 0 w 160"/>
                <a:gd name="T15" fmla="*/ 0 h 61"/>
                <a:gd name="T16" fmla="*/ 0 w 160"/>
                <a:gd name="T17" fmla="*/ 0 h 61"/>
                <a:gd name="T18" fmla="*/ 0 w 160"/>
                <a:gd name="T19" fmla="*/ 0 h 61"/>
                <a:gd name="T20" fmla="*/ 0 w 160"/>
                <a:gd name="T21" fmla="*/ 0 h 61"/>
                <a:gd name="T22" fmla="*/ 0 w 160"/>
                <a:gd name="T23" fmla="*/ 0 h 61"/>
                <a:gd name="T24" fmla="*/ 0 w 160"/>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61">
                  <a:moveTo>
                    <a:pt x="99" y="36"/>
                  </a:moveTo>
                  <a:lnTo>
                    <a:pt x="46" y="38"/>
                  </a:lnTo>
                  <a:lnTo>
                    <a:pt x="52" y="44"/>
                  </a:lnTo>
                  <a:lnTo>
                    <a:pt x="27" y="59"/>
                  </a:lnTo>
                  <a:lnTo>
                    <a:pt x="0" y="61"/>
                  </a:lnTo>
                  <a:lnTo>
                    <a:pt x="5" y="56"/>
                  </a:lnTo>
                  <a:lnTo>
                    <a:pt x="34" y="16"/>
                  </a:lnTo>
                  <a:lnTo>
                    <a:pt x="52" y="13"/>
                  </a:lnTo>
                  <a:lnTo>
                    <a:pt x="49" y="6"/>
                  </a:lnTo>
                  <a:lnTo>
                    <a:pt x="67" y="0"/>
                  </a:lnTo>
                  <a:lnTo>
                    <a:pt x="160" y="6"/>
                  </a:lnTo>
                  <a:lnTo>
                    <a:pt x="137" y="17"/>
                  </a:lnTo>
                  <a:lnTo>
                    <a:pt x="99" y="3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0" name="Freeform 68"/>
            <p:cNvSpPr>
              <a:spLocks noChangeAspect="1"/>
            </p:cNvSpPr>
            <p:nvPr/>
          </p:nvSpPr>
          <p:spPr bwMode="auto">
            <a:xfrm>
              <a:off x="1219" y="1754"/>
              <a:ext cx="89" cy="196"/>
            </a:xfrm>
            <a:custGeom>
              <a:avLst/>
              <a:gdLst>
                <a:gd name="T0" fmla="*/ 0 w 86"/>
                <a:gd name="T1" fmla="*/ 0 h 82"/>
                <a:gd name="T2" fmla="*/ 0 w 86"/>
                <a:gd name="T3" fmla="*/ 0 h 82"/>
                <a:gd name="T4" fmla="*/ 0 w 86"/>
                <a:gd name="T5" fmla="*/ 0 h 82"/>
                <a:gd name="T6" fmla="*/ 0 w 86"/>
                <a:gd name="T7" fmla="*/ 0 h 82"/>
                <a:gd name="T8" fmla="*/ 0 w 86"/>
                <a:gd name="T9" fmla="*/ 0 h 82"/>
                <a:gd name="T10" fmla="*/ 0 w 86"/>
                <a:gd name="T11" fmla="*/ 0 h 82"/>
                <a:gd name="T12" fmla="*/ 0 w 86"/>
                <a:gd name="T13" fmla="*/ 0 h 82"/>
                <a:gd name="T14" fmla="*/ 0 w 86"/>
                <a:gd name="T15" fmla="*/ 0 h 82"/>
                <a:gd name="T16" fmla="*/ 0 w 86"/>
                <a:gd name="T17" fmla="*/ 0 h 82"/>
                <a:gd name="T18" fmla="*/ 0 w 86"/>
                <a:gd name="T19" fmla="*/ 0 h 82"/>
                <a:gd name="T20" fmla="*/ 0 w 86"/>
                <a:gd name="T21" fmla="*/ 0 h 82"/>
                <a:gd name="T22" fmla="*/ 0 w 86"/>
                <a:gd name="T23" fmla="*/ 0 h 82"/>
                <a:gd name="T24" fmla="*/ 0 w 86"/>
                <a:gd name="T25" fmla="*/ 0 h 82"/>
                <a:gd name="T26" fmla="*/ 0 w 86"/>
                <a:gd name="T27" fmla="*/ 0 h 82"/>
                <a:gd name="T28" fmla="*/ 0 w 86"/>
                <a:gd name="T29" fmla="*/ 0 h 82"/>
                <a:gd name="T30" fmla="*/ 0 w 86"/>
                <a:gd name="T31" fmla="*/ 0 h 82"/>
                <a:gd name="T32" fmla="*/ 0 w 86"/>
                <a:gd name="T33" fmla="*/ 0 h 82"/>
                <a:gd name="T34" fmla="*/ 0 w 86"/>
                <a:gd name="T35" fmla="*/ 0 h 82"/>
                <a:gd name="T36" fmla="*/ 0 w 86"/>
                <a:gd name="T37" fmla="*/ 0 h 82"/>
                <a:gd name="T38" fmla="*/ 0 w 86"/>
                <a:gd name="T39" fmla="*/ 0 h 82"/>
                <a:gd name="T40" fmla="*/ 0 w 86"/>
                <a:gd name="T41" fmla="*/ 0 h 82"/>
                <a:gd name="T42" fmla="*/ 0 w 86"/>
                <a:gd name="T43" fmla="*/ 0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82">
                  <a:moveTo>
                    <a:pt x="60" y="57"/>
                  </a:moveTo>
                  <a:lnTo>
                    <a:pt x="54" y="61"/>
                  </a:lnTo>
                  <a:lnTo>
                    <a:pt x="32" y="60"/>
                  </a:lnTo>
                  <a:lnTo>
                    <a:pt x="39" y="54"/>
                  </a:lnTo>
                  <a:lnTo>
                    <a:pt x="29" y="52"/>
                  </a:lnTo>
                  <a:lnTo>
                    <a:pt x="17" y="47"/>
                  </a:lnTo>
                  <a:lnTo>
                    <a:pt x="36" y="39"/>
                  </a:lnTo>
                  <a:lnTo>
                    <a:pt x="17" y="31"/>
                  </a:lnTo>
                  <a:lnTo>
                    <a:pt x="16" y="24"/>
                  </a:lnTo>
                  <a:lnTo>
                    <a:pt x="5" y="22"/>
                  </a:lnTo>
                  <a:lnTo>
                    <a:pt x="3" y="17"/>
                  </a:lnTo>
                  <a:lnTo>
                    <a:pt x="17" y="9"/>
                  </a:lnTo>
                  <a:lnTo>
                    <a:pt x="10" y="10"/>
                  </a:lnTo>
                  <a:lnTo>
                    <a:pt x="0" y="0"/>
                  </a:lnTo>
                  <a:lnTo>
                    <a:pt x="30" y="6"/>
                  </a:lnTo>
                  <a:lnTo>
                    <a:pt x="60" y="13"/>
                  </a:lnTo>
                  <a:lnTo>
                    <a:pt x="68" y="29"/>
                  </a:lnTo>
                  <a:lnTo>
                    <a:pt x="82" y="51"/>
                  </a:lnTo>
                  <a:lnTo>
                    <a:pt x="84" y="77"/>
                  </a:lnTo>
                  <a:lnTo>
                    <a:pt x="86" y="82"/>
                  </a:lnTo>
                  <a:lnTo>
                    <a:pt x="42" y="70"/>
                  </a:lnTo>
                  <a:lnTo>
                    <a:pt x="60" y="5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1" name="Freeform 69"/>
            <p:cNvSpPr>
              <a:spLocks noChangeAspect="1"/>
            </p:cNvSpPr>
            <p:nvPr/>
          </p:nvSpPr>
          <p:spPr bwMode="auto">
            <a:xfrm>
              <a:off x="1657" y="1362"/>
              <a:ext cx="89" cy="196"/>
            </a:xfrm>
            <a:custGeom>
              <a:avLst/>
              <a:gdLst>
                <a:gd name="T0" fmla="*/ 0 w 202"/>
                <a:gd name="T1" fmla="*/ 0 h 42"/>
                <a:gd name="T2" fmla="*/ 0 w 202"/>
                <a:gd name="T3" fmla="*/ 0 h 42"/>
                <a:gd name="T4" fmla="*/ 0 w 202"/>
                <a:gd name="T5" fmla="*/ 0 h 42"/>
                <a:gd name="T6" fmla="*/ 0 w 202"/>
                <a:gd name="T7" fmla="*/ 0 h 42"/>
                <a:gd name="T8" fmla="*/ 0 w 202"/>
                <a:gd name="T9" fmla="*/ 0 h 42"/>
                <a:gd name="T10" fmla="*/ 0 w 202"/>
                <a:gd name="T11" fmla="*/ 0 h 42"/>
                <a:gd name="T12" fmla="*/ 0 w 202"/>
                <a:gd name="T13" fmla="*/ 0 h 42"/>
                <a:gd name="T14" fmla="*/ 0 w 202"/>
                <a:gd name="T15" fmla="*/ 0 h 42"/>
                <a:gd name="T16" fmla="*/ 0 w 202"/>
                <a:gd name="T17" fmla="*/ 0 h 42"/>
                <a:gd name="T18" fmla="*/ 0 w 202"/>
                <a:gd name="T19" fmla="*/ 0 h 42"/>
                <a:gd name="T20" fmla="*/ 0 w 202"/>
                <a:gd name="T21" fmla="*/ 0 h 42"/>
                <a:gd name="T22" fmla="*/ 0 w 202"/>
                <a:gd name="T23" fmla="*/ 0 h 42"/>
                <a:gd name="T24" fmla="*/ 0 w 202"/>
                <a:gd name="T25" fmla="*/ 0 h 42"/>
                <a:gd name="T26" fmla="*/ 0 w 202"/>
                <a:gd name="T27" fmla="*/ 0 h 42"/>
                <a:gd name="T28" fmla="*/ 0 w 202"/>
                <a:gd name="T29" fmla="*/ 0 h 42"/>
                <a:gd name="T30" fmla="*/ 0 w 202"/>
                <a:gd name="T31" fmla="*/ 0 h 42"/>
                <a:gd name="T32" fmla="*/ 0 w 202"/>
                <a:gd name="T33" fmla="*/ 0 h 42"/>
                <a:gd name="T34" fmla="*/ 0 w 202"/>
                <a:gd name="T35" fmla="*/ 0 h 42"/>
                <a:gd name="T36" fmla="*/ 0 w 202"/>
                <a:gd name="T37" fmla="*/ 0 h 42"/>
                <a:gd name="T38" fmla="*/ 0 w 202"/>
                <a:gd name="T39" fmla="*/ 0 h 42"/>
                <a:gd name="T40" fmla="*/ 0 w 20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2" h="42">
                  <a:moveTo>
                    <a:pt x="121" y="23"/>
                  </a:moveTo>
                  <a:lnTo>
                    <a:pt x="125" y="19"/>
                  </a:lnTo>
                  <a:lnTo>
                    <a:pt x="100" y="26"/>
                  </a:lnTo>
                  <a:lnTo>
                    <a:pt x="77" y="33"/>
                  </a:lnTo>
                  <a:lnTo>
                    <a:pt x="75" y="30"/>
                  </a:lnTo>
                  <a:lnTo>
                    <a:pt x="59" y="41"/>
                  </a:lnTo>
                  <a:lnTo>
                    <a:pt x="39" y="42"/>
                  </a:lnTo>
                  <a:lnTo>
                    <a:pt x="39" y="35"/>
                  </a:lnTo>
                  <a:lnTo>
                    <a:pt x="23" y="39"/>
                  </a:lnTo>
                  <a:lnTo>
                    <a:pt x="0" y="38"/>
                  </a:lnTo>
                  <a:lnTo>
                    <a:pt x="15" y="29"/>
                  </a:lnTo>
                  <a:lnTo>
                    <a:pt x="88" y="14"/>
                  </a:lnTo>
                  <a:lnTo>
                    <a:pt x="137" y="2"/>
                  </a:lnTo>
                  <a:lnTo>
                    <a:pt x="171" y="0"/>
                  </a:lnTo>
                  <a:lnTo>
                    <a:pt x="202" y="3"/>
                  </a:lnTo>
                  <a:lnTo>
                    <a:pt x="174" y="11"/>
                  </a:lnTo>
                  <a:lnTo>
                    <a:pt x="179" y="14"/>
                  </a:lnTo>
                  <a:lnTo>
                    <a:pt x="171" y="17"/>
                  </a:lnTo>
                  <a:lnTo>
                    <a:pt x="137" y="24"/>
                  </a:lnTo>
                  <a:lnTo>
                    <a:pt x="120" y="32"/>
                  </a:lnTo>
                  <a:lnTo>
                    <a:pt x="121" y="2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2" name="Freeform 70"/>
            <p:cNvSpPr>
              <a:spLocks noChangeAspect="1"/>
            </p:cNvSpPr>
            <p:nvPr/>
          </p:nvSpPr>
          <p:spPr bwMode="auto">
            <a:xfrm>
              <a:off x="1847" y="1372"/>
              <a:ext cx="89" cy="196"/>
            </a:xfrm>
            <a:custGeom>
              <a:avLst/>
              <a:gdLst>
                <a:gd name="T0" fmla="*/ 0 w 125"/>
                <a:gd name="T1" fmla="*/ 0 h 44"/>
                <a:gd name="T2" fmla="*/ 0 w 125"/>
                <a:gd name="T3" fmla="*/ 0 h 44"/>
                <a:gd name="T4" fmla="*/ 0 w 125"/>
                <a:gd name="T5" fmla="*/ 0 h 44"/>
                <a:gd name="T6" fmla="*/ 0 w 125"/>
                <a:gd name="T7" fmla="*/ 0 h 44"/>
                <a:gd name="T8" fmla="*/ 0 w 125"/>
                <a:gd name="T9" fmla="*/ 0 h 44"/>
                <a:gd name="T10" fmla="*/ 0 w 125"/>
                <a:gd name="T11" fmla="*/ 0 h 44"/>
                <a:gd name="T12" fmla="*/ 0 w 125"/>
                <a:gd name="T13" fmla="*/ 0 h 44"/>
                <a:gd name="T14" fmla="*/ 0 w 125"/>
                <a:gd name="T15" fmla="*/ 0 h 44"/>
                <a:gd name="T16" fmla="*/ 0 w 125"/>
                <a:gd name="T17" fmla="*/ 0 h 44"/>
                <a:gd name="T18" fmla="*/ 0 w 125"/>
                <a:gd name="T19" fmla="*/ 0 h 44"/>
                <a:gd name="T20" fmla="*/ 0 w 125"/>
                <a:gd name="T21" fmla="*/ 0 h 44"/>
                <a:gd name="T22" fmla="*/ 0 w 125"/>
                <a:gd name="T23" fmla="*/ 0 h 44"/>
                <a:gd name="T24" fmla="*/ 0 w 125"/>
                <a:gd name="T25" fmla="*/ 0 h 44"/>
                <a:gd name="T26" fmla="*/ 0 w 125"/>
                <a:gd name="T27" fmla="*/ 0 h 44"/>
                <a:gd name="T28" fmla="*/ 0 w 125"/>
                <a:gd name="T29" fmla="*/ 0 h 44"/>
                <a:gd name="T30" fmla="*/ 0 w 125"/>
                <a:gd name="T31" fmla="*/ 0 h 44"/>
                <a:gd name="T32" fmla="*/ 0 w 125"/>
                <a:gd name="T33" fmla="*/ 0 h 44"/>
                <a:gd name="T34" fmla="*/ 0 w 125"/>
                <a:gd name="T35" fmla="*/ 0 h 44"/>
                <a:gd name="T36" fmla="*/ 0 w 125"/>
                <a:gd name="T37" fmla="*/ 0 h 44"/>
                <a:gd name="T38" fmla="*/ 0 w 125"/>
                <a:gd name="T39" fmla="*/ 0 h 44"/>
                <a:gd name="T40" fmla="*/ 0 w 125"/>
                <a:gd name="T41" fmla="*/ 0 h 44"/>
                <a:gd name="T42" fmla="*/ 0 w 125"/>
                <a:gd name="T43" fmla="*/ 0 h 44"/>
                <a:gd name="T44" fmla="*/ 0 w 125"/>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5" h="44">
                  <a:moveTo>
                    <a:pt x="59" y="14"/>
                  </a:moveTo>
                  <a:lnTo>
                    <a:pt x="38" y="8"/>
                  </a:lnTo>
                  <a:lnTo>
                    <a:pt x="47" y="11"/>
                  </a:lnTo>
                  <a:lnTo>
                    <a:pt x="32" y="15"/>
                  </a:lnTo>
                  <a:lnTo>
                    <a:pt x="31" y="20"/>
                  </a:lnTo>
                  <a:lnTo>
                    <a:pt x="31" y="22"/>
                  </a:lnTo>
                  <a:lnTo>
                    <a:pt x="0" y="27"/>
                  </a:lnTo>
                  <a:lnTo>
                    <a:pt x="82" y="26"/>
                  </a:lnTo>
                  <a:lnTo>
                    <a:pt x="31" y="35"/>
                  </a:lnTo>
                  <a:lnTo>
                    <a:pt x="30" y="39"/>
                  </a:lnTo>
                  <a:lnTo>
                    <a:pt x="78" y="44"/>
                  </a:lnTo>
                  <a:lnTo>
                    <a:pt x="84" y="38"/>
                  </a:lnTo>
                  <a:lnTo>
                    <a:pt x="89" y="33"/>
                  </a:lnTo>
                  <a:lnTo>
                    <a:pt x="106" y="33"/>
                  </a:lnTo>
                  <a:lnTo>
                    <a:pt x="113" y="26"/>
                  </a:lnTo>
                  <a:lnTo>
                    <a:pt x="102" y="24"/>
                  </a:lnTo>
                  <a:lnTo>
                    <a:pt x="125" y="9"/>
                  </a:lnTo>
                  <a:lnTo>
                    <a:pt x="119" y="0"/>
                  </a:lnTo>
                  <a:lnTo>
                    <a:pt x="98" y="5"/>
                  </a:lnTo>
                  <a:lnTo>
                    <a:pt x="65" y="4"/>
                  </a:lnTo>
                  <a:lnTo>
                    <a:pt x="78" y="14"/>
                  </a:lnTo>
                  <a:lnTo>
                    <a:pt x="67" y="16"/>
                  </a:lnTo>
                  <a:lnTo>
                    <a:pt x="59" y="1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3" name="Freeform 71"/>
            <p:cNvSpPr>
              <a:spLocks noChangeAspect="1"/>
            </p:cNvSpPr>
            <p:nvPr/>
          </p:nvSpPr>
          <p:spPr bwMode="auto">
            <a:xfrm>
              <a:off x="1870" y="1341"/>
              <a:ext cx="89" cy="196"/>
            </a:xfrm>
            <a:custGeom>
              <a:avLst/>
              <a:gdLst>
                <a:gd name="T0" fmla="*/ 0 w 109"/>
                <a:gd name="T1" fmla="*/ 0 h 38"/>
                <a:gd name="T2" fmla="*/ 0 w 109"/>
                <a:gd name="T3" fmla="*/ 0 h 38"/>
                <a:gd name="T4" fmla="*/ 0 w 109"/>
                <a:gd name="T5" fmla="*/ 0 h 38"/>
                <a:gd name="T6" fmla="*/ 0 w 109"/>
                <a:gd name="T7" fmla="*/ 0 h 38"/>
                <a:gd name="T8" fmla="*/ 0 w 109"/>
                <a:gd name="T9" fmla="*/ 0 h 38"/>
                <a:gd name="T10" fmla="*/ 0 w 109"/>
                <a:gd name="T11" fmla="*/ 0 h 38"/>
                <a:gd name="T12" fmla="*/ 0 w 109"/>
                <a:gd name="T13" fmla="*/ 0 h 38"/>
                <a:gd name="T14" fmla="*/ 0 w 109"/>
                <a:gd name="T15" fmla="*/ 0 h 38"/>
                <a:gd name="T16" fmla="*/ 0 w 109"/>
                <a:gd name="T17" fmla="*/ 0 h 38"/>
                <a:gd name="T18" fmla="*/ 0 w 109"/>
                <a:gd name="T19" fmla="*/ 0 h 38"/>
                <a:gd name="T20" fmla="*/ 0 w 109"/>
                <a:gd name="T21" fmla="*/ 0 h 38"/>
                <a:gd name="T22" fmla="*/ 0 w 109"/>
                <a:gd name="T23" fmla="*/ 0 h 38"/>
                <a:gd name="T24" fmla="*/ 0 w 109"/>
                <a:gd name="T25" fmla="*/ 0 h 38"/>
                <a:gd name="T26" fmla="*/ 0 w 109"/>
                <a:gd name="T27" fmla="*/ 0 h 38"/>
                <a:gd name="T28" fmla="*/ 0 w 109"/>
                <a:gd name="T29" fmla="*/ 0 h 38"/>
                <a:gd name="T30" fmla="*/ 0 w 109"/>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9" h="38">
                  <a:moveTo>
                    <a:pt x="68" y="7"/>
                  </a:moveTo>
                  <a:lnTo>
                    <a:pt x="71" y="6"/>
                  </a:lnTo>
                  <a:lnTo>
                    <a:pt x="96" y="7"/>
                  </a:lnTo>
                  <a:lnTo>
                    <a:pt x="106" y="11"/>
                  </a:lnTo>
                  <a:lnTo>
                    <a:pt x="102" y="20"/>
                  </a:lnTo>
                  <a:lnTo>
                    <a:pt x="109" y="31"/>
                  </a:lnTo>
                  <a:lnTo>
                    <a:pt x="80" y="38"/>
                  </a:lnTo>
                  <a:lnTo>
                    <a:pt x="52" y="25"/>
                  </a:lnTo>
                  <a:lnTo>
                    <a:pt x="0" y="23"/>
                  </a:lnTo>
                  <a:lnTo>
                    <a:pt x="11" y="17"/>
                  </a:lnTo>
                  <a:lnTo>
                    <a:pt x="37" y="14"/>
                  </a:lnTo>
                  <a:lnTo>
                    <a:pt x="36" y="7"/>
                  </a:lnTo>
                  <a:lnTo>
                    <a:pt x="17" y="10"/>
                  </a:lnTo>
                  <a:lnTo>
                    <a:pt x="12" y="1"/>
                  </a:lnTo>
                  <a:lnTo>
                    <a:pt x="68" y="0"/>
                  </a:lnTo>
                  <a:lnTo>
                    <a:pt x="68"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4" name="Freeform 72"/>
            <p:cNvSpPr>
              <a:spLocks noChangeAspect="1"/>
            </p:cNvSpPr>
            <p:nvPr/>
          </p:nvSpPr>
          <p:spPr bwMode="auto">
            <a:xfrm>
              <a:off x="1790" y="1463"/>
              <a:ext cx="89" cy="196"/>
            </a:xfrm>
            <a:custGeom>
              <a:avLst/>
              <a:gdLst>
                <a:gd name="T0" fmla="*/ 0 w 96"/>
                <a:gd name="T1" fmla="*/ 0 h 45"/>
                <a:gd name="T2" fmla="*/ 0 w 96"/>
                <a:gd name="T3" fmla="*/ 0 h 45"/>
                <a:gd name="T4" fmla="*/ 0 w 96"/>
                <a:gd name="T5" fmla="*/ 0 h 45"/>
                <a:gd name="T6" fmla="*/ 0 w 96"/>
                <a:gd name="T7" fmla="*/ 0 h 45"/>
                <a:gd name="T8" fmla="*/ 0 w 96"/>
                <a:gd name="T9" fmla="*/ 0 h 45"/>
                <a:gd name="T10" fmla="*/ 0 w 96"/>
                <a:gd name="T11" fmla="*/ 0 h 45"/>
                <a:gd name="T12" fmla="*/ 0 w 96"/>
                <a:gd name="T13" fmla="*/ 0 h 45"/>
                <a:gd name="T14" fmla="*/ 0 w 96"/>
                <a:gd name="T15" fmla="*/ 0 h 45"/>
                <a:gd name="T16" fmla="*/ 0 w 96"/>
                <a:gd name="T17" fmla="*/ 0 h 45"/>
                <a:gd name="T18" fmla="*/ 0 w 96"/>
                <a:gd name="T19" fmla="*/ 0 h 45"/>
                <a:gd name="T20" fmla="*/ 0 w 96"/>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45">
                  <a:moveTo>
                    <a:pt x="83" y="22"/>
                  </a:moveTo>
                  <a:lnTo>
                    <a:pt x="85" y="20"/>
                  </a:lnTo>
                  <a:lnTo>
                    <a:pt x="58" y="0"/>
                  </a:lnTo>
                  <a:lnTo>
                    <a:pt x="45" y="12"/>
                  </a:lnTo>
                  <a:lnTo>
                    <a:pt x="42" y="10"/>
                  </a:lnTo>
                  <a:lnTo>
                    <a:pt x="35" y="18"/>
                  </a:lnTo>
                  <a:lnTo>
                    <a:pt x="0" y="27"/>
                  </a:lnTo>
                  <a:lnTo>
                    <a:pt x="57" y="45"/>
                  </a:lnTo>
                  <a:lnTo>
                    <a:pt x="96" y="32"/>
                  </a:lnTo>
                  <a:lnTo>
                    <a:pt x="87" y="33"/>
                  </a:lnTo>
                  <a:lnTo>
                    <a:pt x="83" y="2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5" name="Freeform 73"/>
            <p:cNvSpPr>
              <a:spLocks noChangeAspect="1"/>
            </p:cNvSpPr>
            <p:nvPr/>
          </p:nvSpPr>
          <p:spPr bwMode="auto">
            <a:xfrm>
              <a:off x="2037" y="1412"/>
              <a:ext cx="89" cy="196"/>
            </a:xfrm>
            <a:custGeom>
              <a:avLst/>
              <a:gdLst>
                <a:gd name="T0" fmla="*/ 0 w 95"/>
                <a:gd name="T1" fmla="*/ 0 h 28"/>
                <a:gd name="T2" fmla="*/ 0 w 95"/>
                <a:gd name="T3" fmla="*/ 0 h 28"/>
                <a:gd name="T4" fmla="*/ 0 w 95"/>
                <a:gd name="T5" fmla="*/ 0 h 28"/>
                <a:gd name="T6" fmla="*/ 0 w 95"/>
                <a:gd name="T7" fmla="*/ 0 h 28"/>
                <a:gd name="T8" fmla="*/ 0 w 95"/>
                <a:gd name="T9" fmla="*/ 0 h 28"/>
                <a:gd name="T10" fmla="*/ 0 w 95"/>
                <a:gd name="T11" fmla="*/ 0 h 28"/>
                <a:gd name="T12" fmla="*/ 0 w 95"/>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28">
                  <a:moveTo>
                    <a:pt x="66" y="0"/>
                  </a:moveTo>
                  <a:lnTo>
                    <a:pt x="5" y="2"/>
                  </a:lnTo>
                  <a:lnTo>
                    <a:pt x="0" y="12"/>
                  </a:lnTo>
                  <a:lnTo>
                    <a:pt x="9" y="18"/>
                  </a:lnTo>
                  <a:lnTo>
                    <a:pt x="18" y="28"/>
                  </a:lnTo>
                  <a:lnTo>
                    <a:pt x="95" y="23"/>
                  </a:lnTo>
                  <a:lnTo>
                    <a:pt x="66"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6" name="Freeform 74"/>
            <p:cNvSpPr>
              <a:spLocks noChangeAspect="1"/>
            </p:cNvSpPr>
            <p:nvPr/>
          </p:nvSpPr>
          <p:spPr bwMode="auto">
            <a:xfrm>
              <a:off x="2017" y="1485"/>
              <a:ext cx="89" cy="196"/>
            </a:xfrm>
            <a:custGeom>
              <a:avLst/>
              <a:gdLst>
                <a:gd name="T0" fmla="*/ 0 w 59"/>
                <a:gd name="T1" fmla="*/ 0 h 34"/>
                <a:gd name="T2" fmla="*/ 0 w 59"/>
                <a:gd name="T3" fmla="*/ 0 h 34"/>
                <a:gd name="T4" fmla="*/ 0 w 59"/>
                <a:gd name="T5" fmla="*/ 0 h 34"/>
                <a:gd name="T6" fmla="*/ 0 w 59"/>
                <a:gd name="T7" fmla="*/ 0 h 34"/>
                <a:gd name="T8" fmla="*/ 0 w 59"/>
                <a:gd name="T9" fmla="*/ 0 h 34"/>
                <a:gd name="T10" fmla="*/ 0 w 59"/>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34">
                  <a:moveTo>
                    <a:pt x="52" y="22"/>
                  </a:moveTo>
                  <a:lnTo>
                    <a:pt x="5" y="34"/>
                  </a:lnTo>
                  <a:lnTo>
                    <a:pt x="0" y="20"/>
                  </a:lnTo>
                  <a:lnTo>
                    <a:pt x="37" y="0"/>
                  </a:lnTo>
                  <a:lnTo>
                    <a:pt x="59" y="9"/>
                  </a:lnTo>
                  <a:lnTo>
                    <a:pt x="52" y="2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7" name="Freeform 75"/>
            <p:cNvSpPr>
              <a:spLocks noChangeAspect="1"/>
            </p:cNvSpPr>
            <p:nvPr/>
          </p:nvSpPr>
          <p:spPr bwMode="auto">
            <a:xfrm>
              <a:off x="1933" y="1346"/>
              <a:ext cx="89" cy="196"/>
            </a:xfrm>
            <a:custGeom>
              <a:avLst/>
              <a:gdLst>
                <a:gd name="T0" fmla="*/ 0 w 68"/>
                <a:gd name="T1" fmla="*/ 1 h 26"/>
                <a:gd name="T2" fmla="*/ 0 w 68"/>
                <a:gd name="T3" fmla="*/ 0 h 26"/>
                <a:gd name="T4" fmla="*/ 0 w 68"/>
                <a:gd name="T5" fmla="*/ 1 h 26"/>
                <a:gd name="T6" fmla="*/ 0 w 68"/>
                <a:gd name="T7" fmla="*/ 1 h 26"/>
                <a:gd name="T8" fmla="*/ 0 w 68"/>
                <a:gd name="T9" fmla="*/ 1 h 26"/>
                <a:gd name="T10" fmla="*/ 0 w 68"/>
                <a:gd name="T11" fmla="*/ 1 h 26"/>
                <a:gd name="T12" fmla="*/ 0 w 68"/>
                <a:gd name="T13" fmla="*/ 1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26">
                  <a:moveTo>
                    <a:pt x="0" y="12"/>
                  </a:moveTo>
                  <a:lnTo>
                    <a:pt x="10" y="0"/>
                  </a:lnTo>
                  <a:lnTo>
                    <a:pt x="68" y="11"/>
                  </a:lnTo>
                  <a:lnTo>
                    <a:pt x="59" y="17"/>
                  </a:lnTo>
                  <a:lnTo>
                    <a:pt x="8" y="26"/>
                  </a:lnTo>
                  <a:lnTo>
                    <a:pt x="2" y="18"/>
                  </a:lnTo>
                  <a:lnTo>
                    <a:pt x="0" y="1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8" name="Freeform 76"/>
            <p:cNvSpPr>
              <a:spLocks noChangeAspect="1"/>
            </p:cNvSpPr>
            <p:nvPr/>
          </p:nvSpPr>
          <p:spPr bwMode="auto">
            <a:xfrm>
              <a:off x="1897" y="1385"/>
              <a:ext cx="89" cy="196"/>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3">
                  <a:moveTo>
                    <a:pt x="19" y="22"/>
                  </a:moveTo>
                  <a:lnTo>
                    <a:pt x="0" y="17"/>
                  </a:lnTo>
                  <a:lnTo>
                    <a:pt x="53" y="0"/>
                  </a:lnTo>
                  <a:lnTo>
                    <a:pt x="68" y="13"/>
                  </a:lnTo>
                  <a:lnTo>
                    <a:pt x="61" y="23"/>
                  </a:lnTo>
                  <a:lnTo>
                    <a:pt x="19" y="2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79" name="Freeform 77"/>
            <p:cNvSpPr>
              <a:spLocks noChangeAspect="1"/>
            </p:cNvSpPr>
            <p:nvPr/>
          </p:nvSpPr>
          <p:spPr bwMode="auto">
            <a:xfrm>
              <a:off x="1771" y="1409"/>
              <a:ext cx="89" cy="196"/>
            </a:xfrm>
            <a:custGeom>
              <a:avLst/>
              <a:gdLst>
                <a:gd name="T0" fmla="*/ 0 w 58"/>
                <a:gd name="T1" fmla="*/ 1 h 26"/>
                <a:gd name="T2" fmla="*/ 0 w 58"/>
                <a:gd name="T3" fmla="*/ 1 h 26"/>
                <a:gd name="T4" fmla="*/ 0 w 58"/>
                <a:gd name="T5" fmla="*/ 0 h 26"/>
                <a:gd name="T6" fmla="*/ 0 w 58"/>
                <a:gd name="T7" fmla="*/ 1 h 26"/>
                <a:gd name="T8" fmla="*/ 0 w 58"/>
                <a:gd name="T9" fmla="*/ 1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6">
                  <a:moveTo>
                    <a:pt x="18" y="26"/>
                  </a:moveTo>
                  <a:lnTo>
                    <a:pt x="0" y="8"/>
                  </a:lnTo>
                  <a:lnTo>
                    <a:pt x="49" y="0"/>
                  </a:lnTo>
                  <a:lnTo>
                    <a:pt x="58" y="7"/>
                  </a:lnTo>
                  <a:lnTo>
                    <a:pt x="18" y="2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0" name="Freeform 78"/>
            <p:cNvSpPr>
              <a:spLocks noChangeAspect="1"/>
            </p:cNvSpPr>
            <p:nvPr/>
          </p:nvSpPr>
          <p:spPr bwMode="auto">
            <a:xfrm>
              <a:off x="2731" y="1680"/>
              <a:ext cx="89" cy="196"/>
            </a:xfrm>
            <a:custGeom>
              <a:avLst/>
              <a:gdLst>
                <a:gd name="T0" fmla="*/ 0 w 111"/>
                <a:gd name="T1" fmla="*/ 0 h 129"/>
                <a:gd name="T2" fmla="*/ 0 w 111"/>
                <a:gd name="T3" fmla="*/ 0 h 129"/>
                <a:gd name="T4" fmla="*/ 0 w 111"/>
                <a:gd name="T5" fmla="*/ 0 h 129"/>
                <a:gd name="T6" fmla="*/ 0 w 111"/>
                <a:gd name="T7" fmla="*/ 0 h 129"/>
                <a:gd name="T8" fmla="*/ 0 w 111"/>
                <a:gd name="T9" fmla="*/ 0 h 129"/>
                <a:gd name="T10" fmla="*/ 0 w 111"/>
                <a:gd name="T11" fmla="*/ 0 h 129"/>
                <a:gd name="T12" fmla="*/ 0 w 111"/>
                <a:gd name="T13" fmla="*/ 0 h 129"/>
                <a:gd name="T14" fmla="*/ 0 w 111"/>
                <a:gd name="T15" fmla="*/ 0 h 129"/>
                <a:gd name="T16" fmla="*/ 0 w 111"/>
                <a:gd name="T17" fmla="*/ 0 h 129"/>
                <a:gd name="T18" fmla="*/ 0 w 111"/>
                <a:gd name="T19" fmla="*/ 0 h 129"/>
                <a:gd name="T20" fmla="*/ 0 w 111"/>
                <a:gd name="T21" fmla="*/ 0 h 129"/>
                <a:gd name="T22" fmla="*/ 0 w 111"/>
                <a:gd name="T23" fmla="*/ 0 h 129"/>
                <a:gd name="T24" fmla="*/ 0 w 111"/>
                <a:gd name="T25" fmla="*/ 0 h 129"/>
                <a:gd name="T26" fmla="*/ 0 w 111"/>
                <a:gd name="T27" fmla="*/ 0 h 129"/>
                <a:gd name="T28" fmla="*/ 0 w 111"/>
                <a:gd name="T29" fmla="*/ 0 h 129"/>
                <a:gd name="T30" fmla="*/ 0 w 111"/>
                <a:gd name="T31" fmla="*/ 0 h 129"/>
                <a:gd name="T32" fmla="*/ 0 w 111"/>
                <a:gd name="T33" fmla="*/ 0 h 129"/>
                <a:gd name="T34" fmla="*/ 0 w 111"/>
                <a:gd name="T35" fmla="*/ 0 h 129"/>
                <a:gd name="T36" fmla="*/ 0 w 111"/>
                <a:gd name="T37" fmla="*/ 0 h 129"/>
                <a:gd name="T38" fmla="*/ 0 w 111"/>
                <a:gd name="T39" fmla="*/ 0 h 129"/>
                <a:gd name="T40" fmla="*/ 0 w 111"/>
                <a:gd name="T41" fmla="*/ 0 h 129"/>
                <a:gd name="T42" fmla="*/ 0 w 111"/>
                <a:gd name="T43" fmla="*/ 0 h 129"/>
                <a:gd name="T44" fmla="*/ 0 w 111"/>
                <a:gd name="T45" fmla="*/ 0 h 129"/>
                <a:gd name="T46" fmla="*/ 0 w 111"/>
                <a:gd name="T47" fmla="*/ 0 h 129"/>
                <a:gd name="T48" fmla="*/ 0 w 111"/>
                <a:gd name="T49" fmla="*/ 0 h 129"/>
                <a:gd name="T50" fmla="*/ 0 w 111"/>
                <a:gd name="T51" fmla="*/ 0 h 129"/>
                <a:gd name="T52" fmla="*/ 0 w 111"/>
                <a:gd name="T53" fmla="*/ 0 h 129"/>
                <a:gd name="T54" fmla="*/ 0 w 111"/>
                <a:gd name="T55" fmla="*/ 0 h 129"/>
                <a:gd name="T56" fmla="*/ 0 w 111"/>
                <a:gd name="T57" fmla="*/ 0 h 129"/>
                <a:gd name="T58" fmla="*/ 0 w 111"/>
                <a:gd name="T59" fmla="*/ 0 h 129"/>
                <a:gd name="T60" fmla="*/ 0 w 111"/>
                <a:gd name="T61" fmla="*/ 0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129">
                  <a:moveTo>
                    <a:pt x="111" y="94"/>
                  </a:moveTo>
                  <a:lnTo>
                    <a:pt x="111" y="68"/>
                  </a:lnTo>
                  <a:lnTo>
                    <a:pt x="111" y="41"/>
                  </a:lnTo>
                  <a:lnTo>
                    <a:pt x="96" y="33"/>
                  </a:lnTo>
                  <a:lnTo>
                    <a:pt x="88" y="35"/>
                  </a:lnTo>
                  <a:lnTo>
                    <a:pt x="66" y="33"/>
                  </a:lnTo>
                  <a:lnTo>
                    <a:pt x="86" y="9"/>
                  </a:lnTo>
                  <a:lnTo>
                    <a:pt x="90" y="0"/>
                  </a:lnTo>
                  <a:lnTo>
                    <a:pt x="79" y="6"/>
                  </a:lnTo>
                  <a:lnTo>
                    <a:pt x="69" y="5"/>
                  </a:lnTo>
                  <a:lnTo>
                    <a:pt x="49" y="18"/>
                  </a:lnTo>
                  <a:lnTo>
                    <a:pt x="56" y="23"/>
                  </a:lnTo>
                  <a:lnTo>
                    <a:pt x="48" y="34"/>
                  </a:lnTo>
                  <a:lnTo>
                    <a:pt x="15" y="38"/>
                  </a:lnTo>
                  <a:lnTo>
                    <a:pt x="18" y="47"/>
                  </a:lnTo>
                  <a:lnTo>
                    <a:pt x="6" y="59"/>
                  </a:lnTo>
                  <a:lnTo>
                    <a:pt x="36" y="70"/>
                  </a:lnTo>
                  <a:lnTo>
                    <a:pt x="14" y="93"/>
                  </a:lnTo>
                  <a:lnTo>
                    <a:pt x="37" y="87"/>
                  </a:lnTo>
                  <a:lnTo>
                    <a:pt x="13" y="100"/>
                  </a:lnTo>
                  <a:lnTo>
                    <a:pt x="0" y="105"/>
                  </a:lnTo>
                  <a:lnTo>
                    <a:pt x="8" y="108"/>
                  </a:lnTo>
                  <a:lnTo>
                    <a:pt x="0" y="114"/>
                  </a:lnTo>
                  <a:lnTo>
                    <a:pt x="12" y="119"/>
                  </a:lnTo>
                  <a:lnTo>
                    <a:pt x="7" y="124"/>
                  </a:lnTo>
                  <a:lnTo>
                    <a:pt x="18" y="124"/>
                  </a:lnTo>
                  <a:lnTo>
                    <a:pt x="16" y="129"/>
                  </a:lnTo>
                  <a:lnTo>
                    <a:pt x="46" y="125"/>
                  </a:lnTo>
                  <a:lnTo>
                    <a:pt x="73" y="112"/>
                  </a:lnTo>
                  <a:lnTo>
                    <a:pt x="100" y="107"/>
                  </a:lnTo>
                  <a:lnTo>
                    <a:pt x="111" y="9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1" name="Freeform 79"/>
            <p:cNvSpPr>
              <a:spLocks noChangeAspect="1"/>
            </p:cNvSpPr>
            <p:nvPr/>
          </p:nvSpPr>
          <p:spPr bwMode="auto">
            <a:xfrm>
              <a:off x="2789" y="1630"/>
              <a:ext cx="89" cy="196"/>
            </a:xfrm>
            <a:custGeom>
              <a:avLst/>
              <a:gdLst>
                <a:gd name="T0" fmla="*/ 0 w 204"/>
                <a:gd name="T1" fmla="*/ 0 h 288"/>
                <a:gd name="T2" fmla="*/ 0 w 204"/>
                <a:gd name="T3" fmla="*/ 0 h 288"/>
                <a:gd name="T4" fmla="*/ 0 w 204"/>
                <a:gd name="T5" fmla="*/ 0 h 288"/>
                <a:gd name="T6" fmla="*/ 0 w 204"/>
                <a:gd name="T7" fmla="*/ 0 h 288"/>
                <a:gd name="T8" fmla="*/ 0 w 204"/>
                <a:gd name="T9" fmla="*/ 0 h 288"/>
                <a:gd name="T10" fmla="*/ 0 w 204"/>
                <a:gd name="T11" fmla="*/ 0 h 288"/>
                <a:gd name="T12" fmla="*/ 0 w 204"/>
                <a:gd name="T13" fmla="*/ 0 h 288"/>
                <a:gd name="T14" fmla="*/ 0 w 204"/>
                <a:gd name="T15" fmla="*/ 0 h 288"/>
                <a:gd name="T16" fmla="*/ 0 w 204"/>
                <a:gd name="T17" fmla="*/ 0 h 288"/>
                <a:gd name="T18" fmla="*/ 0 w 204"/>
                <a:gd name="T19" fmla="*/ 0 h 288"/>
                <a:gd name="T20" fmla="*/ 0 w 204"/>
                <a:gd name="T21" fmla="*/ 0 h 288"/>
                <a:gd name="T22" fmla="*/ 0 w 204"/>
                <a:gd name="T23" fmla="*/ 0 h 288"/>
                <a:gd name="T24" fmla="*/ 0 w 204"/>
                <a:gd name="T25" fmla="*/ 0 h 288"/>
                <a:gd name="T26" fmla="*/ 0 w 204"/>
                <a:gd name="T27" fmla="*/ 0 h 288"/>
                <a:gd name="T28" fmla="*/ 0 w 204"/>
                <a:gd name="T29" fmla="*/ 0 h 288"/>
                <a:gd name="T30" fmla="*/ 0 w 204"/>
                <a:gd name="T31" fmla="*/ 0 h 288"/>
                <a:gd name="T32" fmla="*/ 0 w 204"/>
                <a:gd name="T33" fmla="*/ 0 h 288"/>
                <a:gd name="T34" fmla="*/ 0 w 204"/>
                <a:gd name="T35" fmla="*/ 0 h 288"/>
                <a:gd name="T36" fmla="*/ 0 w 204"/>
                <a:gd name="T37" fmla="*/ 0 h 288"/>
                <a:gd name="T38" fmla="*/ 0 w 204"/>
                <a:gd name="T39" fmla="*/ 0 h 288"/>
                <a:gd name="T40" fmla="*/ 0 w 204"/>
                <a:gd name="T41" fmla="*/ 0 h 288"/>
                <a:gd name="T42" fmla="*/ 0 w 204"/>
                <a:gd name="T43" fmla="*/ 0 h 288"/>
                <a:gd name="T44" fmla="*/ 0 w 204"/>
                <a:gd name="T45" fmla="*/ 0 h 288"/>
                <a:gd name="T46" fmla="*/ 0 w 204"/>
                <a:gd name="T47" fmla="*/ 0 h 288"/>
                <a:gd name="T48" fmla="*/ 0 w 204"/>
                <a:gd name="T49" fmla="*/ 0 h 288"/>
                <a:gd name="T50" fmla="*/ 0 w 204"/>
                <a:gd name="T51" fmla="*/ 0 h 288"/>
                <a:gd name="T52" fmla="*/ 0 w 204"/>
                <a:gd name="T53" fmla="*/ 0 h 288"/>
                <a:gd name="T54" fmla="*/ 0 w 204"/>
                <a:gd name="T55" fmla="*/ 0 h 288"/>
                <a:gd name="T56" fmla="*/ 0 w 204"/>
                <a:gd name="T57" fmla="*/ 0 h 288"/>
                <a:gd name="T58" fmla="*/ 0 w 204"/>
                <a:gd name="T59" fmla="*/ 0 h 288"/>
                <a:gd name="T60" fmla="*/ 0 w 204"/>
                <a:gd name="T61" fmla="*/ 0 h 288"/>
                <a:gd name="T62" fmla="*/ 0 w 204"/>
                <a:gd name="T63" fmla="*/ 0 h 288"/>
                <a:gd name="T64" fmla="*/ 0 w 204"/>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4" h="288">
                  <a:moveTo>
                    <a:pt x="2" y="110"/>
                  </a:moveTo>
                  <a:lnTo>
                    <a:pt x="18" y="88"/>
                  </a:lnTo>
                  <a:lnTo>
                    <a:pt x="26" y="88"/>
                  </a:lnTo>
                  <a:lnTo>
                    <a:pt x="32" y="89"/>
                  </a:lnTo>
                  <a:lnTo>
                    <a:pt x="29" y="98"/>
                  </a:lnTo>
                  <a:lnTo>
                    <a:pt x="24" y="115"/>
                  </a:lnTo>
                  <a:lnTo>
                    <a:pt x="28" y="131"/>
                  </a:lnTo>
                  <a:lnTo>
                    <a:pt x="41" y="127"/>
                  </a:lnTo>
                  <a:lnTo>
                    <a:pt x="70" y="121"/>
                  </a:lnTo>
                  <a:lnTo>
                    <a:pt x="61" y="132"/>
                  </a:lnTo>
                  <a:lnTo>
                    <a:pt x="76" y="148"/>
                  </a:lnTo>
                  <a:lnTo>
                    <a:pt x="77" y="175"/>
                  </a:lnTo>
                  <a:lnTo>
                    <a:pt x="68" y="178"/>
                  </a:lnTo>
                  <a:lnTo>
                    <a:pt x="32" y="192"/>
                  </a:lnTo>
                  <a:lnTo>
                    <a:pt x="38" y="192"/>
                  </a:lnTo>
                  <a:lnTo>
                    <a:pt x="47" y="204"/>
                  </a:lnTo>
                  <a:lnTo>
                    <a:pt x="22" y="222"/>
                  </a:lnTo>
                  <a:lnTo>
                    <a:pt x="18" y="230"/>
                  </a:lnTo>
                  <a:lnTo>
                    <a:pt x="46" y="235"/>
                  </a:lnTo>
                  <a:lnTo>
                    <a:pt x="56" y="241"/>
                  </a:lnTo>
                  <a:lnTo>
                    <a:pt x="89" y="232"/>
                  </a:lnTo>
                  <a:lnTo>
                    <a:pt x="77" y="244"/>
                  </a:lnTo>
                  <a:lnTo>
                    <a:pt x="53" y="250"/>
                  </a:lnTo>
                  <a:lnTo>
                    <a:pt x="26" y="268"/>
                  </a:lnTo>
                  <a:lnTo>
                    <a:pt x="0" y="287"/>
                  </a:lnTo>
                  <a:lnTo>
                    <a:pt x="10" y="288"/>
                  </a:lnTo>
                  <a:lnTo>
                    <a:pt x="17" y="287"/>
                  </a:lnTo>
                  <a:lnTo>
                    <a:pt x="50" y="282"/>
                  </a:lnTo>
                  <a:lnTo>
                    <a:pt x="60" y="274"/>
                  </a:lnTo>
                  <a:lnTo>
                    <a:pt x="84" y="269"/>
                  </a:lnTo>
                  <a:lnTo>
                    <a:pt x="116" y="265"/>
                  </a:lnTo>
                  <a:lnTo>
                    <a:pt x="162" y="266"/>
                  </a:lnTo>
                  <a:lnTo>
                    <a:pt x="193" y="246"/>
                  </a:lnTo>
                  <a:lnTo>
                    <a:pt x="170" y="240"/>
                  </a:lnTo>
                  <a:lnTo>
                    <a:pt x="179" y="232"/>
                  </a:lnTo>
                  <a:lnTo>
                    <a:pt x="204" y="206"/>
                  </a:lnTo>
                  <a:lnTo>
                    <a:pt x="194" y="193"/>
                  </a:lnTo>
                  <a:lnTo>
                    <a:pt x="162" y="196"/>
                  </a:lnTo>
                  <a:lnTo>
                    <a:pt x="164" y="186"/>
                  </a:lnTo>
                  <a:lnTo>
                    <a:pt x="144" y="166"/>
                  </a:lnTo>
                  <a:lnTo>
                    <a:pt x="152" y="167"/>
                  </a:lnTo>
                  <a:lnTo>
                    <a:pt x="150" y="154"/>
                  </a:lnTo>
                  <a:lnTo>
                    <a:pt x="131" y="134"/>
                  </a:lnTo>
                  <a:lnTo>
                    <a:pt x="101" y="91"/>
                  </a:lnTo>
                  <a:lnTo>
                    <a:pt x="64" y="86"/>
                  </a:lnTo>
                  <a:lnTo>
                    <a:pt x="85" y="79"/>
                  </a:lnTo>
                  <a:lnTo>
                    <a:pt x="73" y="74"/>
                  </a:lnTo>
                  <a:lnTo>
                    <a:pt x="82" y="72"/>
                  </a:lnTo>
                  <a:lnTo>
                    <a:pt x="109" y="35"/>
                  </a:lnTo>
                  <a:lnTo>
                    <a:pt x="56" y="34"/>
                  </a:lnTo>
                  <a:lnTo>
                    <a:pt x="47" y="31"/>
                  </a:lnTo>
                  <a:lnTo>
                    <a:pt x="54" y="26"/>
                  </a:lnTo>
                  <a:lnTo>
                    <a:pt x="76" y="4"/>
                  </a:lnTo>
                  <a:lnTo>
                    <a:pt x="34" y="0"/>
                  </a:lnTo>
                  <a:lnTo>
                    <a:pt x="25" y="11"/>
                  </a:lnTo>
                  <a:lnTo>
                    <a:pt x="22" y="22"/>
                  </a:lnTo>
                  <a:lnTo>
                    <a:pt x="13" y="24"/>
                  </a:lnTo>
                  <a:lnTo>
                    <a:pt x="11" y="36"/>
                  </a:lnTo>
                  <a:lnTo>
                    <a:pt x="11" y="40"/>
                  </a:lnTo>
                  <a:lnTo>
                    <a:pt x="10" y="46"/>
                  </a:lnTo>
                  <a:lnTo>
                    <a:pt x="1" y="61"/>
                  </a:lnTo>
                  <a:lnTo>
                    <a:pt x="4" y="65"/>
                  </a:lnTo>
                  <a:lnTo>
                    <a:pt x="0" y="67"/>
                  </a:lnTo>
                  <a:lnTo>
                    <a:pt x="18" y="64"/>
                  </a:lnTo>
                  <a:lnTo>
                    <a:pt x="18" y="66"/>
                  </a:lnTo>
                  <a:lnTo>
                    <a:pt x="2" y="11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2" name="Freeform 80"/>
            <p:cNvSpPr>
              <a:spLocks noChangeAspect="1"/>
            </p:cNvSpPr>
            <p:nvPr/>
          </p:nvSpPr>
          <p:spPr bwMode="auto">
            <a:xfrm>
              <a:off x="2739" y="1869"/>
              <a:ext cx="89" cy="196"/>
            </a:xfrm>
            <a:custGeom>
              <a:avLst/>
              <a:gdLst>
                <a:gd name="T0" fmla="*/ 0 w 352"/>
                <a:gd name="T1" fmla="*/ 0 h 270"/>
                <a:gd name="T2" fmla="*/ 0 w 352"/>
                <a:gd name="T3" fmla="*/ 0 h 270"/>
                <a:gd name="T4" fmla="*/ 0 w 352"/>
                <a:gd name="T5" fmla="*/ 0 h 270"/>
                <a:gd name="T6" fmla="*/ 0 w 352"/>
                <a:gd name="T7" fmla="*/ 0 h 270"/>
                <a:gd name="T8" fmla="*/ 0 w 352"/>
                <a:gd name="T9" fmla="*/ 0 h 270"/>
                <a:gd name="T10" fmla="*/ 0 w 352"/>
                <a:gd name="T11" fmla="*/ 0 h 270"/>
                <a:gd name="T12" fmla="*/ 0 w 352"/>
                <a:gd name="T13" fmla="*/ 0 h 270"/>
                <a:gd name="T14" fmla="*/ 0 w 352"/>
                <a:gd name="T15" fmla="*/ 0 h 270"/>
                <a:gd name="T16" fmla="*/ 0 w 352"/>
                <a:gd name="T17" fmla="*/ 0 h 270"/>
                <a:gd name="T18" fmla="*/ 0 w 352"/>
                <a:gd name="T19" fmla="*/ 0 h 270"/>
                <a:gd name="T20" fmla="*/ 0 w 352"/>
                <a:gd name="T21" fmla="*/ 0 h 270"/>
                <a:gd name="T22" fmla="*/ 0 w 352"/>
                <a:gd name="T23" fmla="*/ 0 h 270"/>
                <a:gd name="T24" fmla="*/ 0 w 352"/>
                <a:gd name="T25" fmla="*/ 0 h 270"/>
                <a:gd name="T26" fmla="*/ 0 w 352"/>
                <a:gd name="T27" fmla="*/ 0 h 270"/>
                <a:gd name="T28" fmla="*/ 0 w 352"/>
                <a:gd name="T29" fmla="*/ 0 h 270"/>
                <a:gd name="T30" fmla="*/ 0 w 352"/>
                <a:gd name="T31" fmla="*/ 0 h 270"/>
                <a:gd name="T32" fmla="*/ 0 w 352"/>
                <a:gd name="T33" fmla="*/ 0 h 270"/>
                <a:gd name="T34" fmla="*/ 0 w 352"/>
                <a:gd name="T35" fmla="*/ 0 h 270"/>
                <a:gd name="T36" fmla="*/ 0 w 352"/>
                <a:gd name="T37" fmla="*/ 0 h 270"/>
                <a:gd name="T38" fmla="*/ 1 w 352"/>
                <a:gd name="T39" fmla="*/ 0 h 270"/>
                <a:gd name="T40" fmla="*/ 1 w 352"/>
                <a:gd name="T41" fmla="*/ 0 h 270"/>
                <a:gd name="T42" fmla="*/ 0 w 352"/>
                <a:gd name="T43" fmla="*/ 0 h 270"/>
                <a:gd name="T44" fmla="*/ 0 w 352"/>
                <a:gd name="T45" fmla="*/ 0 h 270"/>
                <a:gd name="T46" fmla="*/ 0 w 352"/>
                <a:gd name="T47" fmla="*/ 0 h 270"/>
                <a:gd name="T48" fmla="*/ 0 w 352"/>
                <a:gd name="T49" fmla="*/ 0 h 270"/>
                <a:gd name="T50" fmla="*/ 0 w 352"/>
                <a:gd name="T51" fmla="*/ 0 h 270"/>
                <a:gd name="T52" fmla="*/ 0 w 352"/>
                <a:gd name="T53" fmla="*/ 0 h 270"/>
                <a:gd name="T54" fmla="*/ 0 w 352"/>
                <a:gd name="T55" fmla="*/ 0 h 270"/>
                <a:gd name="T56" fmla="*/ 0 w 352"/>
                <a:gd name="T57" fmla="*/ 0 h 270"/>
                <a:gd name="T58" fmla="*/ 0 w 352"/>
                <a:gd name="T59" fmla="*/ 0 h 270"/>
                <a:gd name="T60" fmla="*/ 0 w 352"/>
                <a:gd name="T61" fmla="*/ 0 h 270"/>
                <a:gd name="T62" fmla="*/ 0 w 352"/>
                <a:gd name="T63" fmla="*/ 0 h 270"/>
                <a:gd name="T64" fmla="*/ 0 w 352"/>
                <a:gd name="T65" fmla="*/ 0 h 270"/>
                <a:gd name="T66" fmla="*/ 0 w 352"/>
                <a:gd name="T67" fmla="*/ 0 h 270"/>
                <a:gd name="T68" fmla="*/ 0 w 352"/>
                <a:gd name="T69" fmla="*/ 0 h 270"/>
                <a:gd name="T70" fmla="*/ 0 w 352"/>
                <a:gd name="T71" fmla="*/ 0 h 270"/>
                <a:gd name="T72" fmla="*/ 0 w 352"/>
                <a:gd name="T73" fmla="*/ 0 h 270"/>
                <a:gd name="T74" fmla="*/ 0 w 352"/>
                <a:gd name="T75" fmla="*/ 0 h 270"/>
                <a:gd name="T76" fmla="*/ 0 w 352"/>
                <a:gd name="T77" fmla="*/ 0 h 270"/>
                <a:gd name="T78" fmla="*/ 0 w 352"/>
                <a:gd name="T79" fmla="*/ 0 h 270"/>
                <a:gd name="T80" fmla="*/ 0 w 352"/>
                <a:gd name="T81" fmla="*/ 0 h 270"/>
                <a:gd name="T82" fmla="*/ 0 w 352"/>
                <a:gd name="T83" fmla="*/ 0 h 270"/>
                <a:gd name="T84" fmla="*/ 0 w 352"/>
                <a:gd name="T85" fmla="*/ 0 h 270"/>
                <a:gd name="T86" fmla="*/ 0 w 352"/>
                <a:gd name="T87" fmla="*/ 0 h 270"/>
                <a:gd name="T88" fmla="*/ 0 w 352"/>
                <a:gd name="T89" fmla="*/ 0 h 270"/>
                <a:gd name="T90" fmla="*/ 0 w 352"/>
                <a:gd name="T91" fmla="*/ 0 h 2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52" h="270">
                  <a:moveTo>
                    <a:pt x="72" y="66"/>
                  </a:moveTo>
                  <a:lnTo>
                    <a:pt x="34" y="65"/>
                  </a:lnTo>
                  <a:lnTo>
                    <a:pt x="24" y="60"/>
                  </a:lnTo>
                  <a:lnTo>
                    <a:pt x="8" y="63"/>
                  </a:lnTo>
                  <a:lnTo>
                    <a:pt x="7" y="53"/>
                  </a:lnTo>
                  <a:lnTo>
                    <a:pt x="4" y="45"/>
                  </a:lnTo>
                  <a:lnTo>
                    <a:pt x="3" y="41"/>
                  </a:lnTo>
                  <a:lnTo>
                    <a:pt x="0" y="34"/>
                  </a:lnTo>
                  <a:lnTo>
                    <a:pt x="1" y="18"/>
                  </a:lnTo>
                  <a:lnTo>
                    <a:pt x="44" y="0"/>
                  </a:lnTo>
                  <a:lnTo>
                    <a:pt x="80" y="5"/>
                  </a:lnTo>
                  <a:lnTo>
                    <a:pt x="112" y="7"/>
                  </a:lnTo>
                  <a:lnTo>
                    <a:pt x="145" y="9"/>
                  </a:lnTo>
                  <a:lnTo>
                    <a:pt x="177" y="10"/>
                  </a:lnTo>
                  <a:lnTo>
                    <a:pt x="210" y="12"/>
                  </a:lnTo>
                  <a:lnTo>
                    <a:pt x="224" y="23"/>
                  </a:lnTo>
                  <a:lnTo>
                    <a:pt x="303" y="40"/>
                  </a:lnTo>
                  <a:lnTo>
                    <a:pt x="303" y="43"/>
                  </a:lnTo>
                  <a:lnTo>
                    <a:pt x="310" y="43"/>
                  </a:lnTo>
                  <a:lnTo>
                    <a:pt x="352" y="46"/>
                  </a:lnTo>
                  <a:lnTo>
                    <a:pt x="345" y="71"/>
                  </a:lnTo>
                  <a:lnTo>
                    <a:pt x="315" y="88"/>
                  </a:lnTo>
                  <a:lnTo>
                    <a:pt x="283" y="103"/>
                  </a:lnTo>
                  <a:lnTo>
                    <a:pt x="267" y="129"/>
                  </a:lnTo>
                  <a:lnTo>
                    <a:pt x="250" y="154"/>
                  </a:lnTo>
                  <a:lnTo>
                    <a:pt x="262" y="181"/>
                  </a:lnTo>
                  <a:lnTo>
                    <a:pt x="237" y="209"/>
                  </a:lnTo>
                  <a:lnTo>
                    <a:pt x="231" y="219"/>
                  </a:lnTo>
                  <a:lnTo>
                    <a:pt x="206" y="232"/>
                  </a:lnTo>
                  <a:lnTo>
                    <a:pt x="193" y="246"/>
                  </a:lnTo>
                  <a:lnTo>
                    <a:pt x="158" y="251"/>
                  </a:lnTo>
                  <a:lnTo>
                    <a:pt x="123" y="255"/>
                  </a:lnTo>
                  <a:lnTo>
                    <a:pt x="100" y="270"/>
                  </a:lnTo>
                  <a:lnTo>
                    <a:pt x="80" y="269"/>
                  </a:lnTo>
                  <a:lnTo>
                    <a:pt x="74" y="243"/>
                  </a:lnTo>
                  <a:lnTo>
                    <a:pt x="50" y="232"/>
                  </a:lnTo>
                  <a:lnTo>
                    <a:pt x="40" y="233"/>
                  </a:lnTo>
                  <a:lnTo>
                    <a:pt x="39" y="223"/>
                  </a:lnTo>
                  <a:lnTo>
                    <a:pt x="50" y="202"/>
                  </a:lnTo>
                  <a:lnTo>
                    <a:pt x="49" y="193"/>
                  </a:lnTo>
                  <a:lnTo>
                    <a:pt x="52" y="174"/>
                  </a:lnTo>
                  <a:lnTo>
                    <a:pt x="40" y="147"/>
                  </a:lnTo>
                  <a:lnTo>
                    <a:pt x="50" y="144"/>
                  </a:lnTo>
                  <a:lnTo>
                    <a:pt x="62" y="101"/>
                  </a:lnTo>
                  <a:lnTo>
                    <a:pt x="78" y="83"/>
                  </a:lnTo>
                  <a:lnTo>
                    <a:pt x="72" y="6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3" name="Freeform 81"/>
            <p:cNvSpPr>
              <a:spLocks noChangeAspect="1"/>
            </p:cNvSpPr>
            <p:nvPr/>
          </p:nvSpPr>
          <p:spPr bwMode="auto">
            <a:xfrm>
              <a:off x="1166" y="1775"/>
              <a:ext cx="807" cy="196"/>
            </a:xfrm>
            <a:custGeom>
              <a:avLst/>
              <a:gdLst>
                <a:gd name="T0" fmla="*/ 4 w 1725"/>
                <a:gd name="T1" fmla="*/ 0 h 859"/>
                <a:gd name="T2" fmla="*/ 4 w 1725"/>
                <a:gd name="T3" fmla="*/ 0 h 859"/>
                <a:gd name="T4" fmla="*/ 3 w 1725"/>
                <a:gd name="T5" fmla="*/ 0 h 859"/>
                <a:gd name="T6" fmla="*/ 3 w 1725"/>
                <a:gd name="T7" fmla="*/ 0 h 859"/>
                <a:gd name="T8" fmla="*/ 3 w 1725"/>
                <a:gd name="T9" fmla="*/ 0 h 859"/>
                <a:gd name="T10" fmla="*/ 3 w 1725"/>
                <a:gd name="T11" fmla="*/ 0 h 859"/>
                <a:gd name="T12" fmla="*/ 3 w 1725"/>
                <a:gd name="T13" fmla="*/ 0 h 859"/>
                <a:gd name="T14" fmla="*/ 2 w 1725"/>
                <a:gd name="T15" fmla="*/ 0 h 859"/>
                <a:gd name="T16" fmla="*/ 2 w 1725"/>
                <a:gd name="T17" fmla="*/ 0 h 859"/>
                <a:gd name="T18" fmla="*/ 1 w 1725"/>
                <a:gd name="T19" fmla="*/ 0 h 859"/>
                <a:gd name="T20" fmla="*/ 1 w 1725"/>
                <a:gd name="T21" fmla="*/ 0 h 859"/>
                <a:gd name="T22" fmla="*/ 0 w 1725"/>
                <a:gd name="T23" fmla="*/ 0 h 859"/>
                <a:gd name="T24" fmla="*/ 0 w 1725"/>
                <a:gd name="T25" fmla="*/ 0 h 859"/>
                <a:gd name="T26" fmla="*/ 0 w 1725"/>
                <a:gd name="T27" fmla="*/ 0 h 859"/>
                <a:gd name="T28" fmla="*/ 0 w 1725"/>
                <a:gd name="T29" fmla="*/ 0 h 859"/>
                <a:gd name="T30" fmla="*/ 0 w 1725"/>
                <a:gd name="T31" fmla="*/ 0 h 859"/>
                <a:gd name="T32" fmla="*/ 0 w 1725"/>
                <a:gd name="T33" fmla="*/ 1 h 859"/>
                <a:gd name="T34" fmla="*/ 0 w 1725"/>
                <a:gd name="T35" fmla="*/ 1 h 859"/>
                <a:gd name="T36" fmla="*/ 0 w 1725"/>
                <a:gd name="T37" fmla="*/ 1 h 859"/>
                <a:gd name="T38" fmla="*/ 0 w 1725"/>
                <a:gd name="T39" fmla="*/ 1 h 859"/>
                <a:gd name="T40" fmla="*/ 0 w 1725"/>
                <a:gd name="T41" fmla="*/ 1 h 859"/>
                <a:gd name="T42" fmla="*/ 0 w 1725"/>
                <a:gd name="T43" fmla="*/ 1 h 859"/>
                <a:gd name="T44" fmla="*/ 1 w 1725"/>
                <a:gd name="T45" fmla="*/ 2 h 859"/>
                <a:gd name="T46" fmla="*/ 1 w 1725"/>
                <a:gd name="T47" fmla="*/ 2 h 859"/>
                <a:gd name="T48" fmla="*/ 1 w 1725"/>
                <a:gd name="T49" fmla="*/ 2 h 859"/>
                <a:gd name="T50" fmla="*/ 1 w 1725"/>
                <a:gd name="T51" fmla="*/ 2 h 859"/>
                <a:gd name="T52" fmla="*/ 1 w 1725"/>
                <a:gd name="T53" fmla="*/ 2 h 859"/>
                <a:gd name="T54" fmla="*/ 2 w 1725"/>
                <a:gd name="T55" fmla="*/ 2 h 859"/>
                <a:gd name="T56" fmla="*/ 2 w 1725"/>
                <a:gd name="T57" fmla="*/ 2 h 859"/>
                <a:gd name="T58" fmla="*/ 2 w 1725"/>
                <a:gd name="T59" fmla="*/ 2 h 859"/>
                <a:gd name="T60" fmla="*/ 2 w 1725"/>
                <a:gd name="T61" fmla="*/ 2 h 859"/>
                <a:gd name="T62" fmla="*/ 2 w 1725"/>
                <a:gd name="T63" fmla="*/ 2 h 859"/>
                <a:gd name="T64" fmla="*/ 2 w 1725"/>
                <a:gd name="T65" fmla="*/ 2 h 859"/>
                <a:gd name="T66" fmla="*/ 2 w 1725"/>
                <a:gd name="T67" fmla="*/ 2 h 859"/>
                <a:gd name="T68" fmla="*/ 2 w 1725"/>
                <a:gd name="T69" fmla="*/ 2 h 859"/>
                <a:gd name="T70" fmla="*/ 3 w 1725"/>
                <a:gd name="T71" fmla="*/ 2 h 859"/>
                <a:gd name="T72" fmla="*/ 3 w 1725"/>
                <a:gd name="T73" fmla="*/ 2 h 859"/>
                <a:gd name="T74" fmla="*/ 3 w 1725"/>
                <a:gd name="T75" fmla="*/ 2 h 859"/>
                <a:gd name="T76" fmla="*/ 3 w 1725"/>
                <a:gd name="T77" fmla="*/ 2 h 859"/>
                <a:gd name="T78" fmla="*/ 3 w 1725"/>
                <a:gd name="T79" fmla="*/ 1 h 859"/>
                <a:gd name="T80" fmla="*/ 3 w 1725"/>
                <a:gd name="T81" fmla="*/ 1 h 859"/>
                <a:gd name="T82" fmla="*/ 3 w 1725"/>
                <a:gd name="T83" fmla="*/ 1 h 859"/>
                <a:gd name="T84" fmla="*/ 3 w 1725"/>
                <a:gd name="T85" fmla="*/ 1 h 859"/>
                <a:gd name="T86" fmla="*/ 3 w 1725"/>
                <a:gd name="T87" fmla="*/ 1 h 859"/>
                <a:gd name="T88" fmla="*/ 3 w 1725"/>
                <a:gd name="T89" fmla="*/ 1 h 859"/>
                <a:gd name="T90" fmla="*/ 3 w 1725"/>
                <a:gd name="T91" fmla="*/ 1 h 859"/>
                <a:gd name="T92" fmla="*/ 3 w 1725"/>
                <a:gd name="T93" fmla="*/ 1 h 859"/>
                <a:gd name="T94" fmla="*/ 3 w 1725"/>
                <a:gd name="T95" fmla="*/ 1 h 859"/>
                <a:gd name="T96" fmla="*/ 3 w 1725"/>
                <a:gd name="T97" fmla="*/ 1 h 859"/>
                <a:gd name="T98" fmla="*/ 3 w 1725"/>
                <a:gd name="T99" fmla="*/ 1 h 859"/>
                <a:gd name="T100" fmla="*/ 3 w 1725"/>
                <a:gd name="T101" fmla="*/ 1 h 859"/>
                <a:gd name="T102" fmla="*/ 3 w 1725"/>
                <a:gd name="T103" fmla="*/ 0 h 859"/>
                <a:gd name="T104" fmla="*/ 3 w 1725"/>
                <a:gd name="T105" fmla="*/ 0 h 859"/>
                <a:gd name="T106" fmla="*/ 4 w 1725"/>
                <a:gd name="T107" fmla="*/ 0 h 859"/>
                <a:gd name="T108" fmla="*/ 4 w 1725"/>
                <a:gd name="T109" fmla="*/ 0 h 859"/>
                <a:gd name="T110" fmla="*/ 4 w 1725"/>
                <a:gd name="T111" fmla="*/ 0 h 8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25" h="859">
                  <a:moveTo>
                    <a:pt x="1721" y="159"/>
                  </a:moveTo>
                  <a:lnTo>
                    <a:pt x="1719" y="147"/>
                  </a:lnTo>
                  <a:lnTo>
                    <a:pt x="1711" y="124"/>
                  </a:lnTo>
                  <a:lnTo>
                    <a:pt x="1725" y="81"/>
                  </a:lnTo>
                  <a:lnTo>
                    <a:pt x="1705" y="73"/>
                  </a:lnTo>
                  <a:lnTo>
                    <a:pt x="1692" y="73"/>
                  </a:lnTo>
                  <a:lnTo>
                    <a:pt x="1690" y="67"/>
                  </a:lnTo>
                  <a:lnTo>
                    <a:pt x="1665" y="93"/>
                  </a:lnTo>
                  <a:lnTo>
                    <a:pt x="1641" y="119"/>
                  </a:lnTo>
                  <a:lnTo>
                    <a:pt x="1614" y="141"/>
                  </a:lnTo>
                  <a:lnTo>
                    <a:pt x="1595" y="153"/>
                  </a:lnTo>
                  <a:lnTo>
                    <a:pt x="1540" y="156"/>
                  </a:lnTo>
                  <a:lnTo>
                    <a:pt x="1485" y="159"/>
                  </a:lnTo>
                  <a:lnTo>
                    <a:pt x="1456" y="180"/>
                  </a:lnTo>
                  <a:lnTo>
                    <a:pt x="1427" y="202"/>
                  </a:lnTo>
                  <a:lnTo>
                    <a:pt x="1392" y="204"/>
                  </a:lnTo>
                  <a:lnTo>
                    <a:pt x="1357" y="208"/>
                  </a:lnTo>
                  <a:lnTo>
                    <a:pt x="1355" y="231"/>
                  </a:lnTo>
                  <a:lnTo>
                    <a:pt x="1324" y="240"/>
                  </a:lnTo>
                  <a:lnTo>
                    <a:pt x="1294" y="251"/>
                  </a:lnTo>
                  <a:lnTo>
                    <a:pt x="1264" y="261"/>
                  </a:lnTo>
                  <a:lnTo>
                    <a:pt x="1233" y="270"/>
                  </a:lnTo>
                  <a:lnTo>
                    <a:pt x="1224" y="258"/>
                  </a:lnTo>
                  <a:lnTo>
                    <a:pt x="1259" y="223"/>
                  </a:lnTo>
                  <a:lnTo>
                    <a:pt x="1275" y="203"/>
                  </a:lnTo>
                  <a:lnTo>
                    <a:pt x="1279" y="172"/>
                  </a:lnTo>
                  <a:lnTo>
                    <a:pt x="1287" y="141"/>
                  </a:lnTo>
                  <a:lnTo>
                    <a:pt x="1264" y="124"/>
                  </a:lnTo>
                  <a:lnTo>
                    <a:pt x="1267" y="114"/>
                  </a:lnTo>
                  <a:lnTo>
                    <a:pt x="1257" y="115"/>
                  </a:lnTo>
                  <a:lnTo>
                    <a:pt x="1254" y="101"/>
                  </a:lnTo>
                  <a:lnTo>
                    <a:pt x="1230" y="85"/>
                  </a:lnTo>
                  <a:lnTo>
                    <a:pt x="1206" y="70"/>
                  </a:lnTo>
                  <a:lnTo>
                    <a:pt x="1182" y="55"/>
                  </a:lnTo>
                  <a:lnTo>
                    <a:pt x="1158" y="40"/>
                  </a:lnTo>
                  <a:lnTo>
                    <a:pt x="1121" y="49"/>
                  </a:lnTo>
                  <a:lnTo>
                    <a:pt x="1098" y="40"/>
                  </a:lnTo>
                  <a:lnTo>
                    <a:pt x="1073" y="45"/>
                  </a:lnTo>
                  <a:lnTo>
                    <a:pt x="1032" y="28"/>
                  </a:lnTo>
                  <a:lnTo>
                    <a:pt x="1001" y="21"/>
                  </a:lnTo>
                  <a:lnTo>
                    <a:pt x="1003" y="0"/>
                  </a:lnTo>
                  <a:lnTo>
                    <a:pt x="991" y="13"/>
                  </a:lnTo>
                  <a:lnTo>
                    <a:pt x="945" y="13"/>
                  </a:lnTo>
                  <a:lnTo>
                    <a:pt x="897" y="13"/>
                  </a:lnTo>
                  <a:lnTo>
                    <a:pt x="849" y="13"/>
                  </a:lnTo>
                  <a:lnTo>
                    <a:pt x="801" y="13"/>
                  </a:lnTo>
                  <a:lnTo>
                    <a:pt x="753" y="13"/>
                  </a:lnTo>
                  <a:lnTo>
                    <a:pt x="706" y="13"/>
                  </a:lnTo>
                  <a:lnTo>
                    <a:pt x="658" y="13"/>
                  </a:lnTo>
                  <a:lnTo>
                    <a:pt x="610" y="13"/>
                  </a:lnTo>
                  <a:lnTo>
                    <a:pt x="562" y="13"/>
                  </a:lnTo>
                  <a:lnTo>
                    <a:pt x="515" y="13"/>
                  </a:lnTo>
                  <a:lnTo>
                    <a:pt x="467" y="13"/>
                  </a:lnTo>
                  <a:lnTo>
                    <a:pt x="419" y="13"/>
                  </a:lnTo>
                  <a:lnTo>
                    <a:pt x="371" y="13"/>
                  </a:lnTo>
                  <a:lnTo>
                    <a:pt x="324" y="13"/>
                  </a:lnTo>
                  <a:lnTo>
                    <a:pt x="276" y="13"/>
                  </a:lnTo>
                  <a:lnTo>
                    <a:pt x="228" y="13"/>
                  </a:lnTo>
                  <a:lnTo>
                    <a:pt x="219" y="42"/>
                  </a:lnTo>
                  <a:lnTo>
                    <a:pt x="204" y="71"/>
                  </a:lnTo>
                  <a:lnTo>
                    <a:pt x="181" y="81"/>
                  </a:lnTo>
                  <a:lnTo>
                    <a:pt x="186" y="72"/>
                  </a:lnTo>
                  <a:lnTo>
                    <a:pt x="189" y="77"/>
                  </a:lnTo>
                  <a:lnTo>
                    <a:pt x="211" y="52"/>
                  </a:lnTo>
                  <a:lnTo>
                    <a:pt x="185" y="70"/>
                  </a:lnTo>
                  <a:lnTo>
                    <a:pt x="183" y="71"/>
                  </a:lnTo>
                  <a:lnTo>
                    <a:pt x="199" y="57"/>
                  </a:lnTo>
                  <a:lnTo>
                    <a:pt x="208" y="45"/>
                  </a:lnTo>
                  <a:lnTo>
                    <a:pt x="165" y="35"/>
                  </a:lnTo>
                  <a:lnTo>
                    <a:pt x="150" y="82"/>
                  </a:lnTo>
                  <a:lnTo>
                    <a:pt x="147" y="88"/>
                  </a:lnTo>
                  <a:lnTo>
                    <a:pt x="144" y="93"/>
                  </a:lnTo>
                  <a:lnTo>
                    <a:pt x="143" y="100"/>
                  </a:lnTo>
                  <a:lnTo>
                    <a:pt x="141" y="95"/>
                  </a:lnTo>
                  <a:lnTo>
                    <a:pt x="132" y="108"/>
                  </a:lnTo>
                  <a:lnTo>
                    <a:pt x="151" y="113"/>
                  </a:lnTo>
                  <a:lnTo>
                    <a:pt x="137" y="113"/>
                  </a:lnTo>
                  <a:lnTo>
                    <a:pt x="123" y="130"/>
                  </a:lnTo>
                  <a:lnTo>
                    <a:pt x="88" y="175"/>
                  </a:lnTo>
                  <a:lnTo>
                    <a:pt x="53" y="223"/>
                  </a:lnTo>
                  <a:lnTo>
                    <a:pt x="43" y="251"/>
                  </a:lnTo>
                  <a:lnTo>
                    <a:pt x="33" y="280"/>
                  </a:lnTo>
                  <a:lnTo>
                    <a:pt x="4" y="315"/>
                  </a:lnTo>
                  <a:lnTo>
                    <a:pt x="5" y="327"/>
                  </a:lnTo>
                  <a:lnTo>
                    <a:pt x="0" y="353"/>
                  </a:lnTo>
                  <a:lnTo>
                    <a:pt x="5" y="376"/>
                  </a:lnTo>
                  <a:lnTo>
                    <a:pt x="9" y="399"/>
                  </a:lnTo>
                  <a:lnTo>
                    <a:pt x="6" y="394"/>
                  </a:lnTo>
                  <a:lnTo>
                    <a:pt x="4" y="400"/>
                  </a:lnTo>
                  <a:lnTo>
                    <a:pt x="18" y="402"/>
                  </a:lnTo>
                  <a:lnTo>
                    <a:pt x="25" y="401"/>
                  </a:lnTo>
                  <a:lnTo>
                    <a:pt x="21" y="419"/>
                  </a:lnTo>
                  <a:lnTo>
                    <a:pt x="15" y="414"/>
                  </a:lnTo>
                  <a:lnTo>
                    <a:pt x="9" y="419"/>
                  </a:lnTo>
                  <a:lnTo>
                    <a:pt x="18" y="438"/>
                  </a:lnTo>
                  <a:lnTo>
                    <a:pt x="10" y="453"/>
                  </a:lnTo>
                  <a:lnTo>
                    <a:pt x="17" y="473"/>
                  </a:lnTo>
                  <a:lnTo>
                    <a:pt x="23" y="493"/>
                  </a:lnTo>
                  <a:lnTo>
                    <a:pt x="18" y="525"/>
                  </a:lnTo>
                  <a:lnTo>
                    <a:pt x="35" y="528"/>
                  </a:lnTo>
                  <a:lnTo>
                    <a:pt x="66" y="544"/>
                  </a:lnTo>
                  <a:lnTo>
                    <a:pt x="95" y="568"/>
                  </a:lnTo>
                  <a:lnTo>
                    <a:pt x="96" y="598"/>
                  </a:lnTo>
                  <a:lnTo>
                    <a:pt x="132" y="595"/>
                  </a:lnTo>
                  <a:lnTo>
                    <a:pt x="169" y="593"/>
                  </a:lnTo>
                  <a:lnTo>
                    <a:pt x="193" y="605"/>
                  </a:lnTo>
                  <a:lnTo>
                    <a:pt x="216" y="617"/>
                  </a:lnTo>
                  <a:lnTo>
                    <a:pt x="240" y="629"/>
                  </a:lnTo>
                  <a:lnTo>
                    <a:pt x="264" y="640"/>
                  </a:lnTo>
                  <a:lnTo>
                    <a:pt x="307" y="640"/>
                  </a:lnTo>
                  <a:lnTo>
                    <a:pt x="351" y="640"/>
                  </a:lnTo>
                  <a:lnTo>
                    <a:pt x="355" y="624"/>
                  </a:lnTo>
                  <a:lnTo>
                    <a:pt x="407" y="624"/>
                  </a:lnTo>
                  <a:lnTo>
                    <a:pt x="433" y="659"/>
                  </a:lnTo>
                  <a:lnTo>
                    <a:pt x="442" y="695"/>
                  </a:lnTo>
                  <a:lnTo>
                    <a:pt x="461" y="709"/>
                  </a:lnTo>
                  <a:lnTo>
                    <a:pt x="480" y="725"/>
                  </a:lnTo>
                  <a:lnTo>
                    <a:pt x="501" y="697"/>
                  </a:lnTo>
                  <a:lnTo>
                    <a:pt x="544" y="702"/>
                  </a:lnTo>
                  <a:lnTo>
                    <a:pt x="557" y="735"/>
                  </a:lnTo>
                  <a:lnTo>
                    <a:pt x="571" y="767"/>
                  </a:lnTo>
                  <a:lnTo>
                    <a:pt x="582" y="809"/>
                  </a:lnTo>
                  <a:lnTo>
                    <a:pt x="601" y="826"/>
                  </a:lnTo>
                  <a:lnTo>
                    <a:pt x="639" y="833"/>
                  </a:lnTo>
                  <a:lnTo>
                    <a:pt x="636" y="792"/>
                  </a:lnTo>
                  <a:lnTo>
                    <a:pt x="634" y="786"/>
                  </a:lnTo>
                  <a:lnTo>
                    <a:pt x="631" y="779"/>
                  </a:lnTo>
                  <a:lnTo>
                    <a:pt x="642" y="784"/>
                  </a:lnTo>
                  <a:lnTo>
                    <a:pt x="646" y="766"/>
                  </a:lnTo>
                  <a:lnTo>
                    <a:pt x="654" y="760"/>
                  </a:lnTo>
                  <a:lnTo>
                    <a:pt x="671" y="748"/>
                  </a:lnTo>
                  <a:lnTo>
                    <a:pt x="679" y="742"/>
                  </a:lnTo>
                  <a:lnTo>
                    <a:pt x="679" y="737"/>
                  </a:lnTo>
                  <a:lnTo>
                    <a:pt x="695" y="737"/>
                  </a:lnTo>
                  <a:lnTo>
                    <a:pt x="687" y="743"/>
                  </a:lnTo>
                  <a:lnTo>
                    <a:pt x="705" y="735"/>
                  </a:lnTo>
                  <a:lnTo>
                    <a:pt x="697" y="735"/>
                  </a:lnTo>
                  <a:lnTo>
                    <a:pt x="733" y="709"/>
                  </a:lnTo>
                  <a:lnTo>
                    <a:pt x="737" y="700"/>
                  </a:lnTo>
                  <a:lnTo>
                    <a:pt x="745" y="705"/>
                  </a:lnTo>
                  <a:lnTo>
                    <a:pt x="742" y="708"/>
                  </a:lnTo>
                  <a:lnTo>
                    <a:pt x="767" y="694"/>
                  </a:lnTo>
                  <a:lnTo>
                    <a:pt x="771" y="694"/>
                  </a:lnTo>
                  <a:lnTo>
                    <a:pt x="796" y="696"/>
                  </a:lnTo>
                  <a:lnTo>
                    <a:pt x="821" y="700"/>
                  </a:lnTo>
                  <a:lnTo>
                    <a:pt x="837" y="697"/>
                  </a:lnTo>
                  <a:lnTo>
                    <a:pt x="846" y="711"/>
                  </a:lnTo>
                  <a:lnTo>
                    <a:pt x="864" y="715"/>
                  </a:lnTo>
                  <a:lnTo>
                    <a:pt x="881" y="717"/>
                  </a:lnTo>
                  <a:lnTo>
                    <a:pt x="879" y="703"/>
                  </a:lnTo>
                  <a:lnTo>
                    <a:pt x="904" y="719"/>
                  </a:lnTo>
                  <a:lnTo>
                    <a:pt x="898" y="726"/>
                  </a:lnTo>
                  <a:lnTo>
                    <a:pt x="909" y="715"/>
                  </a:lnTo>
                  <a:lnTo>
                    <a:pt x="895" y="699"/>
                  </a:lnTo>
                  <a:lnTo>
                    <a:pt x="905" y="691"/>
                  </a:lnTo>
                  <a:lnTo>
                    <a:pt x="901" y="689"/>
                  </a:lnTo>
                  <a:lnTo>
                    <a:pt x="898" y="685"/>
                  </a:lnTo>
                  <a:lnTo>
                    <a:pt x="877" y="681"/>
                  </a:lnTo>
                  <a:lnTo>
                    <a:pt x="898" y="679"/>
                  </a:lnTo>
                  <a:lnTo>
                    <a:pt x="948" y="677"/>
                  </a:lnTo>
                  <a:lnTo>
                    <a:pt x="955" y="661"/>
                  </a:lnTo>
                  <a:lnTo>
                    <a:pt x="953" y="678"/>
                  </a:lnTo>
                  <a:lnTo>
                    <a:pt x="969" y="677"/>
                  </a:lnTo>
                  <a:lnTo>
                    <a:pt x="983" y="670"/>
                  </a:lnTo>
                  <a:lnTo>
                    <a:pt x="977" y="676"/>
                  </a:lnTo>
                  <a:lnTo>
                    <a:pt x="1006" y="673"/>
                  </a:lnTo>
                  <a:lnTo>
                    <a:pt x="997" y="673"/>
                  </a:lnTo>
                  <a:lnTo>
                    <a:pt x="1017" y="679"/>
                  </a:lnTo>
                  <a:lnTo>
                    <a:pt x="1021" y="679"/>
                  </a:lnTo>
                  <a:lnTo>
                    <a:pt x="1026" y="688"/>
                  </a:lnTo>
                  <a:lnTo>
                    <a:pt x="1021" y="683"/>
                  </a:lnTo>
                  <a:lnTo>
                    <a:pt x="1027" y="700"/>
                  </a:lnTo>
                  <a:lnTo>
                    <a:pt x="1026" y="700"/>
                  </a:lnTo>
                  <a:lnTo>
                    <a:pt x="1071" y="684"/>
                  </a:lnTo>
                  <a:lnTo>
                    <a:pt x="1086" y="708"/>
                  </a:lnTo>
                  <a:lnTo>
                    <a:pt x="1102" y="731"/>
                  </a:lnTo>
                  <a:lnTo>
                    <a:pt x="1093" y="772"/>
                  </a:lnTo>
                  <a:lnTo>
                    <a:pt x="1091" y="766"/>
                  </a:lnTo>
                  <a:lnTo>
                    <a:pt x="1095" y="771"/>
                  </a:lnTo>
                  <a:lnTo>
                    <a:pt x="1101" y="762"/>
                  </a:lnTo>
                  <a:lnTo>
                    <a:pt x="1096" y="785"/>
                  </a:lnTo>
                  <a:lnTo>
                    <a:pt x="1104" y="798"/>
                  </a:lnTo>
                  <a:lnTo>
                    <a:pt x="1108" y="801"/>
                  </a:lnTo>
                  <a:lnTo>
                    <a:pt x="1109" y="811"/>
                  </a:lnTo>
                  <a:lnTo>
                    <a:pt x="1115" y="805"/>
                  </a:lnTo>
                  <a:lnTo>
                    <a:pt x="1111" y="814"/>
                  </a:lnTo>
                  <a:lnTo>
                    <a:pt x="1116" y="835"/>
                  </a:lnTo>
                  <a:lnTo>
                    <a:pt x="1129" y="859"/>
                  </a:lnTo>
                  <a:lnTo>
                    <a:pt x="1150" y="856"/>
                  </a:lnTo>
                  <a:lnTo>
                    <a:pt x="1159" y="826"/>
                  </a:lnTo>
                  <a:lnTo>
                    <a:pt x="1170" y="797"/>
                  </a:lnTo>
                  <a:lnTo>
                    <a:pt x="1164" y="767"/>
                  </a:lnTo>
                  <a:lnTo>
                    <a:pt x="1159" y="737"/>
                  </a:lnTo>
                  <a:lnTo>
                    <a:pt x="1164" y="765"/>
                  </a:lnTo>
                  <a:lnTo>
                    <a:pt x="1162" y="736"/>
                  </a:lnTo>
                  <a:lnTo>
                    <a:pt x="1158" y="707"/>
                  </a:lnTo>
                  <a:lnTo>
                    <a:pt x="1156" y="678"/>
                  </a:lnTo>
                  <a:lnTo>
                    <a:pt x="1156" y="649"/>
                  </a:lnTo>
                  <a:lnTo>
                    <a:pt x="1164" y="642"/>
                  </a:lnTo>
                  <a:lnTo>
                    <a:pt x="1165" y="639"/>
                  </a:lnTo>
                  <a:lnTo>
                    <a:pt x="1179" y="621"/>
                  </a:lnTo>
                  <a:lnTo>
                    <a:pt x="1188" y="605"/>
                  </a:lnTo>
                  <a:lnTo>
                    <a:pt x="1189" y="603"/>
                  </a:lnTo>
                  <a:lnTo>
                    <a:pt x="1199" y="600"/>
                  </a:lnTo>
                  <a:lnTo>
                    <a:pt x="1241" y="570"/>
                  </a:lnTo>
                  <a:lnTo>
                    <a:pt x="1245" y="570"/>
                  </a:lnTo>
                  <a:lnTo>
                    <a:pt x="1276" y="549"/>
                  </a:lnTo>
                  <a:lnTo>
                    <a:pt x="1289" y="544"/>
                  </a:lnTo>
                  <a:lnTo>
                    <a:pt x="1309" y="523"/>
                  </a:lnTo>
                  <a:lnTo>
                    <a:pt x="1347" y="510"/>
                  </a:lnTo>
                  <a:lnTo>
                    <a:pt x="1324" y="503"/>
                  </a:lnTo>
                  <a:lnTo>
                    <a:pt x="1338" y="505"/>
                  </a:lnTo>
                  <a:lnTo>
                    <a:pt x="1343" y="498"/>
                  </a:lnTo>
                  <a:lnTo>
                    <a:pt x="1329" y="490"/>
                  </a:lnTo>
                  <a:lnTo>
                    <a:pt x="1361" y="491"/>
                  </a:lnTo>
                  <a:lnTo>
                    <a:pt x="1369" y="475"/>
                  </a:lnTo>
                  <a:lnTo>
                    <a:pt x="1361" y="481"/>
                  </a:lnTo>
                  <a:lnTo>
                    <a:pt x="1353" y="474"/>
                  </a:lnTo>
                  <a:lnTo>
                    <a:pt x="1344" y="468"/>
                  </a:lnTo>
                  <a:lnTo>
                    <a:pt x="1345" y="467"/>
                  </a:lnTo>
                  <a:lnTo>
                    <a:pt x="1356" y="469"/>
                  </a:lnTo>
                  <a:lnTo>
                    <a:pt x="1367" y="467"/>
                  </a:lnTo>
                  <a:lnTo>
                    <a:pt x="1372" y="471"/>
                  </a:lnTo>
                  <a:lnTo>
                    <a:pt x="1374" y="448"/>
                  </a:lnTo>
                  <a:lnTo>
                    <a:pt x="1378" y="481"/>
                  </a:lnTo>
                  <a:lnTo>
                    <a:pt x="1367" y="438"/>
                  </a:lnTo>
                  <a:lnTo>
                    <a:pt x="1356" y="436"/>
                  </a:lnTo>
                  <a:lnTo>
                    <a:pt x="1347" y="425"/>
                  </a:lnTo>
                  <a:lnTo>
                    <a:pt x="1367" y="433"/>
                  </a:lnTo>
                  <a:lnTo>
                    <a:pt x="1359" y="419"/>
                  </a:lnTo>
                  <a:lnTo>
                    <a:pt x="1371" y="426"/>
                  </a:lnTo>
                  <a:lnTo>
                    <a:pt x="1356" y="397"/>
                  </a:lnTo>
                  <a:lnTo>
                    <a:pt x="1374" y="411"/>
                  </a:lnTo>
                  <a:lnTo>
                    <a:pt x="1359" y="388"/>
                  </a:lnTo>
                  <a:lnTo>
                    <a:pt x="1351" y="388"/>
                  </a:lnTo>
                  <a:lnTo>
                    <a:pt x="1363" y="373"/>
                  </a:lnTo>
                  <a:lnTo>
                    <a:pt x="1360" y="387"/>
                  </a:lnTo>
                  <a:lnTo>
                    <a:pt x="1378" y="396"/>
                  </a:lnTo>
                  <a:lnTo>
                    <a:pt x="1372" y="377"/>
                  </a:lnTo>
                  <a:lnTo>
                    <a:pt x="1378" y="389"/>
                  </a:lnTo>
                  <a:lnTo>
                    <a:pt x="1384" y="358"/>
                  </a:lnTo>
                  <a:lnTo>
                    <a:pt x="1403" y="349"/>
                  </a:lnTo>
                  <a:lnTo>
                    <a:pt x="1390" y="369"/>
                  </a:lnTo>
                  <a:lnTo>
                    <a:pt x="1387" y="378"/>
                  </a:lnTo>
                  <a:lnTo>
                    <a:pt x="1383" y="388"/>
                  </a:lnTo>
                  <a:lnTo>
                    <a:pt x="1393" y="394"/>
                  </a:lnTo>
                  <a:lnTo>
                    <a:pt x="1389" y="403"/>
                  </a:lnTo>
                  <a:lnTo>
                    <a:pt x="1391" y="409"/>
                  </a:lnTo>
                  <a:lnTo>
                    <a:pt x="1385" y="415"/>
                  </a:lnTo>
                  <a:lnTo>
                    <a:pt x="1378" y="427"/>
                  </a:lnTo>
                  <a:lnTo>
                    <a:pt x="1416" y="388"/>
                  </a:lnTo>
                  <a:lnTo>
                    <a:pt x="1413" y="349"/>
                  </a:lnTo>
                  <a:lnTo>
                    <a:pt x="1429" y="334"/>
                  </a:lnTo>
                  <a:lnTo>
                    <a:pt x="1415" y="345"/>
                  </a:lnTo>
                  <a:lnTo>
                    <a:pt x="1426" y="358"/>
                  </a:lnTo>
                  <a:lnTo>
                    <a:pt x="1426" y="369"/>
                  </a:lnTo>
                  <a:lnTo>
                    <a:pt x="1461" y="334"/>
                  </a:lnTo>
                  <a:lnTo>
                    <a:pt x="1459" y="339"/>
                  </a:lnTo>
                  <a:lnTo>
                    <a:pt x="1467" y="315"/>
                  </a:lnTo>
                  <a:lnTo>
                    <a:pt x="1480" y="289"/>
                  </a:lnTo>
                  <a:lnTo>
                    <a:pt x="1477" y="300"/>
                  </a:lnTo>
                  <a:lnTo>
                    <a:pt x="1488" y="294"/>
                  </a:lnTo>
                  <a:lnTo>
                    <a:pt x="1519" y="288"/>
                  </a:lnTo>
                  <a:lnTo>
                    <a:pt x="1552" y="281"/>
                  </a:lnTo>
                  <a:lnTo>
                    <a:pt x="1558" y="270"/>
                  </a:lnTo>
                  <a:lnTo>
                    <a:pt x="1564" y="271"/>
                  </a:lnTo>
                  <a:lnTo>
                    <a:pt x="1565" y="273"/>
                  </a:lnTo>
                  <a:lnTo>
                    <a:pt x="1576" y="279"/>
                  </a:lnTo>
                  <a:lnTo>
                    <a:pt x="1583" y="280"/>
                  </a:lnTo>
                  <a:lnTo>
                    <a:pt x="1601" y="271"/>
                  </a:lnTo>
                  <a:lnTo>
                    <a:pt x="1601" y="257"/>
                  </a:lnTo>
                  <a:lnTo>
                    <a:pt x="1602" y="265"/>
                  </a:lnTo>
                  <a:lnTo>
                    <a:pt x="1585" y="261"/>
                  </a:lnTo>
                  <a:lnTo>
                    <a:pt x="1588" y="239"/>
                  </a:lnTo>
                  <a:lnTo>
                    <a:pt x="1589" y="234"/>
                  </a:lnTo>
                  <a:lnTo>
                    <a:pt x="1623" y="197"/>
                  </a:lnTo>
                  <a:lnTo>
                    <a:pt x="1632" y="191"/>
                  </a:lnTo>
                  <a:lnTo>
                    <a:pt x="1637" y="193"/>
                  </a:lnTo>
                  <a:lnTo>
                    <a:pt x="1665" y="171"/>
                  </a:lnTo>
                  <a:lnTo>
                    <a:pt x="1665" y="174"/>
                  </a:lnTo>
                  <a:lnTo>
                    <a:pt x="1672" y="173"/>
                  </a:lnTo>
                  <a:lnTo>
                    <a:pt x="1685" y="177"/>
                  </a:lnTo>
                  <a:lnTo>
                    <a:pt x="1721" y="15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lIns="81941" tIns="40971" rIns="81941" bIns="40971">
              <a:spAutoFit/>
            </a:bodyPr>
            <a:lstStyle/>
            <a:p>
              <a:endParaRPr lang="en-US"/>
            </a:p>
          </p:txBody>
        </p:sp>
        <p:sp>
          <p:nvSpPr>
            <p:cNvPr id="6284" name="Freeform 82"/>
            <p:cNvSpPr>
              <a:spLocks noChangeAspect="1"/>
            </p:cNvSpPr>
            <p:nvPr/>
          </p:nvSpPr>
          <p:spPr bwMode="auto">
            <a:xfrm>
              <a:off x="840" y="1441"/>
              <a:ext cx="89" cy="196"/>
            </a:xfrm>
            <a:custGeom>
              <a:avLst/>
              <a:gdLst>
                <a:gd name="T0" fmla="*/ 2 w 1095"/>
                <a:gd name="T1" fmla="*/ 1 h 526"/>
                <a:gd name="T2" fmla="*/ 2 w 1095"/>
                <a:gd name="T3" fmla="*/ 1 h 526"/>
                <a:gd name="T4" fmla="*/ 2 w 1095"/>
                <a:gd name="T5" fmla="*/ 1 h 526"/>
                <a:gd name="T6" fmla="*/ 2 w 1095"/>
                <a:gd name="T7" fmla="*/ 0 h 526"/>
                <a:gd name="T8" fmla="*/ 2 w 1095"/>
                <a:gd name="T9" fmla="*/ 0 h 526"/>
                <a:gd name="T10" fmla="*/ 2 w 1095"/>
                <a:gd name="T11" fmla="*/ 0 h 526"/>
                <a:gd name="T12" fmla="*/ 2 w 1095"/>
                <a:gd name="T13" fmla="*/ 0 h 526"/>
                <a:gd name="T14" fmla="*/ 2 w 1095"/>
                <a:gd name="T15" fmla="*/ 0 h 526"/>
                <a:gd name="T16" fmla="*/ 2 w 1095"/>
                <a:gd name="T17" fmla="*/ 0 h 526"/>
                <a:gd name="T18" fmla="*/ 1 w 1095"/>
                <a:gd name="T19" fmla="*/ 0 h 526"/>
                <a:gd name="T20" fmla="*/ 1 w 1095"/>
                <a:gd name="T21" fmla="*/ 0 h 526"/>
                <a:gd name="T22" fmla="*/ 1 w 1095"/>
                <a:gd name="T23" fmla="*/ 0 h 526"/>
                <a:gd name="T24" fmla="*/ 1 w 1095"/>
                <a:gd name="T25" fmla="*/ 0 h 526"/>
                <a:gd name="T26" fmla="*/ 1 w 1095"/>
                <a:gd name="T27" fmla="*/ 0 h 526"/>
                <a:gd name="T28" fmla="*/ 0 w 1095"/>
                <a:gd name="T29" fmla="*/ 0 h 526"/>
                <a:gd name="T30" fmla="*/ 1 w 1095"/>
                <a:gd name="T31" fmla="*/ 0 h 526"/>
                <a:gd name="T32" fmla="*/ 1 w 1095"/>
                <a:gd name="T33" fmla="*/ 0 h 526"/>
                <a:gd name="T34" fmla="*/ 0 w 1095"/>
                <a:gd name="T35" fmla="*/ 0 h 526"/>
                <a:gd name="T36" fmla="*/ 0 w 1095"/>
                <a:gd name="T37" fmla="*/ 0 h 526"/>
                <a:gd name="T38" fmla="*/ 0 w 1095"/>
                <a:gd name="T39" fmla="*/ 0 h 526"/>
                <a:gd name="T40" fmla="*/ 0 w 1095"/>
                <a:gd name="T41" fmla="*/ 0 h 526"/>
                <a:gd name="T42" fmla="*/ 0 w 1095"/>
                <a:gd name="T43" fmla="*/ 0 h 526"/>
                <a:gd name="T44" fmla="*/ 0 w 1095"/>
                <a:gd name="T45" fmla="*/ 1 h 526"/>
                <a:gd name="T46" fmla="*/ 0 w 1095"/>
                <a:gd name="T47" fmla="*/ 1 h 526"/>
                <a:gd name="T48" fmla="*/ 0 w 1095"/>
                <a:gd name="T49" fmla="*/ 1 h 526"/>
                <a:gd name="T50" fmla="*/ 0 w 1095"/>
                <a:gd name="T51" fmla="*/ 1 h 526"/>
                <a:gd name="T52" fmla="*/ 0 w 1095"/>
                <a:gd name="T53" fmla="*/ 1 h 526"/>
                <a:gd name="T54" fmla="*/ 0 w 1095"/>
                <a:gd name="T55" fmla="*/ 1 h 526"/>
                <a:gd name="T56" fmla="*/ 0 w 1095"/>
                <a:gd name="T57" fmla="*/ 1 h 526"/>
                <a:gd name="T58" fmla="*/ 0 w 1095"/>
                <a:gd name="T59" fmla="*/ 1 h 526"/>
                <a:gd name="T60" fmla="*/ 0 w 1095"/>
                <a:gd name="T61" fmla="*/ 1 h 526"/>
                <a:gd name="T62" fmla="*/ 0 w 1095"/>
                <a:gd name="T63" fmla="*/ 1 h 526"/>
                <a:gd name="T64" fmla="*/ 1 w 1095"/>
                <a:gd name="T65" fmla="*/ 1 h 526"/>
                <a:gd name="T66" fmla="*/ 1 w 1095"/>
                <a:gd name="T67" fmla="*/ 0 h 526"/>
                <a:gd name="T68" fmla="*/ 1 w 1095"/>
                <a:gd name="T69" fmla="*/ 0 h 526"/>
                <a:gd name="T70" fmla="*/ 1 w 1095"/>
                <a:gd name="T71" fmla="*/ 1 h 526"/>
                <a:gd name="T72" fmla="*/ 1 w 1095"/>
                <a:gd name="T73" fmla="*/ 1 h 526"/>
                <a:gd name="T74" fmla="*/ 1 w 1095"/>
                <a:gd name="T75" fmla="*/ 1 h 526"/>
                <a:gd name="T76" fmla="*/ 1 w 1095"/>
                <a:gd name="T77" fmla="*/ 0 h 526"/>
                <a:gd name="T78" fmla="*/ 1 w 1095"/>
                <a:gd name="T79" fmla="*/ 0 h 526"/>
                <a:gd name="T80" fmla="*/ 1 w 1095"/>
                <a:gd name="T81" fmla="*/ 0 h 526"/>
                <a:gd name="T82" fmla="*/ 1 w 1095"/>
                <a:gd name="T83" fmla="*/ 0 h 526"/>
                <a:gd name="T84" fmla="*/ 1 w 1095"/>
                <a:gd name="T85" fmla="*/ 0 h 526"/>
                <a:gd name="T86" fmla="*/ 2 w 1095"/>
                <a:gd name="T87" fmla="*/ 1 h 526"/>
                <a:gd name="T88" fmla="*/ 2 w 1095"/>
                <a:gd name="T89" fmla="*/ 1 h 526"/>
                <a:gd name="T90" fmla="*/ 2 w 1095"/>
                <a:gd name="T91" fmla="*/ 1 h 526"/>
                <a:gd name="T92" fmla="*/ 2 w 1095"/>
                <a:gd name="T93" fmla="*/ 1 h 526"/>
                <a:gd name="T94" fmla="*/ 2 w 1095"/>
                <a:gd name="T95" fmla="*/ 1 h 526"/>
                <a:gd name="T96" fmla="*/ 2 w 1095"/>
                <a:gd name="T97" fmla="*/ 1 h 526"/>
                <a:gd name="T98" fmla="*/ 2 w 1095"/>
                <a:gd name="T99" fmla="*/ 1 h 526"/>
                <a:gd name="T100" fmla="*/ 2 w 1095"/>
                <a:gd name="T101" fmla="*/ 1 h 526"/>
                <a:gd name="T102" fmla="*/ 2 w 1095"/>
                <a:gd name="T103" fmla="*/ 1 h 526"/>
                <a:gd name="T104" fmla="*/ 2 w 1095"/>
                <a:gd name="T105" fmla="*/ 1 h 526"/>
                <a:gd name="T106" fmla="*/ 2 w 1095"/>
                <a:gd name="T107" fmla="*/ 1 h 5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95" h="526">
                  <a:moveTo>
                    <a:pt x="889" y="510"/>
                  </a:moveTo>
                  <a:lnTo>
                    <a:pt x="907" y="490"/>
                  </a:lnTo>
                  <a:lnTo>
                    <a:pt x="894" y="473"/>
                  </a:lnTo>
                  <a:lnTo>
                    <a:pt x="882" y="458"/>
                  </a:lnTo>
                  <a:lnTo>
                    <a:pt x="888" y="426"/>
                  </a:lnTo>
                  <a:lnTo>
                    <a:pt x="894" y="395"/>
                  </a:lnTo>
                  <a:lnTo>
                    <a:pt x="885" y="360"/>
                  </a:lnTo>
                  <a:lnTo>
                    <a:pt x="849" y="371"/>
                  </a:lnTo>
                  <a:lnTo>
                    <a:pt x="830" y="382"/>
                  </a:lnTo>
                  <a:lnTo>
                    <a:pt x="806" y="390"/>
                  </a:lnTo>
                  <a:lnTo>
                    <a:pt x="807" y="357"/>
                  </a:lnTo>
                  <a:lnTo>
                    <a:pt x="800" y="351"/>
                  </a:lnTo>
                  <a:lnTo>
                    <a:pt x="812" y="342"/>
                  </a:lnTo>
                  <a:lnTo>
                    <a:pt x="762" y="344"/>
                  </a:lnTo>
                  <a:lnTo>
                    <a:pt x="802" y="306"/>
                  </a:lnTo>
                  <a:lnTo>
                    <a:pt x="843" y="268"/>
                  </a:lnTo>
                  <a:lnTo>
                    <a:pt x="884" y="231"/>
                  </a:lnTo>
                  <a:lnTo>
                    <a:pt x="925" y="194"/>
                  </a:lnTo>
                  <a:lnTo>
                    <a:pt x="967" y="158"/>
                  </a:lnTo>
                  <a:lnTo>
                    <a:pt x="1010" y="122"/>
                  </a:lnTo>
                  <a:lnTo>
                    <a:pt x="1053" y="86"/>
                  </a:lnTo>
                  <a:lnTo>
                    <a:pt x="1095" y="50"/>
                  </a:lnTo>
                  <a:lnTo>
                    <a:pt x="1042" y="36"/>
                  </a:lnTo>
                  <a:lnTo>
                    <a:pt x="993" y="32"/>
                  </a:lnTo>
                  <a:lnTo>
                    <a:pt x="945" y="27"/>
                  </a:lnTo>
                  <a:lnTo>
                    <a:pt x="882" y="22"/>
                  </a:lnTo>
                  <a:lnTo>
                    <a:pt x="878" y="18"/>
                  </a:lnTo>
                  <a:lnTo>
                    <a:pt x="854" y="14"/>
                  </a:lnTo>
                  <a:lnTo>
                    <a:pt x="838" y="12"/>
                  </a:lnTo>
                  <a:lnTo>
                    <a:pt x="832" y="9"/>
                  </a:lnTo>
                  <a:lnTo>
                    <a:pt x="808" y="12"/>
                  </a:lnTo>
                  <a:lnTo>
                    <a:pt x="823" y="4"/>
                  </a:lnTo>
                  <a:lnTo>
                    <a:pt x="807" y="0"/>
                  </a:lnTo>
                  <a:lnTo>
                    <a:pt x="741" y="16"/>
                  </a:lnTo>
                  <a:lnTo>
                    <a:pt x="729" y="14"/>
                  </a:lnTo>
                  <a:lnTo>
                    <a:pt x="706" y="21"/>
                  </a:lnTo>
                  <a:lnTo>
                    <a:pt x="704" y="26"/>
                  </a:lnTo>
                  <a:lnTo>
                    <a:pt x="691" y="33"/>
                  </a:lnTo>
                  <a:lnTo>
                    <a:pt x="699" y="22"/>
                  </a:lnTo>
                  <a:lnTo>
                    <a:pt x="645" y="32"/>
                  </a:lnTo>
                  <a:lnTo>
                    <a:pt x="588" y="52"/>
                  </a:lnTo>
                  <a:lnTo>
                    <a:pt x="532" y="71"/>
                  </a:lnTo>
                  <a:lnTo>
                    <a:pt x="486" y="74"/>
                  </a:lnTo>
                  <a:lnTo>
                    <a:pt x="457" y="89"/>
                  </a:lnTo>
                  <a:lnTo>
                    <a:pt x="477" y="119"/>
                  </a:lnTo>
                  <a:lnTo>
                    <a:pt x="469" y="128"/>
                  </a:lnTo>
                  <a:lnTo>
                    <a:pt x="507" y="134"/>
                  </a:lnTo>
                  <a:lnTo>
                    <a:pt x="496" y="146"/>
                  </a:lnTo>
                  <a:lnTo>
                    <a:pt x="526" y="146"/>
                  </a:lnTo>
                  <a:lnTo>
                    <a:pt x="488" y="146"/>
                  </a:lnTo>
                  <a:lnTo>
                    <a:pt x="486" y="134"/>
                  </a:lnTo>
                  <a:lnTo>
                    <a:pt x="480" y="150"/>
                  </a:lnTo>
                  <a:lnTo>
                    <a:pt x="490" y="158"/>
                  </a:lnTo>
                  <a:lnTo>
                    <a:pt x="472" y="159"/>
                  </a:lnTo>
                  <a:lnTo>
                    <a:pt x="418" y="155"/>
                  </a:lnTo>
                  <a:lnTo>
                    <a:pt x="442" y="143"/>
                  </a:lnTo>
                  <a:lnTo>
                    <a:pt x="379" y="155"/>
                  </a:lnTo>
                  <a:lnTo>
                    <a:pt x="300" y="174"/>
                  </a:lnTo>
                  <a:lnTo>
                    <a:pt x="327" y="184"/>
                  </a:lnTo>
                  <a:lnTo>
                    <a:pt x="308" y="186"/>
                  </a:lnTo>
                  <a:lnTo>
                    <a:pt x="303" y="207"/>
                  </a:lnTo>
                  <a:lnTo>
                    <a:pt x="372" y="207"/>
                  </a:lnTo>
                  <a:lnTo>
                    <a:pt x="380" y="213"/>
                  </a:lnTo>
                  <a:lnTo>
                    <a:pt x="438" y="195"/>
                  </a:lnTo>
                  <a:lnTo>
                    <a:pt x="424" y="208"/>
                  </a:lnTo>
                  <a:lnTo>
                    <a:pt x="415" y="212"/>
                  </a:lnTo>
                  <a:lnTo>
                    <a:pt x="402" y="232"/>
                  </a:lnTo>
                  <a:lnTo>
                    <a:pt x="360" y="242"/>
                  </a:lnTo>
                  <a:lnTo>
                    <a:pt x="297" y="256"/>
                  </a:lnTo>
                  <a:lnTo>
                    <a:pt x="307" y="250"/>
                  </a:lnTo>
                  <a:lnTo>
                    <a:pt x="285" y="255"/>
                  </a:lnTo>
                  <a:lnTo>
                    <a:pt x="256" y="269"/>
                  </a:lnTo>
                  <a:lnTo>
                    <a:pt x="260" y="268"/>
                  </a:lnTo>
                  <a:lnTo>
                    <a:pt x="249" y="274"/>
                  </a:lnTo>
                  <a:lnTo>
                    <a:pt x="205" y="292"/>
                  </a:lnTo>
                  <a:lnTo>
                    <a:pt x="192" y="294"/>
                  </a:lnTo>
                  <a:lnTo>
                    <a:pt x="194" y="299"/>
                  </a:lnTo>
                  <a:lnTo>
                    <a:pt x="178" y="304"/>
                  </a:lnTo>
                  <a:lnTo>
                    <a:pt x="183" y="315"/>
                  </a:lnTo>
                  <a:lnTo>
                    <a:pt x="214" y="304"/>
                  </a:lnTo>
                  <a:lnTo>
                    <a:pt x="186" y="317"/>
                  </a:lnTo>
                  <a:lnTo>
                    <a:pt x="187" y="321"/>
                  </a:lnTo>
                  <a:lnTo>
                    <a:pt x="217" y="324"/>
                  </a:lnTo>
                  <a:lnTo>
                    <a:pt x="206" y="326"/>
                  </a:lnTo>
                  <a:lnTo>
                    <a:pt x="212" y="332"/>
                  </a:lnTo>
                  <a:lnTo>
                    <a:pt x="192" y="332"/>
                  </a:lnTo>
                  <a:lnTo>
                    <a:pt x="182" y="327"/>
                  </a:lnTo>
                  <a:lnTo>
                    <a:pt x="160" y="338"/>
                  </a:lnTo>
                  <a:lnTo>
                    <a:pt x="171" y="360"/>
                  </a:lnTo>
                  <a:lnTo>
                    <a:pt x="217" y="347"/>
                  </a:lnTo>
                  <a:lnTo>
                    <a:pt x="244" y="333"/>
                  </a:lnTo>
                  <a:lnTo>
                    <a:pt x="216" y="353"/>
                  </a:lnTo>
                  <a:lnTo>
                    <a:pt x="199" y="374"/>
                  </a:lnTo>
                  <a:lnTo>
                    <a:pt x="189" y="384"/>
                  </a:lnTo>
                  <a:lnTo>
                    <a:pt x="174" y="399"/>
                  </a:lnTo>
                  <a:lnTo>
                    <a:pt x="226" y="389"/>
                  </a:lnTo>
                  <a:lnTo>
                    <a:pt x="241" y="392"/>
                  </a:lnTo>
                  <a:lnTo>
                    <a:pt x="241" y="407"/>
                  </a:lnTo>
                  <a:lnTo>
                    <a:pt x="273" y="386"/>
                  </a:lnTo>
                  <a:lnTo>
                    <a:pt x="282" y="387"/>
                  </a:lnTo>
                  <a:lnTo>
                    <a:pt x="264" y="393"/>
                  </a:lnTo>
                  <a:lnTo>
                    <a:pt x="266" y="400"/>
                  </a:lnTo>
                  <a:lnTo>
                    <a:pt x="315" y="387"/>
                  </a:lnTo>
                  <a:lnTo>
                    <a:pt x="271" y="413"/>
                  </a:lnTo>
                  <a:lnTo>
                    <a:pt x="278" y="413"/>
                  </a:lnTo>
                  <a:lnTo>
                    <a:pt x="272" y="413"/>
                  </a:lnTo>
                  <a:lnTo>
                    <a:pt x="246" y="432"/>
                  </a:lnTo>
                  <a:lnTo>
                    <a:pt x="231" y="437"/>
                  </a:lnTo>
                  <a:lnTo>
                    <a:pt x="188" y="461"/>
                  </a:lnTo>
                  <a:lnTo>
                    <a:pt x="118" y="482"/>
                  </a:lnTo>
                  <a:lnTo>
                    <a:pt x="111" y="492"/>
                  </a:lnTo>
                  <a:lnTo>
                    <a:pt x="100" y="491"/>
                  </a:lnTo>
                  <a:lnTo>
                    <a:pt x="94" y="497"/>
                  </a:lnTo>
                  <a:lnTo>
                    <a:pt x="94" y="490"/>
                  </a:lnTo>
                  <a:lnTo>
                    <a:pt x="72" y="490"/>
                  </a:lnTo>
                  <a:lnTo>
                    <a:pt x="0" y="521"/>
                  </a:lnTo>
                  <a:lnTo>
                    <a:pt x="3" y="519"/>
                  </a:lnTo>
                  <a:lnTo>
                    <a:pt x="9" y="522"/>
                  </a:lnTo>
                  <a:lnTo>
                    <a:pt x="25" y="514"/>
                  </a:lnTo>
                  <a:lnTo>
                    <a:pt x="28" y="518"/>
                  </a:lnTo>
                  <a:lnTo>
                    <a:pt x="61" y="503"/>
                  </a:lnTo>
                  <a:lnTo>
                    <a:pt x="76" y="502"/>
                  </a:lnTo>
                  <a:lnTo>
                    <a:pt x="66" y="504"/>
                  </a:lnTo>
                  <a:lnTo>
                    <a:pt x="99" y="498"/>
                  </a:lnTo>
                  <a:lnTo>
                    <a:pt x="122" y="497"/>
                  </a:lnTo>
                  <a:lnTo>
                    <a:pt x="128" y="495"/>
                  </a:lnTo>
                  <a:lnTo>
                    <a:pt x="159" y="486"/>
                  </a:lnTo>
                  <a:lnTo>
                    <a:pt x="169" y="484"/>
                  </a:lnTo>
                  <a:lnTo>
                    <a:pt x="176" y="477"/>
                  </a:lnTo>
                  <a:lnTo>
                    <a:pt x="260" y="446"/>
                  </a:lnTo>
                  <a:lnTo>
                    <a:pt x="333" y="419"/>
                  </a:lnTo>
                  <a:lnTo>
                    <a:pt x="399" y="392"/>
                  </a:lnTo>
                  <a:lnTo>
                    <a:pt x="385" y="383"/>
                  </a:lnTo>
                  <a:lnTo>
                    <a:pt x="441" y="359"/>
                  </a:lnTo>
                  <a:lnTo>
                    <a:pt x="453" y="356"/>
                  </a:lnTo>
                  <a:lnTo>
                    <a:pt x="462" y="345"/>
                  </a:lnTo>
                  <a:lnTo>
                    <a:pt x="510" y="327"/>
                  </a:lnTo>
                  <a:lnTo>
                    <a:pt x="558" y="312"/>
                  </a:lnTo>
                  <a:lnTo>
                    <a:pt x="591" y="305"/>
                  </a:lnTo>
                  <a:lnTo>
                    <a:pt x="570" y="315"/>
                  </a:lnTo>
                  <a:lnTo>
                    <a:pt x="576" y="323"/>
                  </a:lnTo>
                  <a:lnTo>
                    <a:pt x="564" y="322"/>
                  </a:lnTo>
                  <a:lnTo>
                    <a:pt x="514" y="330"/>
                  </a:lnTo>
                  <a:lnTo>
                    <a:pt x="469" y="364"/>
                  </a:lnTo>
                  <a:lnTo>
                    <a:pt x="492" y="360"/>
                  </a:lnTo>
                  <a:lnTo>
                    <a:pt x="456" y="375"/>
                  </a:lnTo>
                  <a:lnTo>
                    <a:pt x="474" y="377"/>
                  </a:lnTo>
                  <a:lnTo>
                    <a:pt x="508" y="363"/>
                  </a:lnTo>
                  <a:lnTo>
                    <a:pt x="498" y="370"/>
                  </a:lnTo>
                  <a:lnTo>
                    <a:pt x="510" y="363"/>
                  </a:lnTo>
                  <a:lnTo>
                    <a:pt x="518" y="364"/>
                  </a:lnTo>
                  <a:lnTo>
                    <a:pt x="523" y="358"/>
                  </a:lnTo>
                  <a:lnTo>
                    <a:pt x="524" y="362"/>
                  </a:lnTo>
                  <a:lnTo>
                    <a:pt x="541" y="353"/>
                  </a:lnTo>
                  <a:lnTo>
                    <a:pt x="556" y="354"/>
                  </a:lnTo>
                  <a:lnTo>
                    <a:pt x="588" y="340"/>
                  </a:lnTo>
                  <a:lnTo>
                    <a:pt x="583" y="338"/>
                  </a:lnTo>
                  <a:lnTo>
                    <a:pt x="592" y="333"/>
                  </a:lnTo>
                  <a:lnTo>
                    <a:pt x="586" y="329"/>
                  </a:lnTo>
                  <a:lnTo>
                    <a:pt x="601" y="323"/>
                  </a:lnTo>
                  <a:lnTo>
                    <a:pt x="628" y="312"/>
                  </a:lnTo>
                  <a:lnTo>
                    <a:pt x="608" y="323"/>
                  </a:lnTo>
                  <a:lnTo>
                    <a:pt x="620" y="321"/>
                  </a:lnTo>
                  <a:lnTo>
                    <a:pt x="619" y="324"/>
                  </a:lnTo>
                  <a:lnTo>
                    <a:pt x="658" y="317"/>
                  </a:lnTo>
                  <a:lnTo>
                    <a:pt x="648" y="318"/>
                  </a:lnTo>
                  <a:lnTo>
                    <a:pt x="645" y="326"/>
                  </a:lnTo>
                  <a:lnTo>
                    <a:pt x="639" y="329"/>
                  </a:lnTo>
                  <a:lnTo>
                    <a:pt x="651" y="329"/>
                  </a:lnTo>
                  <a:lnTo>
                    <a:pt x="652" y="330"/>
                  </a:lnTo>
                  <a:lnTo>
                    <a:pt x="644" y="339"/>
                  </a:lnTo>
                  <a:lnTo>
                    <a:pt x="654" y="342"/>
                  </a:lnTo>
                  <a:lnTo>
                    <a:pt x="679" y="333"/>
                  </a:lnTo>
                  <a:lnTo>
                    <a:pt x="669" y="340"/>
                  </a:lnTo>
                  <a:lnTo>
                    <a:pt x="676" y="348"/>
                  </a:lnTo>
                  <a:lnTo>
                    <a:pt x="710" y="351"/>
                  </a:lnTo>
                  <a:lnTo>
                    <a:pt x="745" y="353"/>
                  </a:lnTo>
                  <a:lnTo>
                    <a:pt x="747" y="362"/>
                  </a:lnTo>
                  <a:lnTo>
                    <a:pt x="783" y="356"/>
                  </a:lnTo>
                  <a:lnTo>
                    <a:pt x="798" y="359"/>
                  </a:lnTo>
                  <a:lnTo>
                    <a:pt x="784" y="364"/>
                  </a:lnTo>
                  <a:lnTo>
                    <a:pt x="790" y="356"/>
                  </a:lnTo>
                  <a:lnTo>
                    <a:pt x="775" y="366"/>
                  </a:lnTo>
                  <a:lnTo>
                    <a:pt x="792" y="388"/>
                  </a:lnTo>
                  <a:lnTo>
                    <a:pt x="810" y="411"/>
                  </a:lnTo>
                  <a:lnTo>
                    <a:pt x="824" y="408"/>
                  </a:lnTo>
                  <a:lnTo>
                    <a:pt x="818" y="389"/>
                  </a:lnTo>
                  <a:lnTo>
                    <a:pt x="829" y="393"/>
                  </a:lnTo>
                  <a:lnTo>
                    <a:pt x="842" y="389"/>
                  </a:lnTo>
                  <a:lnTo>
                    <a:pt x="846" y="390"/>
                  </a:lnTo>
                  <a:lnTo>
                    <a:pt x="836" y="400"/>
                  </a:lnTo>
                  <a:lnTo>
                    <a:pt x="837" y="406"/>
                  </a:lnTo>
                  <a:lnTo>
                    <a:pt x="840" y="412"/>
                  </a:lnTo>
                  <a:lnTo>
                    <a:pt x="867" y="380"/>
                  </a:lnTo>
                  <a:lnTo>
                    <a:pt x="864" y="399"/>
                  </a:lnTo>
                  <a:lnTo>
                    <a:pt x="868" y="413"/>
                  </a:lnTo>
                  <a:lnTo>
                    <a:pt x="874" y="411"/>
                  </a:lnTo>
                  <a:lnTo>
                    <a:pt x="877" y="417"/>
                  </a:lnTo>
                  <a:lnTo>
                    <a:pt x="868" y="422"/>
                  </a:lnTo>
                  <a:lnTo>
                    <a:pt x="885" y="423"/>
                  </a:lnTo>
                  <a:lnTo>
                    <a:pt x="876" y="423"/>
                  </a:lnTo>
                  <a:lnTo>
                    <a:pt x="876" y="434"/>
                  </a:lnTo>
                  <a:lnTo>
                    <a:pt x="867" y="430"/>
                  </a:lnTo>
                  <a:lnTo>
                    <a:pt x="868" y="442"/>
                  </a:lnTo>
                  <a:lnTo>
                    <a:pt x="859" y="444"/>
                  </a:lnTo>
                  <a:lnTo>
                    <a:pt x="861" y="448"/>
                  </a:lnTo>
                  <a:lnTo>
                    <a:pt x="866" y="462"/>
                  </a:lnTo>
                  <a:lnTo>
                    <a:pt x="878" y="479"/>
                  </a:lnTo>
                  <a:lnTo>
                    <a:pt x="866" y="480"/>
                  </a:lnTo>
                  <a:lnTo>
                    <a:pt x="840" y="501"/>
                  </a:lnTo>
                  <a:lnTo>
                    <a:pt x="852" y="496"/>
                  </a:lnTo>
                  <a:lnTo>
                    <a:pt x="886" y="483"/>
                  </a:lnTo>
                  <a:lnTo>
                    <a:pt x="866" y="510"/>
                  </a:lnTo>
                  <a:lnTo>
                    <a:pt x="858" y="514"/>
                  </a:lnTo>
                  <a:lnTo>
                    <a:pt x="878" y="509"/>
                  </a:lnTo>
                  <a:lnTo>
                    <a:pt x="864" y="518"/>
                  </a:lnTo>
                  <a:lnTo>
                    <a:pt x="856" y="526"/>
                  </a:lnTo>
                  <a:lnTo>
                    <a:pt x="889" y="51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5" name="Freeform 83"/>
            <p:cNvSpPr>
              <a:spLocks noChangeAspect="1"/>
            </p:cNvSpPr>
            <p:nvPr/>
          </p:nvSpPr>
          <p:spPr bwMode="auto">
            <a:xfrm>
              <a:off x="984" y="1639"/>
              <a:ext cx="89" cy="196"/>
            </a:xfrm>
            <a:custGeom>
              <a:avLst/>
              <a:gdLst>
                <a:gd name="T0" fmla="*/ 0 w 79"/>
                <a:gd name="T1" fmla="*/ 0 h 42"/>
                <a:gd name="T2" fmla="*/ 0 w 79"/>
                <a:gd name="T3" fmla="*/ 0 h 42"/>
                <a:gd name="T4" fmla="*/ 0 w 79"/>
                <a:gd name="T5" fmla="*/ 0 h 42"/>
                <a:gd name="T6" fmla="*/ 0 w 79"/>
                <a:gd name="T7" fmla="*/ 0 h 42"/>
                <a:gd name="T8" fmla="*/ 0 w 79"/>
                <a:gd name="T9" fmla="*/ 0 h 42"/>
                <a:gd name="T10" fmla="*/ 0 w 79"/>
                <a:gd name="T11" fmla="*/ 0 h 42"/>
                <a:gd name="T12" fmla="*/ 0 w 79"/>
                <a:gd name="T13" fmla="*/ 0 h 42"/>
                <a:gd name="T14" fmla="*/ 0 w 79"/>
                <a:gd name="T15" fmla="*/ 0 h 42"/>
                <a:gd name="T16" fmla="*/ 0 w 79"/>
                <a:gd name="T17" fmla="*/ 0 h 42"/>
                <a:gd name="T18" fmla="*/ 0 w 79"/>
                <a:gd name="T19" fmla="*/ 0 h 42"/>
                <a:gd name="T20" fmla="*/ 0 w 79"/>
                <a:gd name="T21" fmla="*/ 0 h 42"/>
                <a:gd name="T22" fmla="*/ 0 w 79"/>
                <a:gd name="T23" fmla="*/ 0 h 42"/>
                <a:gd name="T24" fmla="*/ 0 w 79"/>
                <a:gd name="T25" fmla="*/ 0 h 42"/>
                <a:gd name="T26" fmla="*/ 0 w 79"/>
                <a:gd name="T27" fmla="*/ 0 h 42"/>
                <a:gd name="T28" fmla="*/ 0 w 79"/>
                <a:gd name="T29" fmla="*/ 0 h 42"/>
                <a:gd name="T30" fmla="*/ 0 w 79"/>
                <a:gd name="T31" fmla="*/ 0 h 42"/>
                <a:gd name="T32" fmla="*/ 0 w 79"/>
                <a:gd name="T33" fmla="*/ 0 h 42"/>
                <a:gd name="T34" fmla="*/ 0 w 79"/>
                <a:gd name="T35" fmla="*/ 0 h 42"/>
                <a:gd name="T36" fmla="*/ 0 w 79"/>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42">
                  <a:moveTo>
                    <a:pt x="79" y="12"/>
                  </a:moveTo>
                  <a:lnTo>
                    <a:pt x="72" y="10"/>
                  </a:lnTo>
                  <a:lnTo>
                    <a:pt x="74" y="4"/>
                  </a:lnTo>
                  <a:lnTo>
                    <a:pt x="72" y="3"/>
                  </a:lnTo>
                  <a:lnTo>
                    <a:pt x="63" y="0"/>
                  </a:lnTo>
                  <a:lnTo>
                    <a:pt x="57" y="8"/>
                  </a:lnTo>
                  <a:lnTo>
                    <a:pt x="49" y="6"/>
                  </a:lnTo>
                  <a:lnTo>
                    <a:pt x="37" y="9"/>
                  </a:lnTo>
                  <a:lnTo>
                    <a:pt x="26" y="23"/>
                  </a:lnTo>
                  <a:lnTo>
                    <a:pt x="25" y="11"/>
                  </a:lnTo>
                  <a:lnTo>
                    <a:pt x="3" y="24"/>
                  </a:lnTo>
                  <a:lnTo>
                    <a:pt x="2" y="35"/>
                  </a:lnTo>
                  <a:lnTo>
                    <a:pt x="7" y="29"/>
                  </a:lnTo>
                  <a:lnTo>
                    <a:pt x="14" y="32"/>
                  </a:lnTo>
                  <a:lnTo>
                    <a:pt x="0" y="42"/>
                  </a:lnTo>
                  <a:lnTo>
                    <a:pt x="17" y="32"/>
                  </a:lnTo>
                  <a:lnTo>
                    <a:pt x="50" y="22"/>
                  </a:lnTo>
                  <a:lnTo>
                    <a:pt x="57" y="17"/>
                  </a:lnTo>
                  <a:lnTo>
                    <a:pt x="79" y="1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6" name="Freeform 84"/>
            <p:cNvSpPr>
              <a:spLocks noChangeAspect="1"/>
            </p:cNvSpPr>
            <p:nvPr/>
          </p:nvSpPr>
          <p:spPr bwMode="auto">
            <a:xfrm>
              <a:off x="1217" y="1664"/>
              <a:ext cx="89" cy="196"/>
            </a:xfrm>
            <a:custGeom>
              <a:avLst/>
              <a:gdLst>
                <a:gd name="T0" fmla="*/ 0 w 33"/>
                <a:gd name="T1" fmla="*/ 0 h 55"/>
                <a:gd name="T2" fmla="*/ 0 w 33"/>
                <a:gd name="T3" fmla="*/ 0 h 55"/>
                <a:gd name="T4" fmla="*/ 0 w 33"/>
                <a:gd name="T5" fmla="*/ 0 h 55"/>
                <a:gd name="T6" fmla="*/ 0 w 33"/>
                <a:gd name="T7" fmla="*/ 0 h 55"/>
                <a:gd name="T8" fmla="*/ 0 w 33"/>
                <a:gd name="T9" fmla="*/ 0 h 55"/>
                <a:gd name="T10" fmla="*/ 0 w 33"/>
                <a:gd name="T11" fmla="*/ 0 h 55"/>
                <a:gd name="T12" fmla="*/ 0 w 33"/>
                <a:gd name="T13" fmla="*/ 0 h 55"/>
                <a:gd name="T14" fmla="*/ 0 w 33"/>
                <a:gd name="T15" fmla="*/ 0 h 55"/>
                <a:gd name="T16" fmla="*/ 0 w 33"/>
                <a:gd name="T17" fmla="*/ 0 h 55"/>
                <a:gd name="T18" fmla="*/ 0 w 33"/>
                <a:gd name="T19" fmla="*/ 0 h 55"/>
                <a:gd name="T20" fmla="*/ 0 w 33"/>
                <a:gd name="T21" fmla="*/ 0 h 55"/>
                <a:gd name="T22" fmla="*/ 0 w 33"/>
                <a:gd name="T23" fmla="*/ 0 h 55"/>
                <a:gd name="T24" fmla="*/ 0 w 33"/>
                <a:gd name="T25" fmla="*/ 0 h 55"/>
                <a:gd name="T26" fmla="*/ 0 w 33"/>
                <a:gd name="T27" fmla="*/ 0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55">
                  <a:moveTo>
                    <a:pt x="19" y="50"/>
                  </a:moveTo>
                  <a:lnTo>
                    <a:pt x="14" y="55"/>
                  </a:lnTo>
                  <a:lnTo>
                    <a:pt x="12" y="43"/>
                  </a:lnTo>
                  <a:lnTo>
                    <a:pt x="0" y="36"/>
                  </a:lnTo>
                  <a:lnTo>
                    <a:pt x="12" y="32"/>
                  </a:lnTo>
                  <a:lnTo>
                    <a:pt x="19" y="22"/>
                  </a:lnTo>
                  <a:lnTo>
                    <a:pt x="7" y="25"/>
                  </a:lnTo>
                  <a:lnTo>
                    <a:pt x="20" y="14"/>
                  </a:lnTo>
                  <a:lnTo>
                    <a:pt x="18" y="4"/>
                  </a:lnTo>
                  <a:lnTo>
                    <a:pt x="30" y="0"/>
                  </a:lnTo>
                  <a:lnTo>
                    <a:pt x="33" y="26"/>
                  </a:lnTo>
                  <a:lnTo>
                    <a:pt x="27" y="24"/>
                  </a:lnTo>
                  <a:lnTo>
                    <a:pt x="26" y="31"/>
                  </a:lnTo>
                  <a:lnTo>
                    <a:pt x="19" y="5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7" name="Freeform 85"/>
            <p:cNvSpPr>
              <a:spLocks noChangeAspect="1"/>
            </p:cNvSpPr>
            <p:nvPr/>
          </p:nvSpPr>
          <p:spPr bwMode="auto">
            <a:xfrm>
              <a:off x="1226" y="1635"/>
              <a:ext cx="89" cy="196"/>
            </a:xfrm>
            <a:custGeom>
              <a:avLst/>
              <a:gdLst>
                <a:gd name="T0" fmla="*/ 1 w 37"/>
                <a:gd name="T1" fmla="*/ 0 h 41"/>
                <a:gd name="T2" fmla="*/ 1 w 37"/>
                <a:gd name="T3" fmla="*/ 0 h 41"/>
                <a:gd name="T4" fmla="*/ 0 w 37"/>
                <a:gd name="T5" fmla="*/ 0 h 41"/>
                <a:gd name="T6" fmla="*/ 1 w 37"/>
                <a:gd name="T7" fmla="*/ 0 h 41"/>
                <a:gd name="T8" fmla="*/ 1 w 37"/>
                <a:gd name="T9" fmla="*/ 0 h 41"/>
                <a:gd name="T10" fmla="*/ 1 w 37"/>
                <a:gd name="T11" fmla="*/ 0 h 41"/>
                <a:gd name="T12" fmla="*/ 1 w 3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1">
                  <a:moveTo>
                    <a:pt x="34" y="22"/>
                  </a:moveTo>
                  <a:lnTo>
                    <a:pt x="26" y="25"/>
                  </a:lnTo>
                  <a:lnTo>
                    <a:pt x="0" y="41"/>
                  </a:lnTo>
                  <a:lnTo>
                    <a:pt x="7" y="31"/>
                  </a:lnTo>
                  <a:lnTo>
                    <a:pt x="28" y="0"/>
                  </a:lnTo>
                  <a:lnTo>
                    <a:pt x="37" y="2"/>
                  </a:lnTo>
                  <a:lnTo>
                    <a:pt x="34" y="2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88" name="Freeform 86"/>
            <p:cNvSpPr>
              <a:spLocks noChangeAspect="1"/>
            </p:cNvSpPr>
            <p:nvPr/>
          </p:nvSpPr>
          <p:spPr bwMode="auto">
            <a:xfrm>
              <a:off x="883" y="1603"/>
              <a:ext cx="89" cy="196"/>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7">
                  <a:moveTo>
                    <a:pt x="39" y="13"/>
                  </a:moveTo>
                  <a:lnTo>
                    <a:pt x="24" y="17"/>
                  </a:lnTo>
                  <a:lnTo>
                    <a:pt x="0" y="10"/>
                  </a:lnTo>
                  <a:lnTo>
                    <a:pt x="41" y="0"/>
                  </a:lnTo>
                  <a:lnTo>
                    <a:pt x="39" y="1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289" name="Freeform 87"/>
            <p:cNvSpPr>
              <a:spLocks noChangeAspect="1"/>
            </p:cNvSpPr>
            <p:nvPr/>
          </p:nvSpPr>
          <p:spPr bwMode="auto">
            <a:xfrm>
              <a:off x="1215" y="1634"/>
              <a:ext cx="89" cy="196"/>
            </a:xfrm>
            <a:custGeom>
              <a:avLst/>
              <a:gdLst>
                <a:gd name="T0" fmla="*/ 0 w 36"/>
                <a:gd name="T1" fmla="*/ 0 h 27"/>
                <a:gd name="T2" fmla="*/ 0 w 36"/>
                <a:gd name="T3" fmla="*/ 0 h 27"/>
                <a:gd name="T4" fmla="*/ 0 w 36"/>
                <a:gd name="T5" fmla="*/ 0 h 27"/>
                <a:gd name="T6" fmla="*/ 0 w 36"/>
                <a:gd name="T7" fmla="*/ 0 h 27"/>
                <a:gd name="T8" fmla="*/ 0 w 36"/>
                <a:gd name="T9" fmla="*/ 0 h 27"/>
                <a:gd name="T10" fmla="*/ 0 w 36"/>
                <a:gd name="T11" fmla="*/ 0 h 27"/>
                <a:gd name="T12" fmla="*/ 0 w 36"/>
                <a:gd name="T13" fmla="*/ 0 h 27"/>
                <a:gd name="T14" fmla="*/ 0 w 36"/>
                <a:gd name="T15" fmla="*/ 0 h 27"/>
                <a:gd name="T16" fmla="*/ 0 w 36"/>
                <a:gd name="T17" fmla="*/ 0 h 27"/>
                <a:gd name="T18" fmla="*/ 0 w 36"/>
                <a:gd name="T19" fmla="*/ 0 h 27"/>
                <a:gd name="T20" fmla="*/ 0 w 36"/>
                <a:gd name="T21" fmla="*/ 0 h 27"/>
                <a:gd name="T22" fmla="*/ 0 w 36"/>
                <a:gd name="T23" fmla="*/ 0 h 27"/>
                <a:gd name="T24" fmla="*/ 0 w 36"/>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7">
                  <a:moveTo>
                    <a:pt x="30" y="26"/>
                  </a:moveTo>
                  <a:lnTo>
                    <a:pt x="26" y="19"/>
                  </a:lnTo>
                  <a:lnTo>
                    <a:pt x="18" y="9"/>
                  </a:lnTo>
                  <a:lnTo>
                    <a:pt x="36" y="15"/>
                  </a:lnTo>
                  <a:lnTo>
                    <a:pt x="35" y="11"/>
                  </a:lnTo>
                  <a:lnTo>
                    <a:pt x="24" y="9"/>
                  </a:lnTo>
                  <a:lnTo>
                    <a:pt x="30" y="0"/>
                  </a:lnTo>
                  <a:lnTo>
                    <a:pt x="13" y="6"/>
                  </a:lnTo>
                  <a:lnTo>
                    <a:pt x="10" y="14"/>
                  </a:lnTo>
                  <a:lnTo>
                    <a:pt x="0" y="14"/>
                  </a:lnTo>
                  <a:lnTo>
                    <a:pt x="8" y="27"/>
                  </a:lnTo>
                  <a:lnTo>
                    <a:pt x="13" y="17"/>
                  </a:lnTo>
                  <a:lnTo>
                    <a:pt x="30" y="2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90" name="Freeform 88"/>
            <p:cNvSpPr>
              <a:spLocks noChangeAspect="1"/>
            </p:cNvSpPr>
            <p:nvPr/>
          </p:nvSpPr>
          <p:spPr bwMode="auto">
            <a:xfrm>
              <a:off x="1214" y="1647"/>
              <a:ext cx="89" cy="196"/>
            </a:xfrm>
            <a:custGeom>
              <a:avLst/>
              <a:gdLst>
                <a:gd name="T0" fmla="*/ 0 w 23"/>
                <a:gd name="T1" fmla="*/ 0 h 41"/>
                <a:gd name="T2" fmla="*/ 0 w 23"/>
                <a:gd name="T3" fmla="*/ 0 h 41"/>
                <a:gd name="T4" fmla="*/ 0 w 23"/>
                <a:gd name="T5" fmla="*/ 0 h 41"/>
                <a:gd name="T6" fmla="*/ 0 w 23"/>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1">
                  <a:moveTo>
                    <a:pt x="0" y="41"/>
                  </a:moveTo>
                  <a:lnTo>
                    <a:pt x="23" y="0"/>
                  </a:lnTo>
                  <a:lnTo>
                    <a:pt x="8" y="7"/>
                  </a:lnTo>
                  <a:lnTo>
                    <a:pt x="0" y="4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91" name="Freeform 89"/>
            <p:cNvSpPr>
              <a:spLocks noChangeAspect="1"/>
            </p:cNvSpPr>
            <p:nvPr/>
          </p:nvSpPr>
          <p:spPr bwMode="auto">
            <a:xfrm>
              <a:off x="1230" y="1653"/>
              <a:ext cx="89" cy="196"/>
            </a:xfrm>
            <a:custGeom>
              <a:avLst/>
              <a:gdLst>
                <a:gd name="T0" fmla="*/ 1 w 24"/>
                <a:gd name="T1" fmla="*/ 0 h 22"/>
                <a:gd name="T2" fmla="*/ 1 w 24"/>
                <a:gd name="T3" fmla="*/ 0 h 22"/>
                <a:gd name="T4" fmla="*/ 1 w 24"/>
                <a:gd name="T5" fmla="*/ 0 h 22"/>
                <a:gd name="T6" fmla="*/ 0 w 24"/>
                <a:gd name="T7" fmla="*/ 0 h 22"/>
                <a:gd name="T8" fmla="*/ 1 w 24"/>
                <a:gd name="T9" fmla="*/ 0 h 22"/>
                <a:gd name="T10" fmla="*/ 1 w 24"/>
                <a:gd name="T11" fmla="*/ 0 h 22"/>
                <a:gd name="T12" fmla="*/ 1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22" y="15"/>
                  </a:moveTo>
                  <a:lnTo>
                    <a:pt x="24" y="10"/>
                  </a:lnTo>
                  <a:lnTo>
                    <a:pt x="9" y="0"/>
                  </a:lnTo>
                  <a:lnTo>
                    <a:pt x="0" y="17"/>
                  </a:lnTo>
                  <a:lnTo>
                    <a:pt x="9" y="22"/>
                  </a:lnTo>
                  <a:lnTo>
                    <a:pt x="16" y="12"/>
                  </a:lnTo>
                  <a:lnTo>
                    <a:pt x="22" y="1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92" name="Freeform 90"/>
            <p:cNvSpPr>
              <a:spLocks noChangeAspect="1"/>
            </p:cNvSpPr>
            <p:nvPr/>
          </p:nvSpPr>
          <p:spPr bwMode="auto">
            <a:xfrm>
              <a:off x="1219" y="1657"/>
              <a:ext cx="89" cy="196"/>
            </a:xfrm>
            <a:custGeom>
              <a:avLst/>
              <a:gdLst>
                <a:gd name="T0" fmla="*/ 0 w 24"/>
                <a:gd name="T1" fmla="*/ 0 h 23"/>
                <a:gd name="T2" fmla="*/ 0 w 24"/>
                <a:gd name="T3" fmla="*/ 0 h 23"/>
                <a:gd name="T4" fmla="*/ 0 w 24"/>
                <a:gd name="T5" fmla="*/ 0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24" y="7"/>
                  </a:moveTo>
                  <a:lnTo>
                    <a:pt x="0" y="23"/>
                  </a:lnTo>
                  <a:lnTo>
                    <a:pt x="13" y="0"/>
                  </a:lnTo>
                  <a:lnTo>
                    <a:pt x="24"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293" name="Freeform 91"/>
            <p:cNvSpPr>
              <a:spLocks noChangeAspect="1"/>
            </p:cNvSpPr>
            <p:nvPr/>
          </p:nvSpPr>
          <p:spPr bwMode="auto">
            <a:xfrm>
              <a:off x="1854" y="1911"/>
              <a:ext cx="89" cy="196"/>
            </a:xfrm>
            <a:custGeom>
              <a:avLst/>
              <a:gdLst>
                <a:gd name="T0" fmla="*/ 0 w 69"/>
                <a:gd name="T1" fmla="*/ 1 h 15"/>
                <a:gd name="T2" fmla="*/ 0 w 69"/>
                <a:gd name="T3" fmla="*/ 1 h 15"/>
                <a:gd name="T4" fmla="*/ 0 w 69"/>
                <a:gd name="T5" fmla="*/ 0 h 15"/>
                <a:gd name="T6" fmla="*/ 0 w 69"/>
                <a:gd name="T7" fmla="*/ 1 h 15"/>
                <a:gd name="T8" fmla="*/ 0 w 69"/>
                <a:gd name="T9" fmla="*/ 1 h 15"/>
                <a:gd name="T10" fmla="*/ 0 w 69"/>
                <a:gd name="T11" fmla="*/ 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15">
                  <a:moveTo>
                    <a:pt x="69" y="1"/>
                  </a:moveTo>
                  <a:lnTo>
                    <a:pt x="51" y="6"/>
                  </a:lnTo>
                  <a:lnTo>
                    <a:pt x="54" y="0"/>
                  </a:lnTo>
                  <a:lnTo>
                    <a:pt x="0" y="15"/>
                  </a:lnTo>
                  <a:lnTo>
                    <a:pt x="35" y="8"/>
                  </a:lnTo>
                  <a:lnTo>
                    <a:pt x="69"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4" name="Freeform 92"/>
            <p:cNvSpPr>
              <a:spLocks noChangeAspect="1"/>
            </p:cNvSpPr>
            <p:nvPr/>
          </p:nvSpPr>
          <p:spPr bwMode="auto">
            <a:xfrm>
              <a:off x="4397" y="2577"/>
              <a:ext cx="89" cy="196"/>
            </a:xfrm>
            <a:custGeom>
              <a:avLst/>
              <a:gdLst>
                <a:gd name="T0" fmla="*/ 1 w 10"/>
                <a:gd name="T1" fmla="*/ 0 h 3"/>
                <a:gd name="T2" fmla="*/ 0 w 10"/>
                <a:gd name="T3" fmla="*/ 0 h 3"/>
                <a:gd name="T4" fmla="*/ 1 w 10"/>
                <a:gd name="T5" fmla="*/ 0 h 3"/>
                <a:gd name="T6" fmla="*/ 1 w 10"/>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
                  <a:moveTo>
                    <a:pt x="10" y="1"/>
                  </a:moveTo>
                  <a:lnTo>
                    <a:pt x="0" y="3"/>
                  </a:lnTo>
                  <a:lnTo>
                    <a:pt x="1" y="0"/>
                  </a:lnTo>
                  <a:lnTo>
                    <a:pt x="10"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5" name="Freeform 93"/>
            <p:cNvSpPr>
              <a:spLocks noChangeAspect="1"/>
            </p:cNvSpPr>
            <p:nvPr/>
          </p:nvSpPr>
          <p:spPr bwMode="auto">
            <a:xfrm>
              <a:off x="4476" y="2529"/>
              <a:ext cx="89" cy="196"/>
            </a:xfrm>
            <a:custGeom>
              <a:avLst/>
              <a:gdLst>
                <a:gd name="T0" fmla="*/ 0 w 316"/>
                <a:gd name="T1" fmla="*/ 0 h 300"/>
                <a:gd name="T2" fmla="*/ 0 w 316"/>
                <a:gd name="T3" fmla="*/ 0 h 300"/>
                <a:gd name="T4" fmla="*/ 0 w 316"/>
                <a:gd name="T5" fmla="*/ 0 h 300"/>
                <a:gd name="T6" fmla="*/ 0 w 316"/>
                <a:gd name="T7" fmla="*/ 0 h 300"/>
                <a:gd name="T8" fmla="*/ 0 w 316"/>
                <a:gd name="T9" fmla="*/ 0 h 300"/>
                <a:gd name="T10" fmla="*/ 0 w 316"/>
                <a:gd name="T11" fmla="*/ 0 h 300"/>
                <a:gd name="T12" fmla="*/ 0 w 316"/>
                <a:gd name="T13" fmla="*/ 0 h 300"/>
                <a:gd name="T14" fmla="*/ 0 w 316"/>
                <a:gd name="T15" fmla="*/ 0 h 300"/>
                <a:gd name="T16" fmla="*/ 0 w 316"/>
                <a:gd name="T17" fmla="*/ 0 h 300"/>
                <a:gd name="T18" fmla="*/ 0 w 316"/>
                <a:gd name="T19" fmla="*/ 0 h 300"/>
                <a:gd name="T20" fmla="*/ 0 w 316"/>
                <a:gd name="T21" fmla="*/ 0 h 300"/>
                <a:gd name="T22" fmla="*/ 0 w 316"/>
                <a:gd name="T23" fmla="*/ 0 h 300"/>
                <a:gd name="T24" fmla="*/ 0 w 316"/>
                <a:gd name="T25" fmla="*/ 0 h 300"/>
                <a:gd name="T26" fmla="*/ 0 w 316"/>
                <a:gd name="T27" fmla="*/ 0 h 300"/>
                <a:gd name="T28" fmla="*/ 0 w 316"/>
                <a:gd name="T29" fmla="*/ 0 h 300"/>
                <a:gd name="T30" fmla="*/ 0 w 316"/>
                <a:gd name="T31" fmla="*/ 0 h 300"/>
                <a:gd name="T32" fmla="*/ 0 w 316"/>
                <a:gd name="T33" fmla="*/ 0 h 300"/>
                <a:gd name="T34" fmla="*/ 0 w 316"/>
                <a:gd name="T35" fmla="*/ 0 h 300"/>
                <a:gd name="T36" fmla="*/ 0 w 316"/>
                <a:gd name="T37" fmla="*/ 0 h 300"/>
                <a:gd name="T38" fmla="*/ 0 w 316"/>
                <a:gd name="T39" fmla="*/ 0 h 300"/>
                <a:gd name="T40" fmla="*/ 0 w 316"/>
                <a:gd name="T41" fmla="*/ 0 h 300"/>
                <a:gd name="T42" fmla="*/ 0 w 316"/>
                <a:gd name="T43" fmla="*/ 0 h 300"/>
                <a:gd name="T44" fmla="*/ 0 w 316"/>
                <a:gd name="T45" fmla="*/ 0 h 300"/>
                <a:gd name="T46" fmla="*/ 0 w 316"/>
                <a:gd name="T47" fmla="*/ 0 h 300"/>
                <a:gd name="T48" fmla="*/ 0 w 316"/>
                <a:gd name="T49" fmla="*/ 0 h 300"/>
                <a:gd name="T50" fmla="*/ 0 w 316"/>
                <a:gd name="T51" fmla="*/ 0 h 300"/>
                <a:gd name="T52" fmla="*/ 0 w 316"/>
                <a:gd name="T53" fmla="*/ 0 h 300"/>
                <a:gd name="T54" fmla="*/ 0 w 316"/>
                <a:gd name="T55" fmla="*/ 0 h 300"/>
                <a:gd name="T56" fmla="*/ 0 w 316"/>
                <a:gd name="T57" fmla="*/ 0 h 300"/>
                <a:gd name="T58" fmla="*/ 0 w 316"/>
                <a:gd name="T59" fmla="*/ 0 h 300"/>
                <a:gd name="T60" fmla="*/ 0 w 316"/>
                <a:gd name="T61" fmla="*/ 0 h 300"/>
                <a:gd name="T62" fmla="*/ 0 w 316"/>
                <a:gd name="T63" fmla="*/ 0 h 300"/>
                <a:gd name="T64" fmla="*/ 0 w 316"/>
                <a:gd name="T65" fmla="*/ 0 h 300"/>
                <a:gd name="T66" fmla="*/ 0 w 316"/>
                <a:gd name="T67" fmla="*/ 0 h 300"/>
                <a:gd name="T68" fmla="*/ 0 w 316"/>
                <a:gd name="T69" fmla="*/ 0 h 300"/>
                <a:gd name="T70" fmla="*/ 0 w 316"/>
                <a:gd name="T71" fmla="*/ 0 h 300"/>
                <a:gd name="T72" fmla="*/ 0 w 316"/>
                <a:gd name="T73" fmla="*/ 0 h 300"/>
                <a:gd name="T74" fmla="*/ 0 w 316"/>
                <a:gd name="T75" fmla="*/ 0 h 300"/>
                <a:gd name="T76" fmla="*/ 0 w 316"/>
                <a:gd name="T77" fmla="*/ 0 h 300"/>
                <a:gd name="T78" fmla="*/ 0 w 316"/>
                <a:gd name="T79" fmla="*/ 0 h 300"/>
                <a:gd name="T80" fmla="*/ 0 w 316"/>
                <a:gd name="T81" fmla="*/ 0 h 300"/>
                <a:gd name="T82" fmla="*/ 0 w 316"/>
                <a:gd name="T83" fmla="*/ 0 h 300"/>
                <a:gd name="T84" fmla="*/ 0 w 316"/>
                <a:gd name="T85" fmla="*/ 0 h 300"/>
                <a:gd name="T86" fmla="*/ 0 w 316"/>
                <a:gd name="T87" fmla="*/ 0 h 300"/>
                <a:gd name="T88" fmla="*/ 0 w 316"/>
                <a:gd name="T89" fmla="*/ 0 h 300"/>
                <a:gd name="T90" fmla="*/ 0 w 316"/>
                <a:gd name="T91" fmla="*/ 0 h 300"/>
                <a:gd name="T92" fmla="*/ 0 w 316"/>
                <a:gd name="T93" fmla="*/ 0 h 300"/>
                <a:gd name="T94" fmla="*/ 0 w 316"/>
                <a:gd name="T95" fmla="*/ 0 h 300"/>
                <a:gd name="T96" fmla="*/ 0 w 316"/>
                <a:gd name="T97" fmla="*/ 0 h 300"/>
                <a:gd name="T98" fmla="*/ 0 w 316"/>
                <a:gd name="T99" fmla="*/ 0 h 300"/>
                <a:gd name="T100" fmla="*/ 0 w 316"/>
                <a:gd name="T101" fmla="*/ 0 h 300"/>
                <a:gd name="T102" fmla="*/ 0 w 316"/>
                <a:gd name="T103" fmla="*/ 0 h 300"/>
                <a:gd name="T104" fmla="*/ 0 w 316"/>
                <a:gd name="T105" fmla="*/ 0 h 300"/>
                <a:gd name="T106" fmla="*/ 0 w 316"/>
                <a:gd name="T107" fmla="*/ 0 h 300"/>
                <a:gd name="T108" fmla="*/ 0 w 316"/>
                <a:gd name="T109" fmla="*/ 0 h 300"/>
                <a:gd name="T110" fmla="*/ 0 w 316"/>
                <a:gd name="T111" fmla="*/ 0 h 300"/>
                <a:gd name="T112" fmla="*/ 0 w 316"/>
                <a:gd name="T113" fmla="*/ 0 h 3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6" h="300">
                  <a:moveTo>
                    <a:pt x="316" y="124"/>
                  </a:moveTo>
                  <a:lnTo>
                    <a:pt x="288" y="121"/>
                  </a:lnTo>
                  <a:lnTo>
                    <a:pt x="285" y="121"/>
                  </a:lnTo>
                  <a:lnTo>
                    <a:pt x="270" y="168"/>
                  </a:lnTo>
                  <a:lnTo>
                    <a:pt x="274" y="172"/>
                  </a:lnTo>
                  <a:lnTo>
                    <a:pt x="268" y="187"/>
                  </a:lnTo>
                  <a:lnTo>
                    <a:pt x="248" y="197"/>
                  </a:lnTo>
                  <a:lnTo>
                    <a:pt x="234" y="220"/>
                  </a:lnTo>
                  <a:lnTo>
                    <a:pt x="235" y="235"/>
                  </a:lnTo>
                  <a:lnTo>
                    <a:pt x="241" y="235"/>
                  </a:lnTo>
                  <a:lnTo>
                    <a:pt x="232" y="246"/>
                  </a:lnTo>
                  <a:lnTo>
                    <a:pt x="226" y="260"/>
                  </a:lnTo>
                  <a:lnTo>
                    <a:pt x="219" y="286"/>
                  </a:lnTo>
                  <a:lnTo>
                    <a:pt x="177" y="300"/>
                  </a:lnTo>
                  <a:lnTo>
                    <a:pt x="172" y="282"/>
                  </a:lnTo>
                  <a:lnTo>
                    <a:pt x="166" y="276"/>
                  </a:lnTo>
                  <a:lnTo>
                    <a:pt x="146" y="276"/>
                  </a:lnTo>
                  <a:lnTo>
                    <a:pt x="126" y="265"/>
                  </a:lnTo>
                  <a:lnTo>
                    <a:pt x="108" y="276"/>
                  </a:lnTo>
                  <a:lnTo>
                    <a:pt x="90" y="278"/>
                  </a:lnTo>
                  <a:lnTo>
                    <a:pt x="84" y="260"/>
                  </a:lnTo>
                  <a:lnTo>
                    <a:pt x="56" y="263"/>
                  </a:lnTo>
                  <a:lnTo>
                    <a:pt x="60" y="260"/>
                  </a:lnTo>
                  <a:lnTo>
                    <a:pt x="51" y="264"/>
                  </a:lnTo>
                  <a:lnTo>
                    <a:pt x="38" y="260"/>
                  </a:lnTo>
                  <a:lnTo>
                    <a:pt x="31" y="223"/>
                  </a:lnTo>
                  <a:lnTo>
                    <a:pt x="32" y="196"/>
                  </a:lnTo>
                  <a:lnTo>
                    <a:pt x="12" y="181"/>
                  </a:lnTo>
                  <a:lnTo>
                    <a:pt x="14" y="180"/>
                  </a:lnTo>
                  <a:lnTo>
                    <a:pt x="6" y="163"/>
                  </a:lnTo>
                  <a:lnTo>
                    <a:pt x="8" y="152"/>
                  </a:lnTo>
                  <a:lnTo>
                    <a:pt x="0" y="125"/>
                  </a:lnTo>
                  <a:lnTo>
                    <a:pt x="8" y="106"/>
                  </a:lnTo>
                  <a:lnTo>
                    <a:pt x="3" y="107"/>
                  </a:lnTo>
                  <a:lnTo>
                    <a:pt x="21" y="82"/>
                  </a:lnTo>
                  <a:lnTo>
                    <a:pt x="28" y="106"/>
                  </a:lnTo>
                  <a:lnTo>
                    <a:pt x="58" y="124"/>
                  </a:lnTo>
                  <a:lnTo>
                    <a:pt x="100" y="115"/>
                  </a:lnTo>
                  <a:lnTo>
                    <a:pt x="111" y="100"/>
                  </a:lnTo>
                  <a:lnTo>
                    <a:pt x="153" y="109"/>
                  </a:lnTo>
                  <a:lnTo>
                    <a:pt x="180" y="100"/>
                  </a:lnTo>
                  <a:lnTo>
                    <a:pt x="194" y="67"/>
                  </a:lnTo>
                  <a:lnTo>
                    <a:pt x="200" y="49"/>
                  </a:lnTo>
                  <a:lnTo>
                    <a:pt x="208" y="25"/>
                  </a:lnTo>
                  <a:lnTo>
                    <a:pt x="216" y="0"/>
                  </a:lnTo>
                  <a:lnTo>
                    <a:pt x="242" y="4"/>
                  </a:lnTo>
                  <a:lnTo>
                    <a:pt x="270" y="7"/>
                  </a:lnTo>
                  <a:lnTo>
                    <a:pt x="266" y="12"/>
                  </a:lnTo>
                  <a:lnTo>
                    <a:pt x="268" y="16"/>
                  </a:lnTo>
                  <a:lnTo>
                    <a:pt x="276" y="26"/>
                  </a:lnTo>
                  <a:lnTo>
                    <a:pt x="268" y="25"/>
                  </a:lnTo>
                  <a:lnTo>
                    <a:pt x="259" y="26"/>
                  </a:lnTo>
                  <a:lnTo>
                    <a:pt x="264" y="40"/>
                  </a:lnTo>
                  <a:lnTo>
                    <a:pt x="288" y="77"/>
                  </a:lnTo>
                  <a:lnTo>
                    <a:pt x="280" y="88"/>
                  </a:lnTo>
                  <a:lnTo>
                    <a:pt x="298" y="106"/>
                  </a:lnTo>
                  <a:lnTo>
                    <a:pt x="316" y="12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6" name="Freeform 94"/>
            <p:cNvSpPr>
              <a:spLocks noChangeAspect="1"/>
            </p:cNvSpPr>
            <p:nvPr/>
          </p:nvSpPr>
          <p:spPr bwMode="auto">
            <a:xfrm>
              <a:off x="4270" y="2507"/>
              <a:ext cx="89" cy="196"/>
            </a:xfrm>
            <a:custGeom>
              <a:avLst/>
              <a:gdLst>
                <a:gd name="T0" fmla="*/ 1 w 347"/>
                <a:gd name="T1" fmla="*/ 0 h 407"/>
                <a:gd name="T2" fmla="*/ 1 w 347"/>
                <a:gd name="T3" fmla="*/ 0 h 407"/>
                <a:gd name="T4" fmla="*/ 1 w 347"/>
                <a:gd name="T5" fmla="*/ 1 h 407"/>
                <a:gd name="T6" fmla="*/ 1 w 347"/>
                <a:gd name="T7" fmla="*/ 1 h 407"/>
                <a:gd name="T8" fmla="*/ 1 w 347"/>
                <a:gd name="T9" fmla="*/ 1 h 407"/>
                <a:gd name="T10" fmla="*/ 1 w 347"/>
                <a:gd name="T11" fmla="*/ 1 h 407"/>
                <a:gd name="T12" fmla="*/ 0 w 347"/>
                <a:gd name="T13" fmla="*/ 1 h 407"/>
                <a:gd name="T14" fmla="*/ 0 w 347"/>
                <a:gd name="T15" fmla="*/ 1 h 407"/>
                <a:gd name="T16" fmla="*/ 0 w 347"/>
                <a:gd name="T17" fmla="*/ 1 h 407"/>
                <a:gd name="T18" fmla="*/ 0 w 347"/>
                <a:gd name="T19" fmla="*/ 1 h 407"/>
                <a:gd name="T20" fmla="*/ 0 w 347"/>
                <a:gd name="T21" fmla="*/ 0 h 407"/>
                <a:gd name="T22" fmla="*/ 0 w 347"/>
                <a:gd name="T23" fmla="*/ 0 h 407"/>
                <a:gd name="T24" fmla="*/ 0 w 347"/>
                <a:gd name="T25" fmla="*/ 0 h 407"/>
                <a:gd name="T26" fmla="*/ 0 w 347"/>
                <a:gd name="T27" fmla="*/ 0 h 407"/>
                <a:gd name="T28" fmla="*/ 0 w 347"/>
                <a:gd name="T29" fmla="*/ 0 h 407"/>
                <a:gd name="T30" fmla="*/ 0 w 347"/>
                <a:gd name="T31" fmla="*/ 0 h 407"/>
                <a:gd name="T32" fmla="*/ 0 w 347"/>
                <a:gd name="T33" fmla="*/ 0 h 407"/>
                <a:gd name="T34" fmla="*/ 0 w 347"/>
                <a:gd name="T35" fmla="*/ 0 h 407"/>
                <a:gd name="T36" fmla="*/ 0 w 347"/>
                <a:gd name="T37" fmla="*/ 0 h 407"/>
                <a:gd name="T38" fmla="*/ 0 w 347"/>
                <a:gd name="T39" fmla="*/ 0 h 407"/>
                <a:gd name="T40" fmla="*/ 0 w 347"/>
                <a:gd name="T41" fmla="*/ 0 h 407"/>
                <a:gd name="T42" fmla="*/ 0 w 347"/>
                <a:gd name="T43" fmla="*/ 0 h 407"/>
                <a:gd name="T44" fmla="*/ 0 w 347"/>
                <a:gd name="T45" fmla="*/ 0 h 407"/>
                <a:gd name="T46" fmla="*/ 0 w 347"/>
                <a:gd name="T47" fmla="*/ 0 h 407"/>
                <a:gd name="T48" fmla="*/ 0 w 347"/>
                <a:gd name="T49" fmla="*/ 0 h 407"/>
                <a:gd name="T50" fmla="*/ 0 w 347"/>
                <a:gd name="T51" fmla="*/ 0 h 407"/>
                <a:gd name="T52" fmla="*/ 0 w 347"/>
                <a:gd name="T53" fmla="*/ 0 h 407"/>
                <a:gd name="T54" fmla="*/ 0 w 347"/>
                <a:gd name="T55" fmla="*/ 0 h 407"/>
                <a:gd name="T56" fmla="*/ 0 w 347"/>
                <a:gd name="T57" fmla="*/ 0 h 407"/>
                <a:gd name="T58" fmla="*/ 0 w 347"/>
                <a:gd name="T59" fmla="*/ 0 h 407"/>
                <a:gd name="T60" fmla="*/ 0 w 347"/>
                <a:gd name="T61" fmla="*/ 0 h 407"/>
                <a:gd name="T62" fmla="*/ 0 w 347"/>
                <a:gd name="T63" fmla="*/ 0 h 407"/>
                <a:gd name="T64" fmla="*/ 0 w 347"/>
                <a:gd name="T65" fmla="*/ 0 h 407"/>
                <a:gd name="T66" fmla="*/ 0 w 347"/>
                <a:gd name="T67" fmla="*/ 0 h 407"/>
                <a:gd name="T68" fmla="*/ 0 w 347"/>
                <a:gd name="T69" fmla="*/ 0 h 407"/>
                <a:gd name="T70" fmla="*/ 0 w 347"/>
                <a:gd name="T71" fmla="*/ 0 h 407"/>
                <a:gd name="T72" fmla="*/ 0 w 347"/>
                <a:gd name="T73" fmla="*/ 0 h 407"/>
                <a:gd name="T74" fmla="*/ 0 w 347"/>
                <a:gd name="T75" fmla="*/ 0 h 407"/>
                <a:gd name="T76" fmla="*/ 0 w 347"/>
                <a:gd name="T77" fmla="*/ 0 h 407"/>
                <a:gd name="T78" fmla="*/ 0 w 347"/>
                <a:gd name="T79" fmla="*/ 0 h 407"/>
                <a:gd name="T80" fmla="*/ 0 w 347"/>
                <a:gd name="T81" fmla="*/ 0 h 407"/>
                <a:gd name="T82" fmla="*/ 0 w 347"/>
                <a:gd name="T83" fmla="*/ 0 h 407"/>
                <a:gd name="T84" fmla="*/ 0 w 347"/>
                <a:gd name="T85" fmla="*/ 0 h 407"/>
                <a:gd name="T86" fmla="*/ 0 w 347"/>
                <a:gd name="T87" fmla="*/ 0 h 407"/>
                <a:gd name="T88" fmla="*/ 0 w 347"/>
                <a:gd name="T89" fmla="*/ 0 h 407"/>
                <a:gd name="T90" fmla="*/ 0 w 347"/>
                <a:gd name="T91" fmla="*/ 0 h 407"/>
                <a:gd name="T92" fmla="*/ 0 w 347"/>
                <a:gd name="T93" fmla="*/ 0 h 407"/>
                <a:gd name="T94" fmla="*/ 1 w 347"/>
                <a:gd name="T95" fmla="*/ 0 h 407"/>
                <a:gd name="T96" fmla="*/ 1 w 347"/>
                <a:gd name="T97" fmla="*/ 0 h 4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7" h="407">
                  <a:moveTo>
                    <a:pt x="347" y="314"/>
                  </a:moveTo>
                  <a:lnTo>
                    <a:pt x="344" y="317"/>
                  </a:lnTo>
                  <a:lnTo>
                    <a:pt x="340" y="362"/>
                  </a:lnTo>
                  <a:lnTo>
                    <a:pt x="334" y="407"/>
                  </a:lnTo>
                  <a:lnTo>
                    <a:pt x="320" y="394"/>
                  </a:lnTo>
                  <a:lnTo>
                    <a:pt x="316" y="402"/>
                  </a:lnTo>
                  <a:lnTo>
                    <a:pt x="300" y="396"/>
                  </a:lnTo>
                  <a:lnTo>
                    <a:pt x="300" y="407"/>
                  </a:lnTo>
                  <a:lnTo>
                    <a:pt x="269" y="376"/>
                  </a:lnTo>
                  <a:lnTo>
                    <a:pt x="252" y="359"/>
                  </a:lnTo>
                  <a:lnTo>
                    <a:pt x="236" y="341"/>
                  </a:lnTo>
                  <a:lnTo>
                    <a:pt x="219" y="324"/>
                  </a:lnTo>
                  <a:lnTo>
                    <a:pt x="201" y="307"/>
                  </a:lnTo>
                  <a:lnTo>
                    <a:pt x="188" y="277"/>
                  </a:lnTo>
                  <a:lnTo>
                    <a:pt x="174" y="247"/>
                  </a:lnTo>
                  <a:lnTo>
                    <a:pt x="170" y="242"/>
                  </a:lnTo>
                  <a:lnTo>
                    <a:pt x="153" y="216"/>
                  </a:lnTo>
                  <a:lnTo>
                    <a:pt x="136" y="190"/>
                  </a:lnTo>
                  <a:lnTo>
                    <a:pt x="126" y="166"/>
                  </a:lnTo>
                  <a:lnTo>
                    <a:pt x="116" y="142"/>
                  </a:lnTo>
                  <a:lnTo>
                    <a:pt x="90" y="116"/>
                  </a:lnTo>
                  <a:lnTo>
                    <a:pt x="70" y="88"/>
                  </a:lnTo>
                  <a:lnTo>
                    <a:pt x="46" y="65"/>
                  </a:lnTo>
                  <a:lnTo>
                    <a:pt x="22" y="41"/>
                  </a:lnTo>
                  <a:lnTo>
                    <a:pt x="0" y="0"/>
                  </a:lnTo>
                  <a:lnTo>
                    <a:pt x="23" y="2"/>
                  </a:lnTo>
                  <a:lnTo>
                    <a:pt x="46" y="7"/>
                  </a:lnTo>
                  <a:lnTo>
                    <a:pt x="70" y="11"/>
                  </a:lnTo>
                  <a:lnTo>
                    <a:pt x="99" y="44"/>
                  </a:lnTo>
                  <a:lnTo>
                    <a:pt x="102" y="52"/>
                  </a:lnTo>
                  <a:lnTo>
                    <a:pt x="131" y="77"/>
                  </a:lnTo>
                  <a:lnTo>
                    <a:pt x="159" y="103"/>
                  </a:lnTo>
                  <a:lnTo>
                    <a:pt x="183" y="128"/>
                  </a:lnTo>
                  <a:lnTo>
                    <a:pt x="182" y="116"/>
                  </a:lnTo>
                  <a:lnTo>
                    <a:pt x="209" y="138"/>
                  </a:lnTo>
                  <a:lnTo>
                    <a:pt x="226" y="158"/>
                  </a:lnTo>
                  <a:lnTo>
                    <a:pt x="255" y="180"/>
                  </a:lnTo>
                  <a:lnTo>
                    <a:pt x="258" y="181"/>
                  </a:lnTo>
                  <a:lnTo>
                    <a:pt x="279" y="198"/>
                  </a:lnTo>
                  <a:lnTo>
                    <a:pt x="266" y="205"/>
                  </a:lnTo>
                  <a:lnTo>
                    <a:pt x="268" y="211"/>
                  </a:lnTo>
                  <a:lnTo>
                    <a:pt x="266" y="216"/>
                  </a:lnTo>
                  <a:lnTo>
                    <a:pt x="269" y="229"/>
                  </a:lnTo>
                  <a:lnTo>
                    <a:pt x="294" y="235"/>
                  </a:lnTo>
                  <a:lnTo>
                    <a:pt x="299" y="262"/>
                  </a:lnTo>
                  <a:lnTo>
                    <a:pt x="306" y="270"/>
                  </a:lnTo>
                  <a:lnTo>
                    <a:pt x="306" y="284"/>
                  </a:lnTo>
                  <a:lnTo>
                    <a:pt x="332" y="284"/>
                  </a:lnTo>
                  <a:lnTo>
                    <a:pt x="347" y="31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7" name="Freeform 95"/>
            <p:cNvSpPr>
              <a:spLocks noChangeAspect="1"/>
            </p:cNvSpPr>
            <p:nvPr/>
          </p:nvSpPr>
          <p:spPr bwMode="auto">
            <a:xfrm>
              <a:off x="4804" y="2609"/>
              <a:ext cx="89" cy="196"/>
            </a:xfrm>
            <a:custGeom>
              <a:avLst/>
              <a:gdLst>
                <a:gd name="T0" fmla="*/ 0 w 312"/>
                <a:gd name="T1" fmla="*/ 0 h 312"/>
                <a:gd name="T2" fmla="*/ 0 w 312"/>
                <a:gd name="T3" fmla="*/ 0 h 312"/>
                <a:gd name="T4" fmla="*/ 0 w 312"/>
                <a:gd name="T5" fmla="*/ 0 h 312"/>
                <a:gd name="T6" fmla="*/ 0 w 312"/>
                <a:gd name="T7" fmla="*/ 0 h 312"/>
                <a:gd name="T8" fmla="*/ 0 w 312"/>
                <a:gd name="T9" fmla="*/ 0 h 312"/>
                <a:gd name="T10" fmla="*/ 0 w 312"/>
                <a:gd name="T11" fmla="*/ 0 h 312"/>
                <a:gd name="T12" fmla="*/ 0 w 312"/>
                <a:gd name="T13" fmla="*/ 0 h 312"/>
                <a:gd name="T14" fmla="*/ 0 w 312"/>
                <a:gd name="T15" fmla="*/ 0 h 312"/>
                <a:gd name="T16" fmla="*/ 0 w 312"/>
                <a:gd name="T17" fmla="*/ 0 h 312"/>
                <a:gd name="T18" fmla="*/ 0 w 312"/>
                <a:gd name="T19" fmla="*/ 0 h 312"/>
                <a:gd name="T20" fmla="*/ 0 w 312"/>
                <a:gd name="T21" fmla="*/ 0 h 312"/>
                <a:gd name="T22" fmla="*/ 0 w 312"/>
                <a:gd name="T23" fmla="*/ 0 h 312"/>
                <a:gd name="T24" fmla="*/ 0 w 312"/>
                <a:gd name="T25" fmla="*/ 0 h 312"/>
                <a:gd name="T26" fmla="*/ 0 w 312"/>
                <a:gd name="T27" fmla="*/ 0 h 312"/>
                <a:gd name="T28" fmla="*/ 0 w 312"/>
                <a:gd name="T29" fmla="*/ 0 h 312"/>
                <a:gd name="T30" fmla="*/ 0 w 312"/>
                <a:gd name="T31" fmla="*/ 0 h 312"/>
                <a:gd name="T32" fmla="*/ 0 w 312"/>
                <a:gd name="T33" fmla="*/ 0 h 312"/>
                <a:gd name="T34" fmla="*/ 0 w 312"/>
                <a:gd name="T35" fmla="*/ 0 h 312"/>
                <a:gd name="T36" fmla="*/ 0 w 312"/>
                <a:gd name="T37" fmla="*/ 0 h 312"/>
                <a:gd name="T38" fmla="*/ 0 w 312"/>
                <a:gd name="T39" fmla="*/ 0 h 312"/>
                <a:gd name="T40" fmla="*/ 0 w 312"/>
                <a:gd name="T41" fmla="*/ 0 h 312"/>
                <a:gd name="T42" fmla="*/ 0 w 312"/>
                <a:gd name="T43" fmla="*/ 0 h 312"/>
                <a:gd name="T44" fmla="*/ 0 w 312"/>
                <a:gd name="T45" fmla="*/ 0 h 312"/>
                <a:gd name="T46" fmla="*/ 0 w 312"/>
                <a:gd name="T47" fmla="*/ 0 h 312"/>
                <a:gd name="T48" fmla="*/ 0 w 312"/>
                <a:gd name="T49" fmla="*/ 0 h 312"/>
                <a:gd name="T50" fmla="*/ 0 w 312"/>
                <a:gd name="T51" fmla="*/ 0 h 312"/>
                <a:gd name="T52" fmla="*/ 0 w 312"/>
                <a:gd name="T53" fmla="*/ 0 h 312"/>
                <a:gd name="T54" fmla="*/ 0 w 312"/>
                <a:gd name="T55" fmla="*/ 0 h 312"/>
                <a:gd name="T56" fmla="*/ 0 w 312"/>
                <a:gd name="T57" fmla="*/ 0 h 312"/>
                <a:gd name="T58" fmla="*/ 0 w 312"/>
                <a:gd name="T59" fmla="*/ 0 h 312"/>
                <a:gd name="T60" fmla="*/ 0 w 312"/>
                <a:gd name="T61" fmla="*/ 0 h 312"/>
                <a:gd name="T62" fmla="*/ 0 w 312"/>
                <a:gd name="T63" fmla="*/ 0 h 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2" h="312">
                  <a:moveTo>
                    <a:pt x="238" y="260"/>
                  </a:moveTo>
                  <a:lnTo>
                    <a:pt x="238" y="261"/>
                  </a:lnTo>
                  <a:lnTo>
                    <a:pt x="236" y="278"/>
                  </a:lnTo>
                  <a:lnTo>
                    <a:pt x="244" y="274"/>
                  </a:lnTo>
                  <a:lnTo>
                    <a:pt x="270" y="270"/>
                  </a:lnTo>
                  <a:lnTo>
                    <a:pt x="280" y="290"/>
                  </a:lnTo>
                  <a:lnTo>
                    <a:pt x="297" y="312"/>
                  </a:lnTo>
                  <a:lnTo>
                    <a:pt x="299" y="282"/>
                  </a:lnTo>
                  <a:lnTo>
                    <a:pt x="302" y="253"/>
                  </a:lnTo>
                  <a:lnTo>
                    <a:pt x="304" y="224"/>
                  </a:lnTo>
                  <a:lnTo>
                    <a:pt x="306" y="194"/>
                  </a:lnTo>
                  <a:lnTo>
                    <a:pt x="309" y="165"/>
                  </a:lnTo>
                  <a:lnTo>
                    <a:pt x="310" y="135"/>
                  </a:lnTo>
                  <a:lnTo>
                    <a:pt x="311" y="106"/>
                  </a:lnTo>
                  <a:lnTo>
                    <a:pt x="312" y="78"/>
                  </a:lnTo>
                  <a:lnTo>
                    <a:pt x="291" y="73"/>
                  </a:lnTo>
                  <a:lnTo>
                    <a:pt x="252" y="55"/>
                  </a:lnTo>
                  <a:lnTo>
                    <a:pt x="214" y="37"/>
                  </a:lnTo>
                  <a:lnTo>
                    <a:pt x="192" y="54"/>
                  </a:lnTo>
                  <a:lnTo>
                    <a:pt x="164" y="72"/>
                  </a:lnTo>
                  <a:lnTo>
                    <a:pt x="130" y="105"/>
                  </a:lnTo>
                  <a:lnTo>
                    <a:pt x="117" y="92"/>
                  </a:lnTo>
                  <a:lnTo>
                    <a:pt x="106" y="76"/>
                  </a:lnTo>
                  <a:lnTo>
                    <a:pt x="104" y="82"/>
                  </a:lnTo>
                  <a:lnTo>
                    <a:pt x="96" y="43"/>
                  </a:lnTo>
                  <a:lnTo>
                    <a:pt x="96" y="25"/>
                  </a:lnTo>
                  <a:lnTo>
                    <a:pt x="93" y="10"/>
                  </a:lnTo>
                  <a:lnTo>
                    <a:pt x="64" y="4"/>
                  </a:lnTo>
                  <a:lnTo>
                    <a:pt x="35" y="0"/>
                  </a:lnTo>
                  <a:lnTo>
                    <a:pt x="6" y="19"/>
                  </a:lnTo>
                  <a:lnTo>
                    <a:pt x="0" y="36"/>
                  </a:lnTo>
                  <a:lnTo>
                    <a:pt x="26" y="44"/>
                  </a:lnTo>
                  <a:lnTo>
                    <a:pt x="40" y="66"/>
                  </a:lnTo>
                  <a:lnTo>
                    <a:pt x="64" y="64"/>
                  </a:lnTo>
                  <a:lnTo>
                    <a:pt x="87" y="63"/>
                  </a:lnTo>
                  <a:lnTo>
                    <a:pt x="86" y="70"/>
                  </a:lnTo>
                  <a:lnTo>
                    <a:pt x="83" y="74"/>
                  </a:lnTo>
                  <a:lnTo>
                    <a:pt x="80" y="75"/>
                  </a:lnTo>
                  <a:lnTo>
                    <a:pt x="69" y="74"/>
                  </a:lnTo>
                  <a:lnTo>
                    <a:pt x="41" y="82"/>
                  </a:lnTo>
                  <a:lnTo>
                    <a:pt x="29" y="88"/>
                  </a:lnTo>
                  <a:lnTo>
                    <a:pt x="56" y="111"/>
                  </a:lnTo>
                  <a:lnTo>
                    <a:pt x="52" y="126"/>
                  </a:lnTo>
                  <a:lnTo>
                    <a:pt x="68" y="128"/>
                  </a:lnTo>
                  <a:lnTo>
                    <a:pt x="87" y="94"/>
                  </a:lnTo>
                  <a:lnTo>
                    <a:pt x="82" y="115"/>
                  </a:lnTo>
                  <a:lnTo>
                    <a:pt x="108" y="126"/>
                  </a:lnTo>
                  <a:lnTo>
                    <a:pt x="116" y="126"/>
                  </a:lnTo>
                  <a:lnTo>
                    <a:pt x="114" y="136"/>
                  </a:lnTo>
                  <a:lnTo>
                    <a:pt x="137" y="145"/>
                  </a:lnTo>
                  <a:lnTo>
                    <a:pt x="161" y="154"/>
                  </a:lnTo>
                  <a:lnTo>
                    <a:pt x="184" y="163"/>
                  </a:lnTo>
                  <a:lnTo>
                    <a:pt x="207" y="172"/>
                  </a:lnTo>
                  <a:lnTo>
                    <a:pt x="219" y="188"/>
                  </a:lnTo>
                  <a:lnTo>
                    <a:pt x="236" y="229"/>
                  </a:lnTo>
                  <a:lnTo>
                    <a:pt x="244" y="235"/>
                  </a:lnTo>
                  <a:lnTo>
                    <a:pt x="228" y="235"/>
                  </a:lnTo>
                  <a:lnTo>
                    <a:pt x="245" y="243"/>
                  </a:lnTo>
                  <a:lnTo>
                    <a:pt x="231" y="243"/>
                  </a:lnTo>
                  <a:lnTo>
                    <a:pt x="236" y="255"/>
                  </a:lnTo>
                  <a:lnTo>
                    <a:pt x="215" y="252"/>
                  </a:lnTo>
                  <a:lnTo>
                    <a:pt x="196" y="285"/>
                  </a:lnTo>
                  <a:lnTo>
                    <a:pt x="224" y="279"/>
                  </a:lnTo>
                  <a:lnTo>
                    <a:pt x="238" y="26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8" name="Freeform 96"/>
            <p:cNvSpPr>
              <a:spLocks noChangeAspect="1"/>
            </p:cNvSpPr>
            <p:nvPr/>
          </p:nvSpPr>
          <p:spPr bwMode="auto">
            <a:xfrm>
              <a:off x="4622" y="2573"/>
              <a:ext cx="89" cy="196"/>
            </a:xfrm>
            <a:custGeom>
              <a:avLst/>
              <a:gdLst>
                <a:gd name="T0" fmla="*/ 0 w 204"/>
                <a:gd name="T1" fmla="*/ 0 h 263"/>
                <a:gd name="T2" fmla="*/ 0 w 204"/>
                <a:gd name="T3" fmla="*/ 0 h 263"/>
                <a:gd name="T4" fmla="*/ 0 w 204"/>
                <a:gd name="T5" fmla="*/ 0 h 263"/>
                <a:gd name="T6" fmla="*/ 0 w 204"/>
                <a:gd name="T7" fmla="*/ 0 h 263"/>
                <a:gd name="T8" fmla="*/ 0 w 204"/>
                <a:gd name="T9" fmla="*/ 0 h 263"/>
                <a:gd name="T10" fmla="*/ 0 w 204"/>
                <a:gd name="T11" fmla="*/ 0 h 263"/>
                <a:gd name="T12" fmla="*/ 0 w 204"/>
                <a:gd name="T13" fmla="*/ 0 h 263"/>
                <a:gd name="T14" fmla="*/ 0 w 204"/>
                <a:gd name="T15" fmla="*/ 0 h 263"/>
                <a:gd name="T16" fmla="*/ 0 w 204"/>
                <a:gd name="T17" fmla="*/ 0 h 263"/>
                <a:gd name="T18" fmla="*/ 0 w 204"/>
                <a:gd name="T19" fmla="*/ 0 h 263"/>
                <a:gd name="T20" fmla="*/ 0 w 204"/>
                <a:gd name="T21" fmla="*/ 0 h 263"/>
                <a:gd name="T22" fmla="*/ 0 w 204"/>
                <a:gd name="T23" fmla="*/ 0 h 263"/>
                <a:gd name="T24" fmla="*/ 0 w 204"/>
                <a:gd name="T25" fmla="*/ 0 h 263"/>
                <a:gd name="T26" fmla="*/ 0 w 204"/>
                <a:gd name="T27" fmla="*/ 0 h 263"/>
                <a:gd name="T28" fmla="*/ 0 w 204"/>
                <a:gd name="T29" fmla="*/ 0 h 263"/>
                <a:gd name="T30" fmla="*/ 0 w 204"/>
                <a:gd name="T31" fmla="*/ 0 h 263"/>
                <a:gd name="T32" fmla="*/ 0 w 204"/>
                <a:gd name="T33" fmla="*/ 0 h 263"/>
                <a:gd name="T34" fmla="*/ 0 w 204"/>
                <a:gd name="T35" fmla="*/ 0 h 263"/>
                <a:gd name="T36" fmla="*/ 0 w 204"/>
                <a:gd name="T37" fmla="*/ 0 h 263"/>
                <a:gd name="T38" fmla="*/ 0 w 204"/>
                <a:gd name="T39" fmla="*/ 0 h 263"/>
                <a:gd name="T40" fmla="*/ 0 w 204"/>
                <a:gd name="T41" fmla="*/ 0 h 263"/>
                <a:gd name="T42" fmla="*/ 0 w 204"/>
                <a:gd name="T43" fmla="*/ 0 h 263"/>
                <a:gd name="T44" fmla="*/ 0 w 204"/>
                <a:gd name="T45" fmla="*/ 0 h 263"/>
                <a:gd name="T46" fmla="*/ 0 w 204"/>
                <a:gd name="T47" fmla="*/ 0 h 263"/>
                <a:gd name="T48" fmla="*/ 0 w 204"/>
                <a:gd name="T49" fmla="*/ 0 h 263"/>
                <a:gd name="T50" fmla="*/ 0 w 204"/>
                <a:gd name="T51" fmla="*/ 0 h 263"/>
                <a:gd name="T52" fmla="*/ 0 w 204"/>
                <a:gd name="T53" fmla="*/ 0 h 263"/>
                <a:gd name="T54" fmla="*/ 0 w 204"/>
                <a:gd name="T55" fmla="*/ 0 h 263"/>
                <a:gd name="T56" fmla="*/ 0 w 204"/>
                <a:gd name="T57" fmla="*/ 0 h 263"/>
                <a:gd name="T58" fmla="*/ 0 w 204"/>
                <a:gd name="T59" fmla="*/ 0 h 263"/>
                <a:gd name="T60" fmla="*/ 0 w 204"/>
                <a:gd name="T61" fmla="*/ 0 h 263"/>
                <a:gd name="T62" fmla="*/ 0 w 204"/>
                <a:gd name="T63" fmla="*/ 0 h 263"/>
                <a:gd name="T64" fmla="*/ 0 w 204"/>
                <a:gd name="T65" fmla="*/ 0 h 263"/>
                <a:gd name="T66" fmla="*/ 0 w 204"/>
                <a:gd name="T67" fmla="*/ 0 h 263"/>
                <a:gd name="T68" fmla="*/ 0 w 204"/>
                <a:gd name="T69" fmla="*/ 0 h 263"/>
                <a:gd name="T70" fmla="*/ 0 w 204"/>
                <a:gd name="T71" fmla="*/ 0 h 263"/>
                <a:gd name="T72" fmla="*/ 0 w 204"/>
                <a:gd name="T73" fmla="*/ 0 h 263"/>
                <a:gd name="T74" fmla="*/ 0 w 204"/>
                <a:gd name="T75" fmla="*/ 0 h 263"/>
                <a:gd name="T76" fmla="*/ 0 w 204"/>
                <a:gd name="T77" fmla="*/ 0 h 263"/>
                <a:gd name="T78" fmla="*/ 0 w 204"/>
                <a:gd name="T79" fmla="*/ 0 h 263"/>
                <a:gd name="T80" fmla="*/ 0 w 204"/>
                <a:gd name="T81" fmla="*/ 0 h 263"/>
                <a:gd name="T82" fmla="*/ 0 w 204"/>
                <a:gd name="T83" fmla="*/ 0 h 263"/>
                <a:gd name="T84" fmla="*/ 0 w 204"/>
                <a:gd name="T85" fmla="*/ 0 h 263"/>
                <a:gd name="T86" fmla="*/ 0 w 204"/>
                <a:gd name="T87" fmla="*/ 0 h 263"/>
                <a:gd name="T88" fmla="*/ 0 w 204"/>
                <a:gd name="T89" fmla="*/ 0 h 263"/>
                <a:gd name="T90" fmla="*/ 0 w 204"/>
                <a:gd name="T91" fmla="*/ 0 h 263"/>
                <a:gd name="T92" fmla="*/ 0 w 204"/>
                <a:gd name="T93" fmla="*/ 0 h 2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4" h="263">
                  <a:moveTo>
                    <a:pt x="204" y="6"/>
                  </a:moveTo>
                  <a:lnTo>
                    <a:pt x="194" y="0"/>
                  </a:lnTo>
                  <a:lnTo>
                    <a:pt x="163" y="30"/>
                  </a:lnTo>
                  <a:lnTo>
                    <a:pt x="123" y="24"/>
                  </a:lnTo>
                  <a:lnTo>
                    <a:pt x="82" y="18"/>
                  </a:lnTo>
                  <a:lnTo>
                    <a:pt x="64" y="17"/>
                  </a:lnTo>
                  <a:lnTo>
                    <a:pt x="51" y="31"/>
                  </a:lnTo>
                  <a:lnTo>
                    <a:pt x="45" y="30"/>
                  </a:lnTo>
                  <a:lnTo>
                    <a:pt x="30" y="60"/>
                  </a:lnTo>
                  <a:lnTo>
                    <a:pt x="32" y="91"/>
                  </a:lnTo>
                  <a:lnTo>
                    <a:pt x="28" y="86"/>
                  </a:lnTo>
                  <a:lnTo>
                    <a:pt x="15" y="120"/>
                  </a:lnTo>
                  <a:lnTo>
                    <a:pt x="0" y="156"/>
                  </a:lnTo>
                  <a:lnTo>
                    <a:pt x="3" y="186"/>
                  </a:lnTo>
                  <a:lnTo>
                    <a:pt x="19" y="190"/>
                  </a:lnTo>
                  <a:lnTo>
                    <a:pt x="18" y="216"/>
                  </a:lnTo>
                  <a:lnTo>
                    <a:pt x="16" y="241"/>
                  </a:lnTo>
                  <a:lnTo>
                    <a:pt x="18" y="263"/>
                  </a:lnTo>
                  <a:lnTo>
                    <a:pt x="46" y="257"/>
                  </a:lnTo>
                  <a:lnTo>
                    <a:pt x="45" y="214"/>
                  </a:lnTo>
                  <a:lnTo>
                    <a:pt x="44" y="170"/>
                  </a:lnTo>
                  <a:lnTo>
                    <a:pt x="64" y="155"/>
                  </a:lnTo>
                  <a:lnTo>
                    <a:pt x="67" y="178"/>
                  </a:lnTo>
                  <a:lnTo>
                    <a:pt x="69" y="192"/>
                  </a:lnTo>
                  <a:lnTo>
                    <a:pt x="84" y="211"/>
                  </a:lnTo>
                  <a:lnTo>
                    <a:pt x="87" y="233"/>
                  </a:lnTo>
                  <a:lnTo>
                    <a:pt x="98" y="228"/>
                  </a:lnTo>
                  <a:lnTo>
                    <a:pt x="118" y="215"/>
                  </a:lnTo>
                  <a:lnTo>
                    <a:pt x="126" y="211"/>
                  </a:lnTo>
                  <a:lnTo>
                    <a:pt x="106" y="181"/>
                  </a:lnTo>
                  <a:lnTo>
                    <a:pt x="111" y="173"/>
                  </a:lnTo>
                  <a:lnTo>
                    <a:pt x="96" y="149"/>
                  </a:lnTo>
                  <a:lnTo>
                    <a:pt x="80" y="125"/>
                  </a:lnTo>
                  <a:lnTo>
                    <a:pt x="92" y="126"/>
                  </a:lnTo>
                  <a:lnTo>
                    <a:pt x="115" y="109"/>
                  </a:lnTo>
                  <a:lnTo>
                    <a:pt x="138" y="91"/>
                  </a:lnTo>
                  <a:lnTo>
                    <a:pt x="145" y="92"/>
                  </a:lnTo>
                  <a:lnTo>
                    <a:pt x="140" y="80"/>
                  </a:lnTo>
                  <a:lnTo>
                    <a:pt x="129" y="85"/>
                  </a:lnTo>
                  <a:lnTo>
                    <a:pt x="90" y="91"/>
                  </a:lnTo>
                  <a:lnTo>
                    <a:pt x="63" y="109"/>
                  </a:lnTo>
                  <a:lnTo>
                    <a:pt x="39" y="73"/>
                  </a:lnTo>
                  <a:lnTo>
                    <a:pt x="50" y="43"/>
                  </a:lnTo>
                  <a:lnTo>
                    <a:pt x="94" y="44"/>
                  </a:lnTo>
                  <a:lnTo>
                    <a:pt x="140" y="47"/>
                  </a:lnTo>
                  <a:lnTo>
                    <a:pt x="183" y="40"/>
                  </a:lnTo>
                  <a:lnTo>
                    <a:pt x="204" y="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299" name="Freeform 97"/>
            <p:cNvSpPr>
              <a:spLocks noChangeAspect="1"/>
            </p:cNvSpPr>
            <p:nvPr/>
          </p:nvSpPr>
          <p:spPr bwMode="auto">
            <a:xfrm>
              <a:off x="4419" y="2701"/>
              <a:ext cx="89" cy="196"/>
            </a:xfrm>
            <a:custGeom>
              <a:avLst/>
              <a:gdLst>
                <a:gd name="T0" fmla="*/ 0 w 289"/>
                <a:gd name="T1" fmla="*/ 0 h 99"/>
                <a:gd name="T2" fmla="*/ 0 w 289"/>
                <a:gd name="T3" fmla="*/ 0 h 99"/>
                <a:gd name="T4" fmla="*/ 0 w 289"/>
                <a:gd name="T5" fmla="*/ 0 h 99"/>
                <a:gd name="T6" fmla="*/ 0 w 289"/>
                <a:gd name="T7" fmla="*/ 0 h 99"/>
                <a:gd name="T8" fmla="*/ 0 w 289"/>
                <a:gd name="T9" fmla="*/ 0 h 99"/>
                <a:gd name="T10" fmla="*/ 0 w 289"/>
                <a:gd name="T11" fmla="*/ 0 h 99"/>
                <a:gd name="T12" fmla="*/ 0 w 289"/>
                <a:gd name="T13" fmla="*/ 0 h 99"/>
                <a:gd name="T14" fmla="*/ 0 w 289"/>
                <a:gd name="T15" fmla="*/ 0 h 99"/>
                <a:gd name="T16" fmla="*/ 0 w 289"/>
                <a:gd name="T17" fmla="*/ 0 h 99"/>
                <a:gd name="T18" fmla="*/ 0 w 289"/>
                <a:gd name="T19" fmla="*/ 0 h 99"/>
                <a:gd name="T20" fmla="*/ 0 w 289"/>
                <a:gd name="T21" fmla="*/ 0 h 99"/>
                <a:gd name="T22" fmla="*/ 0 w 289"/>
                <a:gd name="T23" fmla="*/ 0 h 99"/>
                <a:gd name="T24" fmla="*/ 0 w 289"/>
                <a:gd name="T25" fmla="*/ 0 h 99"/>
                <a:gd name="T26" fmla="*/ 0 w 289"/>
                <a:gd name="T27" fmla="*/ 0 h 99"/>
                <a:gd name="T28" fmla="*/ 0 w 289"/>
                <a:gd name="T29" fmla="*/ 0 h 99"/>
                <a:gd name="T30" fmla="*/ 0 w 289"/>
                <a:gd name="T31" fmla="*/ 0 h 99"/>
                <a:gd name="T32" fmla="*/ 0 w 289"/>
                <a:gd name="T33" fmla="*/ 0 h 99"/>
                <a:gd name="T34" fmla="*/ 0 w 289"/>
                <a:gd name="T35" fmla="*/ 0 h 99"/>
                <a:gd name="T36" fmla="*/ 0 w 289"/>
                <a:gd name="T37" fmla="*/ 0 h 99"/>
                <a:gd name="T38" fmla="*/ 0 w 289"/>
                <a:gd name="T39" fmla="*/ 0 h 99"/>
                <a:gd name="T40" fmla="*/ 0 w 289"/>
                <a:gd name="T41" fmla="*/ 0 h 99"/>
                <a:gd name="T42" fmla="*/ 0 w 289"/>
                <a:gd name="T43" fmla="*/ 0 h 99"/>
                <a:gd name="T44" fmla="*/ 0 w 289"/>
                <a:gd name="T45" fmla="*/ 0 h 99"/>
                <a:gd name="T46" fmla="*/ 0 w 289"/>
                <a:gd name="T47" fmla="*/ 0 h 99"/>
                <a:gd name="T48" fmla="*/ 0 w 289"/>
                <a:gd name="T49" fmla="*/ 0 h 99"/>
                <a:gd name="T50" fmla="*/ 0 w 289"/>
                <a:gd name="T51" fmla="*/ 0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9" h="99">
                  <a:moveTo>
                    <a:pt x="289" y="99"/>
                  </a:moveTo>
                  <a:lnTo>
                    <a:pt x="286" y="93"/>
                  </a:lnTo>
                  <a:lnTo>
                    <a:pt x="287" y="66"/>
                  </a:lnTo>
                  <a:lnTo>
                    <a:pt x="264" y="62"/>
                  </a:lnTo>
                  <a:lnTo>
                    <a:pt x="240" y="59"/>
                  </a:lnTo>
                  <a:lnTo>
                    <a:pt x="232" y="38"/>
                  </a:lnTo>
                  <a:lnTo>
                    <a:pt x="193" y="25"/>
                  </a:lnTo>
                  <a:lnTo>
                    <a:pt x="179" y="15"/>
                  </a:lnTo>
                  <a:lnTo>
                    <a:pt x="166" y="31"/>
                  </a:lnTo>
                  <a:lnTo>
                    <a:pt x="141" y="31"/>
                  </a:lnTo>
                  <a:lnTo>
                    <a:pt x="117" y="31"/>
                  </a:lnTo>
                  <a:lnTo>
                    <a:pt x="103" y="18"/>
                  </a:lnTo>
                  <a:lnTo>
                    <a:pt x="67" y="1"/>
                  </a:lnTo>
                  <a:lnTo>
                    <a:pt x="28" y="0"/>
                  </a:lnTo>
                  <a:lnTo>
                    <a:pt x="11" y="23"/>
                  </a:lnTo>
                  <a:lnTo>
                    <a:pt x="0" y="26"/>
                  </a:lnTo>
                  <a:lnTo>
                    <a:pt x="34" y="36"/>
                  </a:lnTo>
                  <a:lnTo>
                    <a:pt x="33" y="44"/>
                  </a:lnTo>
                  <a:lnTo>
                    <a:pt x="66" y="53"/>
                  </a:lnTo>
                  <a:lnTo>
                    <a:pt x="99" y="61"/>
                  </a:lnTo>
                  <a:lnTo>
                    <a:pt x="129" y="68"/>
                  </a:lnTo>
                  <a:lnTo>
                    <a:pt x="157" y="74"/>
                  </a:lnTo>
                  <a:lnTo>
                    <a:pt x="198" y="79"/>
                  </a:lnTo>
                  <a:lnTo>
                    <a:pt x="239" y="84"/>
                  </a:lnTo>
                  <a:lnTo>
                    <a:pt x="264" y="91"/>
                  </a:lnTo>
                  <a:lnTo>
                    <a:pt x="289" y="9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0" name="Freeform 98"/>
            <p:cNvSpPr>
              <a:spLocks noChangeAspect="1"/>
            </p:cNvSpPr>
            <p:nvPr/>
          </p:nvSpPr>
          <p:spPr bwMode="auto">
            <a:xfrm>
              <a:off x="4684" y="2743"/>
              <a:ext cx="89" cy="196"/>
            </a:xfrm>
            <a:custGeom>
              <a:avLst/>
              <a:gdLst>
                <a:gd name="T0" fmla="*/ 0 w 123"/>
                <a:gd name="T1" fmla="*/ 0 h 70"/>
                <a:gd name="T2" fmla="*/ 0 w 123"/>
                <a:gd name="T3" fmla="*/ 0 h 70"/>
                <a:gd name="T4" fmla="*/ 0 w 123"/>
                <a:gd name="T5" fmla="*/ 0 h 70"/>
                <a:gd name="T6" fmla="*/ 0 w 123"/>
                <a:gd name="T7" fmla="*/ 0 h 70"/>
                <a:gd name="T8" fmla="*/ 0 w 123"/>
                <a:gd name="T9" fmla="*/ 0 h 70"/>
                <a:gd name="T10" fmla="*/ 0 w 123"/>
                <a:gd name="T11" fmla="*/ 0 h 70"/>
                <a:gd name="T12" fmla="*/ 0 w 123"/>
                <a:gd name="T13" fmla="*/ 0 h 70"/>
                <a:gd name="T14" fmla="*/ 0 w 123"/>
                <a:gd name="T15" fmla="*/ 0 h 70"/>
                <a:gd name="T16" fmla="*/ 0 w 123"/>
                <a:gd name="T17" fmla="*/ 0 h 70"/>
                <a:gd name="T18" fmla="*/ 0 w 123"/>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70">
                  <a:moveTo>
                    <a:pt x="123" y="0"/>
                  </a:moveTo>
                  <a:lnTo>
                    <a:pt x="78" y="2"/>
                  </a:lnTo>
                  <a:lnTo>
                    <a:pt x="46" y="17"/>
                  </a:lnTo>
                  <a:lnTo>
                    <a:pt x="16" y="33"/>
                  </a:lnTo>
                  <a:lnTo>
                    <a:pt x="2" y="59"/>
                  </a:lnTo>
                  <a:lnTo>
                    <a:pt x="0" y="63"/>
                  </a:lnTo>
                  <a:lnTo>
                    <a:pt x="4" y="70"/>
                  </a:lnTo>
                  <a:lnTo>
                    <a:pt x="43" y="47"/>
                  </a:lnTo>
                  <a:lnTo>
                    <a:pt x="82" y="23"/>
                  </a:lnTo>
                  <a:lnTo>
                    <a:pt x="123"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01" name="Freeform 99"/>
            <p:cNvSpPr>
              <a:spLocks noChangeAspect="1"/>
            </p:cNvSpPr>
            <p:nvPr/>
          </p:nvSpPr>
          <p:spPr bwMode="auto">
            <a:xfrm>
              <a:off x="4749" y="2566"/>
              <a:ext cx="89" cy="196"/>
            </a:xfrm>
            <a:custGeom>
              <a:avLst/>
              <a:gdLst>
                <a:gd name="T0" fmla="*/ 1 w 46"/>
                <a:gd name="T1" fmla="*/ 0 h 108"/>
                <a:gd name="T2" fmla="*/ 1 w 46"/>
                <a:gd name="T3" fmla="*/ 0 h 108"/>
                <a:gd name="T4" fmla="*/ 1 w 46"/>
                <a:gd name="T5" fmla="*/ 0 h 108"/>
                <a:gd name="T6" fmla="*/ 1 w 46"/>
                <a:gd name="T7" fmla="*/ 0 h 108"/>
                <a:gd name="T8" fmla="*/ 1 w 46"/>
                <a:gd name="T9" fmla="*/ 0 h 108"/>
                <a:gd name="T10" fmla="*/ 1 w 46"/>
                <a:gd name="T11" fmla="*/ 0 h 108"/>
                <a:gd name="T12" fmla="*/ 1 w 46"/>
                <a:gd name="T13" fmla="*/ 0 h 108"/>
                <a:gd name="T14" fmla="*/ 1 w 46"/>
                <a:gd name="T15" fmla="*/ 0 h 108"/>
                <a:gd name="T16" fmla="*/ 1 w 46"/>
                <a:gd name="T17" fmla="*/ 0 h 108"/>
                <a:gd name="T18" fmla="*/ 0 w 46"/>
                <a:gd name="T19" fmla="*/ 0 h 108"/>
                <a:gd name="T20" fmla="*/ 1 w 46"/>
                <a:gd name="T21" fmla="*/ 0 h 108"/>
                <a:gd name="T22" fmla="*/ 1 w 46"/>
                <a:gd name="T23" fmla="*/ 0 h 108"/>
                <a:gd name="T24" fmla="*/ 1 w 46"/>
                <a:gd name="T25" fmla="*/ 0 h 108"/>
                <a:gd name="T26" fmla="*/ 1 w 46"/>
                <a:gd name="T27" fmla="*/ 0 h 108"/>
                <a:gd name="T28" fmla="*/ 1 w 46"/>
                <a:gd name="T29" fmla="*/ 0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108">
                  <a:moveTo>
                    <a:pt x="46" y="70"/>
                  </a:moveTo>
                  <a:lnTo>
                    <a:pt x="27" y="45"/>
                  </a:lnTo>
                  <a:lnTo>
                    <a:pt x="40" y="29"/>
                  </a:lnTo>
                  <a:lnTo>
                    <a:pt x="30" y="22"/>
                  </a:lnTo>
                  <a:lnTo>
                    <a:pt x="21" y="31"/>
                  </a:lnTo>
                  <a:lnTo>
                    <a:pt x="11" y="48"/>
                  </a:lnTo>
                  <a:lnTo>
                    <a:pt x="9" y="39"/>
                  </a:lnTo>
                  <a:lnTo>
                    <a:pt x="16" y="15"/>
                  </a:lnTo>
                  <a:lnTo>
                    <a:pt x="16" y="0"/>
                  </a:lnTo>
                  <a:lnTo>
                    <a:pt x="0" y="25"/>
                  </a:lnTo>
                  <a:lnTo>
                    <a:pt x="4" y="52"/>
                  </a:lnTo>
                  <a:lnTo>
                    <a:pt x="8" y="77"/>
                  </a:lnTo>
                  <a:lnTo>
                    <a:pt x="27" y="108"/>
                  </a:lnTo>
                  <a:lnTo>
                    <a:pt x="14" y="66"/>
                  </a:lnTo>
                  <a:lnTo>
                    <a:pt x="46" y="7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2" name="Freeform 100"/>
            <p:cNvSpPr>
              <a:spLocks noChangeAspect="1"/>
            </p:cNvSpPr>
            <p:nvPr/>
          </p:nvSpPr>
          <p:spPr bwMode="auto">
            <a:xfrm>
              <a:off x="4756" y="2648"/>
              <a:ext cx="89" cy="196"/>
            </a:xfrm>
            <a:custGeom>
              <a:avLst/>
              <a:gdLst>
                <a:gd name="T0" fmla="*/ 0 w 93"/>
                <a:gd name="T1" fmla="*/ 0 h 35"/>
                <a:gd name="T2" fmla="*/ 0 w 93"/>
                <a:gd name="T3" fmla="*/ 0 h 35"/>
                <a:gd name="T4" fmla="*/ 0 w 93"/>
                <a:gd name="T5" fmla="*/ 0 h 35"/>
                <a:gd name="T6" fmla="*/ 0 w 93"/>
                <a:gd name="T7" fmla="*/ 0 h 35"/>
                <a:gd name="T8" fmla="*/ 0 w 93"/>
                <a:gd name="T9" fmla="*/ 0 h 35"/>
                <a:gd name="T10" fmla="*/ 0 w 93"/>
                <a:gd name="T11" fmla="*/ 0 h 35"/>
                <a:gd name="T12" fmla="*/ 0 w 93"/>
                <a:gd name="T13" fmla="*/ 0 h 35"/>
                <a:gd name="T14" fmla="*/ 0 w 93"/>
                <a:gd name="T15" fmla="*/ 0 h 35"/>
                <a:gd name="T16" fmla="*/ 0 w 93"/>
                <a:gd name="T17" fmla="*/ 0 h 35"/>
                <a:gd name="T18" fmla="*/ 0 w 93"/>
                <a:gd name="T19" fmla="*/ 0 h 35"/>
                <a:gd name="T20" fmla="*/ 0 w 93"/>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5">
                  <a:moveTo>
                    <a:pt x="93" y="28"/>
                  </a:moveTo>
                  <a:lnTo>
                    <a:pt x="88" y="35"/>
                  </a:lnTo>
                  <a:lnTo>
                    <a:pt x="50" y="18"/>
                  </a:lnTo>
                  <a:lnTo>
                    <a:pt x="23" y="19"/>
                  </a:lnTo>
                  <a:lnTo>
                    <a:pt x="4" y="13"/>
                  </a:lnTo>
                  <a:lnTo>
                    <a:pt x="0" y="20"/>
                  </a:lnTo>
                  <a:lnTo>
                    <a:pt x="3" y="8"/>
                  </a:lnTo>
                  <a:lnTo>
                    <a:pt x="21" y="0"/>
                  </a:lnTo>
                  <a:lnTo>
                    <a:pt x="50" y="2"/>
                  </a:lnTo>
                  <a:lnTo>
                    <a:pt x="77" y="5"/>
                  </a:lnTo>
                  <a:lnTo>
                    <a:pt x="93" y="28"/>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3" name="Freeform 101"/>
            <p:cNvSpPr>
              <a:spLocks noChangeAspect="1"/>
            </p:cNvSpPr>
            <p:nvPr/>
          </p:nvSpPr>
          <p:spPr bwMode="auto">
            <a:xfrm>
              <a:off x="4631" y="2740"/>
              <a:ext cx="89" cy="196"/>
            </a:xfrm>
            <a:custGeom>
              <a:avLst/>
              <a:gdLst>
                <a:gd name="T0" fmla="*/ 0 w 103"/>
                <a:gd name="T1" fmla="*/ 0 h 22"/>
                <a:gd name="T2" fmla="*/ 0 w 103"/>
                <a:gd name="T3" fmla="*/ 0 h 22"/>
                <a:gd name="T4" fmla="*/ 0 w 103"/>
                <a:gd name="T5" fmla="*/ 0 h 22"/>
                <a:gd name="T6" fmla="*/ 0 w 103"/>
                <a:gd name="T7" fmla="*/ 0 h 22"/>
                <a:gd name="T8" fmla="*/ 0 w 103"/>
                <a:gd name="T9" fmla="*/ 0 h 22"/>
                <a:gd name="T10" fmla="*/ 0 w 103"/>
                <a:gd name="T11" fmla="*/ 0 h 22"/>
                <a:gd name="T12" fmla="*/ 0 w 103"/>
                <a:gd name="T13" fmla="*/ 0 h 22"/>
                <a:gd name="T14" fmla="*/ 0 w 103"/>
                <a:gd name="T15" fmla="*/ 0 h 22"/>
                <a:gd name="T16" fmla="*/ 0 w 103"/>
                <a:gd name="T17" fmla="*/ 0 h 22"/>
                <a:gd name="T18" fmla="*/ 0 w 103"/>
                <a:gd name="T19" fmla="*/ 0 h 22"/>
                <a:gd name="T20" fmla="*/ 0 w 103"/>
                <a:gd name="T21" fmla="*/ 0 h 22"/>
                <a:gd name="T22" fmla="*/ 0 w 103"/>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 h="22">
                  <a:moveTo>
                    <a:pt x="103" y="3"/>
                  </a:moveTo>
                  <a:lnTo>
                    <a:pt x="102" y="0"/>
                  </a:lnTo>
                  <a:lnTo>
                    <a:pt x="96" y="0"/>
                  </a:lnTo>
                  <a:lnTo>
                    <a:pt x="85" y="10"/>
                  </a:lnTo>
                  <a:lnTo>
                    <a:pt x="68" y="9"/>
                  </a:lnTo>
                  <a:lnTo>
                    <a:pt x="42" y="5"/>
                  </a:lnTo>
                  <a:lnTo>
                    <a:pt x="16" y="1"/>
                  </a:lnTo>
                  <a:lnTo>
                    <a:pt x="0" y="16"/>
                  </a:lnTo>
                  <a:lnTo>
                    <a:pt x="14" y="22"/>
                  </a:lnTo>
                  <a:lnTo>
                    <a:pt x="45" y="21"/>
                  </a:lnTo>
                  <a:lnTo>
                    <a:pt x="76" y="18"/>
                  </a:lnTo>
                  <a:lnTo>
                    <a:pt x="103" y="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4" name="Freeform 102"/>
            <p:cNvSpPr>
              <a:spLocks noChangeAspect="1"/>
            </p:cNvSpPr>
            <p:nvPr/>
          </p:nvSpPr>
          <p:spPr bwMode="auto">
            <a:xfrm>
              <a:off x="4420" y="2626"/>
              <a:ext cx="89" cy="196"/>
            </a:xfrm>
            <a:custGeom>
              <a:avLst/>
              <a:gdLst>
                <a:gd name="T0" fmla="*/ 0 w 51"/>
                <a:gd name="T1" fmla="*/ 0 h 55"/>
                <a:gd name="T2" fmla="*/ 0 w 51"/>
                <a:gd name="T3" fmla="*/ 0 h 55"/>
                <a:gd name="T4" fmla="*/ 0 w 51"/>
                <a:gd name="T5" fmla="*/ 0 h 55"/>
                <a:gd name="T6" fmla="*/ 0 w 51"/>
                <a:gd name="T7" fmla="*/ 0 h 55"/>
                <a:gd name="T8" fmla="*/ 0 w 51"/>
                <a:gd name="T9" fmla="*/ 0 h 55"/>
                <a:gd name="T10" fmla="*/ 0 w 51"/>
                <a:gd name="T11" fmla="*/ 0 h 55"/>
                <a:gd name="T12" fmla="*/ 0 w 51"/>
                <a:gd name="T13" fmla="*/ 0 h 55"/>
                <a:gd name="T14" fmla="*/ 0 w 51"/>
                <a:gd name="T15" fmla="*/ 0 h 55"/>
                <a:gd name="T16" fmla="*/ 0 w 51"/>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5">
                  <a:moveTo>
                    <a:pt x="51" y="37"/>
                  </a:moveTo>
                  <a:lnTo>
                    <a:pt x="48" y="55"/>
                  </a:lnTo>
                  <a:lnTo>
                    <a:pt x="22" y="39"/>
                  </a:lnTo>
                  <a:lnTo>
                    <a:pt x="12" y="19"/>
                  </a:lnTo>
                  <a:lnTo>
                    <a:pt x="0" y="13"/>
                  </a:lnTo>
                  <a:lnTo>
                    <a:pt x="15" y="4"/>
                  </a:lnTo>
                  <a:lnTo>
                    <a:pt x="21" y="0"/>
                  </a:lnTo>
                  <a:lnTo>
                    <a:pt x="33" y="29"/>
                  </a:lnTo>
                  <a:lnTo>
                    <a:pt x="51" y="3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5" name="Freeform 103"/>
            <p:cNvSpPr>
              <a:spLocks noChangeAspect="1"/>
            </p:cNvSpPr>
            <p:nvPr/>
          </p:nvSpPr>
          <p:spPr bwMode="auto">
            <a:xfrm>
              <a:off x="4584" y="2736"/>
              <a:ext cx="89" cy="196"/>
            </a:xfrm>
            <a:custGeom>
              <a:avLst/>
              <a:gdLst>
                <a:gd name="T0" fmla="*/ 0 w 78"/>
                <a:gd name="T1" fmla="*/ 0 h 33"/>
                <a:gd name="T2" fmla="*/ 0 w 78"/>
                <a:gd name="T3" fmla="*/ 0 h 33"/>
                <a:gd name="T4" fmla="*/ 0 w 78"/>
                <a:gd name="T5" fmla="*/ 0 h 33"/>
                <a:gd name="T6" fmla="*/ 0 w 78"/>
                <a:gd name="T7" fmla="*/ 0 h 33"/>
                <a:gd name="T8" fmla="*/ 0 w 78"/>
                <a:gd name="T9" fmla="*/ 0 h 33"/>
                <a:gd name="T10" fmla="*/ 0 w 78"/>
                <a:gd name="T11" fmla="*/ 0 h 33"/>
                <a:gd name="T12" fmla="*/ 0 w 78"/>
                <a:gd name="T13" fmla="*/ 0 h 33"/>
                <a:gd name="T14" fmla="*/ 0 w 78"/>
                <a:gd name="T15" fmla="*/ 0 h 33"/>
                <a:gd name="T16" fmla="*/ 0 w 78"/>
                <a:gd name="T17" fmla="*/ 0 h 33"/>
                <a:gd name="T18" fmla="*/ 0 w 78"/>
                <a:gd name="T19" fmla="*/ 0 h 33"/>
                <a:gd name="T20" fmla="*/ 0 w 78"/>
                <a:gd name="T21" fmla="*/ 0 h 33"/>
                <a:gd name="T22" fmla="*/ 0 w 78"/>
                <a:gd name="T23" fmla="*/ 0 h 33"/>
                <a:gd name="T24" fmla="*/ 0 w 78"/>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33">
                  <a:moveTo>
                    <a:pt x="78" y="20"/>
                  </a:moveTo>
                  <a:lnTo>
                    <a:pt x="72" y="10"/>
                  </a:lnTo>
                  <a:lnTo>
                    <a:pt x="62" y="12"/>
                  </a:lnTo>
                  <a:lnTo>
                    <a:pt x="34" y="0"/>
                  </a:lnTo>
                  <a:lnTo>
                    <a:pt x="49" y="18"/>
                  </a:lnTo>
                  <a:lnTo>
                    <a:pt x="31" y="17"/>
                  </a:lnTo>
                  <a:lnTo>
                    <a:pt x="7" y="15"/>
                  </a:lnTo>
                  <a:lnTo>
                    <a:pt x="0" y="33"/>
                  </a:lnTo>
                  <a:lnTo>
                    <a:pt x="26" y="28"/>
                  </a:lnTo>
                  <a:lnTo>
                    <a:pt x="52" y="23"/>
                  </a:lnTo>
                  <a:lnTo>
                    <a:pt x="63" y="26"/>
                  </a:lnTo>
                  <a:lnTo>
                    <a:pt x="62" y="24"/>
                  </a:lnTo>
                  <a:lnTo>
                    <a:pt x="78" y="2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6" name="Freeform 104"/>
            <p:cNvSpPr>
              <a:spLocks noChangeAspect="1"/>
            </p:cNvSpPr>
            <p:nvPr/>
          </p:nvSpPr>
          <p:spPr bwMode="auto">
            <a:xfrm>
              <a:off x="4618" y="2760"/>
              <a:ext cx="89" cy="196"/>
            </a:xfrm>
            <a:custGeom>
              <a:avLst/>
              <a:gdLst>
                <a:gd name="T0" fmla="*/ 0 w 56"/>
                <a:gd name="T1" fmla="*/ 0 h 29"/>
                <a:gd name="T2" fmla="*/ 0 w 56"/>
                <a:gd name="T3" fmla="*/ 0 h 29"/>
                <a:gd name="T4" fmla="*/ 0 w 56"/>
                <a:gd name="T5" fmla="*/ 0 h 29"/>
                <a:gd name="T6" fmla="*/ 0 w 56"/>
                <a:gd name="T7" fmla="*/ 0 h 29"/>
                <a:gd name="T8" fmla="*/ 0 w 56"/>
                <a:gd name="T9" fmla="*/ 0 h 29"/>
                <a:gd name="T10" fmla="*/ 0 w 5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9">
                  <a:moveTo>
                    <a:pt x="56" y="23"/>
                  </a:moveTo>
                  <a:lnTo>
                    <a:pt x="34" y="29"/>
                  </a:lnTo>
                  <a:lnTo>
                    <a:pt x="8" y="11"/>
                  </a:lnTo>
                  <a:lnTo>
                    <a:pt x="0" y="0"/>
                  </a:lnTo>
                  <a:lnTo>
                    <a:pt x="33" y="0"/>
                  </a:lnTo>
                  <a:lnTo>
                    <a:pt x="56" y="2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07" name="Freeform 105"/>
            <p:cNvSpPr>
              <a:spLocks noChangeAspect="1"/>
            </p:cNvSpPr>
            <p:nvPr/>
          </p:nvSpPr>
          <p:spPr bwMode="auto">
            <a:xfrm>
              <a:off x="4728" y="2653"/>
              <a:ext cx="89" cy="196"/>
            </a:xfrm>
            <a:custGeom>
              <a:avLst/>
              <a:gdLst>
                <a:gd name="T0" fmla="*/ 0 w 40"/>
                <a:gd name="T1" fmla="*/ 0 h 26"/>
                <a:gd name="T2" fmla="*/ 0 w 40"/>
                <a:gd name="T3" fmla="*/ 0 h 26"/>
                <a:gd name="T4" fmla="*/ 0 w 40"/>
                <a:gd name="T5" fmla="*/ 0 h 26"/>
                <a:gd name="T6" fmla="*/ 0 w 40"/>
                <a:gd name="T7" fmla="*/ 0 h 26"/>
                <a:gd name="T8" fmla="*/ 0 w 4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6">
                  <a:moveTo>
                    <a:pt x="40" y="11"/>
                  </a:moveTo>
                  <a:lnTo>
                    <a:pt x="24" y="26"/>
                  </a:lnTo>
                  <a:lnTo>
                    <a:pt x="0" y="10"/>
                  </a:lnTo>
                  <a:lnTo>
                    <a:pt x="13" y="0"/>
                  </a:lnTo>
                  <a:lnTo>
                    <a:pt x="40" y="1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8" name="Freeform 106"/>
            <p:cNvSpPr>
              <a:spLocks noChangeAspect="1"/>
            </p:cNvSpPr>
            <p:nvPr/>
          </p:nvSpPr>
          <p:spPr bwMode="auto">
            <a:xfrm>
              <a:off x="4553" y="2736"/>
              <a:ext cx="89" cy="196"/>
            </a:xfrm>
            <a:custGeom>
              <a:avLst/>
              <a:gdLst>
                <a:gd name="T0" fmla="*/ 1 w 36"/>
                <a:gd name="T1" fmla="*/ 1 h 20"/>
                <a:gd name="T2" fmla="*/ 1 w 36"/>
                <a:gd name="T3" fmla="*/ 1 h 20"/>
                <a:gd name="T4" fmla="*/ 0 w 36"/>
                <a:gd name="T5" fmla="*/ 0 h 20"/>
                <a:gd name="T6" fmla="*/ 1 w 36"/>
                <a:gd name="T7" fmla="*/ 1 h 20"/>
                <a:gd name="T8" fmla="*/ 1 w 36"/>
                <a:gd name="T9" fmla="*/ 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0">
                  <a:moveTo>
                    <a:pt x="36" y="9"/>
                  </a:moveTo>
                  <a:lnTo>
                    <a:pt x="32" y="2"/>
                  </a:lnTo>
                  <a:lnTo>
                    <a:pt x="0" y="0"/>
                  </a:lnTo>
                  <a:lnTo>
                    <a:pt x="18" y="20"/>
                  </a:lnTo>
                  <a:lnTo>
                    <a:pt x="36" y="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09" name="Freeform 107"/>
            <p:cNvSpPr>
              <a:spLocks noChangeAspect="1"/>
            </p:cNvSpPr>
            <p:nvPr/>
          </p:nvSpPr>
          <p:spPr bwMode="auto">
            <a:xfrm>
              <a:off x="4300" y="2577"/>
              <a:ext cx="89" cy="196"/>
            </a:xfrm>
            <a:custGeom>
              <a:avLst/>
              <a:gdLst>
                <a:gd name="T0" fmla="*/ 0 w 28"/>
                <a:gd name="T1" fmla="*/ 0 h 34"/>
                <a:gd name="T2" fmla="*/ 0 w 28"/>
                <a:gd name="T3" fmla="*/ 0 h 34"/>
                <a:gd name="T4" fmla="*/ 0 w 28"/>
                <a:gd name="T5" fmla="*/ 0 h 34"/>
                <a:gd name="T6" fmla="*/ 0 w 28"/>
                <a:gd name="T7" fmla="*/ 0 h 34"/>
                <a:gd name="T8" fmla="*/ 0 w 28"/>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4">
                  <a:moveTo>
                    <a:pt x="28" y="18"/>
                  </a:moveTo>
                  <a:lnTo>
                    <a:pt x="24" y="34"/>
                  </a:lnTo>
                  <a:lnTo>
                    <a:pt x="0" y="3"/>
                  </a:lnTo>
                  <a:lnTo>
                    <a:pt x="8" y="0"/>
                  </a:lnTo>
                  <a:lnTo>
                    <a:pt x="28" y="18"/>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0" name="Freeform 108"/>
            <p:cNvSpPr>
              <a:spLocks noChangeAspect="1"/>
            </p:cNvSpPr>
            <p:nvPr/>
          </p:nvSpPr>
          <p:spPr bwMode="auto">
            <a:xfrm>
              <a:off x="4574" y="2738"/>
              <a:ext cx="89" cy="196"/>
            </a:xfrm>
            <a:custGeom>
              <a:avLst/>
              <a:gdLst>
                <a:gd name="T0" fmla="*/ 0 w 24"/>
                <a:gd name="T1" fmla="*/ 1 h 25"/>
                <a:gd name="T2" fmla="*/ 0 w 24"/>
                <a:gd name="T3" fmla="*/ 0 h 25"/>
                <a:gd name="T4" fmla="*/ 0 w 24"/>
                <a:gd name="T5" fmla="*/ 1 h 25"/>
                <a:gd name="T6" fmla="*/ 0 w 24"/>
                <a:gd name="T7" fmla="*/ 1 h 25"/>
                <a:gd name="T8" fmla="*/ 0 w 24"/>
                <a:gd name="T9" fmla="*/ 1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24" y="7"/>
                  </a:moveTo>
                  <a:lnTo>
                    <a:pt x="15" y="0"/>
                  </a:lnTo>
                  <a:lnTo>
                    <a:pt x="0" y="19"/>
                  </a:lnTo>
                  <a:lnTo>
                    <a:pt x="12" y="25"/>
                  </a:lnTo>
                  <a:lnTo>
                    <a:pt x="24" y="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1" name="Freeform 109"/>
            <p:cNvSpPr>
              <a:spLocks noChangeAspect="1"/>
            </p:cNvSpPr>
            <p:nvPr/>
          </p:nvSpPr>
          <p:spPr bwMode="auto">
            <a:xfrm>
              <a:off x="4456" y="2645"/>
              <a:ext cx="89" cy="196"/>
            </a:xfrm>
            <a:custGeom>
              <a:avLst/>
              <a:gdLst>
                <a:gd name="T0" fmla="*/ 0 w 22"/>
                <a:gd name="T1" fmla="*/ 1 h 21"/>
                <a:gd name="T2" fmla="*/ 0 w 22"/>
                <a:gd name="T3" fmla="*/ 1 h 21"/>
                <a:gd name="T4" fmla="*/ 0 w 22"/>
                <a:gd name="T5" fmla="*/ 1 h 21"/>
                <a:gd name="T6" fmla="*/ 0 w 22"/>
                <a:gd name="T7" fmla="*/ 0 h 21"/>
                <a:gd name="T8" fmla="*/ 0 w 22"/>
                <a:gd name="T9" fmla="*/ 1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1">
                  <a:moveTo>
                    <a:pt x="22" y="7"/>
                  </a:moveTo>
                  <a:lnTo>
                    <a:pt x="11" y="18"/>
                  </a:lnTo>
                  <a:lnTo>
                    <a:pt x="0" y="21"/>
                  </a:lnTo>
                  <a:lnTo>
                    <a:pt x="2" y="0"/>
                  </a:lnTo>
                  <a:lnTo>
                    <a:pt x="22" y="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2" name="Freeform 110"/>
            <p:cNvSpPr>
              <a:spLocks noChangeAspect="1"/>
            </p:cNvSpPr>
            <p:nvPr/>
          </p:nvSpPr>
          <p:spPr bwMode="auto">
            <a:xfrm>
              <a:off x="4676" y="2676"/>
              <a:ext cx="89" cy="196"/>
            </a:xfrm>
            <a:custGeom>
              <a:avLst/>
              <a:gdLst>
                <a:gd name="T0" fmla="*/ 1 w 18"/>
                <a:gd name="T1" fmla="*/ 0 h 44"/>
                <a:gd name="T2" fmla="*/ 1 w 18"/>
                <a:gd name="T3" fmla="*/ 0 h 44"/>
                <a:gd name="T4" fmla="*/ 1 w 18"/>
                <a:gd name="T5" fmla="*/ 0 h 44"/>
                <a:gd name="T6" fmla="*/ 1 w 18"/>
                <a:gd name="T7" fmla="*/ 0 h 44"/>
                <a:gd name="T8" fmla="*/ 0 w 18"/>
                <a:gd name="T9" fmla="*/ 0 h 44"/>
                <a:gd name="T10" fmla="*/ 1 w 18"/>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4">
                  <a:moveTo>
                    <a:pt x="18" y="30"/>
                  </a:moveTo>
                  <a:lnTo>
                    <a:pt x="14" y="27"/>
                  </a:lnTo>
                  <a:lnTo>
                    <a:pt x="16" y="10"/>
                  </a:lnTo>
                  <a:lnTo>
                    <a:pt x="16" y="0"/>
                  </a:lnTo>
                  <a:lnTo>
                    <a:pt x="0" y="44"/>
                  </a:lnTo>
                  <a:lnTo>
                    <a:pt x="18" y="3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3" name="Freeform 111"/>
            <p:cNvSpPr>
              <a:spLocks noChangeAspect="1"/>
            </p:cNvSpPr>
            <p:nvPr/>
          </p:nvSpPr>
          <p:spPr bwMode="auto">
            <a:xfrm>
              <a:off x="4850" y="2695"/>
              <a:ext cx="89" cy="196"/>
            </a:xfrm>
            <a:custGeom>
              <a:avLst/>
              <a:gdLst>
                <a:gd name="T0" fmla="*/ 0 w 12"/>
                <a:gd name="T1" fmla="*/ 0 h 25"/>
                <a:gd name="T2" fmla="*/ 0 w 12"/>
                <a:gd name="T3" fmla="*/ 0 h 25"/>
                <a:gd name="T4" fmla="*/ 0 w 12"/>
                <a:gd name="T5" fmla="*/ 0 h 25"/>
                <a:gd name="T6" fmla="*/ 0 w 12"/>
                <a:gd name="T7" fmla="*/ 0 h 25"/>
                <a:gd name="T8" fmla="*/ 0 w 1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5">
                  <a:moveTo>
                    <a:pt x="12" y="21"/>
                  </a:moveTo>
                  <a:lnTo>
                    <a:pt x="9" y="0"/>
                  </a:lnTo>
                  <a:lnTo>
                    <a:pt x="0" y="5"/>
                  </a:lnTo>
                  <a:lnTo>
                    <a:pt x="0" y="25"/>
                  </a:lnTo>
                  <a:lnTo>
                    <a:pt x="12" y="2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4" name="Freeform 112"/>
            <p:cNvSpPr>
              <a:spLocks noChangeAspect="1"/>
            </p:cNvSpPr>
            <p:nvPr/>
          </p:nvSpPr>
          <p:spPr bwMode="auto">
            <a:xfrm>
              <a:off x="4325" y="2617"/>
              <a:ext cx="89" cy="196"/>
            </a:xfrm>
            <a:custGeom>
              <a:avLst/>
              <a:gdLst>
                <a:gd name="T0" fmla="*/ 0 w 18"/>
                <a:gd name="T1" fmla="*/ 0 h 27"/>
                <a:gd name="T2" fmla="*/ 0 w 18"/>
                <a:gd name="T3" fmla="*/ 0 h 27"/>
                <a:gd name="T4" fmla="*/ 0 w 18"/>
                <a:gd name="T5" fmla="*/ 0 h 27"/>
                <a:gd name="T6" fmla="*/ 0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a:moveTo>
                    <a:pt x="18" y="27"/>
                  </a:moveTo>
                  <a:lnTo>
                    <a:pt x="4" y="26"/>
                  </a:lnTo>
                  <a:lnTo>
                    <a:pt x="0" y="0"/>
                  </a:lnTo>
                  <a:lnTo>
                    <a:pt x="18" y="2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5" name="Freeform 113"/>
            <p:cNvSpPr>
              <a:spLocks noChangeAspect="1"/>
            </p:cNvSpPr>
            <p:nvPr/>
          </p:nvSpPr>
          <p:spPr bwMode="auto">
            <a:xfrm>
              <a:off x="4673" y="2679"/>
              <a:ext cx="89" cy="196"/>
            </a:xfrm>
            <a:custGeom>
              <a:avLst/>
              <a:gdLst>
                <a:gd name="T0" fmla="*/ 0 w 13"/>
                <a:gd name="T1" fmla="*/ 0 h 25"/>
                <a:gd name="T2" fmla="*/ 0 w 13"/>
                <a:gd name="T3" fmla="*/ 0 h 25"/>
                <a:gd name="T4" fmla="*/ 0 w 13"/>
                <a:gd name="T5" fmla="*/ 0 h 25"/>
                <a:gd name="T6" fmla="*/ 0 w 13"/>
                <a:gd name="T7" fmla="*/ 0 h 25"/>
                <a:gd name="T8" fmla="*/ 0 w 1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5">
                  <a:moveTo>
                    <a:pt x="13" y="11"/>
                  </a:moveTo>
                  <a:lnTo>
                    <a:pt x="12" y="0"/>
                  </a:lnTo>
                  <a:lnTo>
                    <a:pt x="5" y="2"/>
                  </a:lnTo>
                  <a:lnTo>
                    <a:pt x="0" y="25"/>
                  </a:lnTo>
                  <a:lnTo>
                    <a:pt x="13" y="1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6" name="Freeform 114"/>
            <p:cNvSpPr>
              <a:spLocks noChangeAspect="1"/>
            </p:cNvSpPr>
            <p:nvPr/>
          </p:nvSpPr>
          <p:spPr bwMode="auto">
            <a:xfrm>
              <a:off x="4704" y="2629"/>
              <a:ext cx="89" cy="196"/>
            </a:xfrm>
            <a:custGeom>
              <a:avLst/>
              <a:gdLst>
                <a:gd name="T0" fmla="*/ 0 w 31"/>
                <a:gd name="T1" fmla="*/ 0 h 7"/>
                <a:gd name="T2" fmla="*/ 0 w 31"/>
                <a:gd name="T3" fmla="*/ 0 h 7"/>
                <a:gd name="T4" fmla="*/ 0 w 31"/>
                <a:gd name="T5" fmla="*/ 0 h 7"/>
                <a:gd name="T6" fmla="*/ 0 w 3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7">
                  <a:moveTo>
                    <a:pt x="31" y="7"/>
                  </a:moveTo>
                  <a:lnTo>
                    <a:pt x="14" y="0"/>
                  </a:lnTo>
                  <a:lnTo>
                    <a:pt x="0" y="7"/>
                  </a:lnTo>
                  <a:lnTo>
                    <a:pt x="31" y="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7" name="Freeform 115"/>
            <p:cNvSpPr>
              <a:spLocks noChangeAspect="1"/>
            </p:cNvSpPr>
            <p:nvPr/>
          </p:nvSpPr>
          <p:spPr bwMode="auto">
            <a:xfrm>
              <a:off x="4845" y="2706"/>
              <a:ext cx="89" cy="196"/>
            </a:xfrm>
            <a:custGeom>
              <a:avLst/>
              <a:gdLst>
                <a:gd name="T0" fmla="*/ 0 w 12"/>
                <a:gd name="T1" fmla="*/ 1 h 21"/>
                <a:gd name="T2" fmla="*/ 0 w 12"/>
                <a:gd name="T3" fmla="*/ 1 h 21"/>
                <a:gd name="T4" fmla="*/ 0 w 12"/>
                <a:gd name="T5" fmla="*/ 0 h 21"/>
                <a:gd name="T6" fmla="*/ 0 w 12"/>
                <a:gd name="T7" fmla="*/ 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1">
                  <a:moveTo>
                    <a:pt x="12" y="10"/>
                  </a:moveTo>
                  <a:lnTo>
                    <a:pt x="2" y="21"/>
                  </a:lnTo>
                  <a:lnTo>
                    <a:pt x="0" y="0"/>
                  </a:lnTo>
                  <a:lnTo>
                    <a:pt x="12" y="1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8" name="Freeform 116"/>
            <p:cNvSpPr>
              <a:spLocks noChangeAspect="1"/>
            </p:cNvSpPr>
            <p:nvPr/>
          </p:nvSpPr>
          <p:spPr bwMode="auto">
            <a:xfrm>
              <a:off x="4529" y="2718"/>
              <a:ext cx="89" cy="196"/>
            </a:xfrm>
            <a:custGeom>
              <a:avLst/>
              <a:gdLst>
                <a:gd name="T0" fmla="*/ 0 w 44"/>
                <a:gd name="T1" fmla="*/ 0 h 5"/>
                <a:gd name="T2" fmla="*/ 0 w 44"/>
                <a:gd name="T3" fmla="*/ 1 h 5"/>
                <a:gd name="T4" fmla="*/ 0 w 44"/>
                <a:gd name="T5" fmla="*/ 1 h 5"/>
                <a:gd name="T6" fmla="*/ 0 w 4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5">
                  <a:moveTo>
                    <a:pt x="44" y="0"/>
                  </a:moveTo>
                  <a:lnTo>
                    <a:pt x="12" y="5"/>
                  </a:lnTo>
                  <a:lnTo>
                    <a:pt x="0" y="1"/>
                  </a:lnTo>
                  <a:lnTo>
                    <a:pt x="44"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19" name="Freeform 117"/>
            <p:cNvSpPr>
              <a:spLocks noChangeAspect="1"/>
            </p:cNvSpPr>
            <p:nvPr/>
          </p:nvSpPr>
          <p:spPr bwMode="auto">
            <a:xfrm>
              <a:off x="4551" y="2518"/>
              <a:ext cx="89" cy="196"/>
            </a:xfrm>
            <a:custGeom>
              <a:avLst/>
              <a:gdLst>
                <a:gd name="T0" fmla="*/ 0 w 29"/>
                <a:gd name="T1" fmla="*/ 0 h 33"/>
                <a:gd name="T2" fmla="*/ 0 w 29"/>
                <a:gd name="T3" fmla="*/ 0 h 33"/>
                <a:gd name="T4" fmla="*/ 0 w 29"/>
                <a:gd name="T5" fmla="*/ 0 h 33"/>
                <a:gd name="T6" fmla="*/ 0 w 29"/>
                <a:gd name="T7" fmla="*/ 0 h 33"/>
                <a:gd name="T8" fmla="*/ 0 w 29"/>
                <a:gd name="T9" fmla="*/ 0 h 33"/>
                <a:gd name="T10" fmla="*/ 0 w 29"/>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3">
                  <a:moveTo>
                    <a:pt x="17" y="33"/>
                  </a:moveTo>
                  <a:lnTo>
                    <a:pt x="0" y="14"/>
                  </a:lnTo>
                  <a:lnTo>
                    <a:pt x="29" y="0"/>
                  </a:lnTo>
                  <a:lnTo>
                    <a:pt x="29" y="3"/>
                  </a:lnTo>
                  <a:lnTo>
                    <a:pt x="24" y="20"/>
                  </a:lnTo>
                  <a:lnTo>
                    <a:pt x="17" y="3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20" name="Freeform 118"/>
            <p:cNvSpPr>
              <a:spLocks noChangeAspect="1"/>
            </p:cNvSpPr>
            <p:nvPr/>
          </p:nvSpPr>
          <p:spPr bwMode="auto">
            <a:xfrm>
              <a:off x="4488" y="2486"/>
              <a:ext cx="89" cy="196"/>
            </a:xfrm>
            <a:custGeom>
              <a:avLst/>
              <a:gdLst>
                <a:gd name="T0" fmla="*/ 0 w 300"/>
                <a:gd name="T1" fmla="*/ 0 h 216"/>
                <a:gd name="T2" fmla="*/ 0 w 300"/>
                <a:gd name="T3" fmla="*/ 0 h 216"/>
                <a:gd name="T4" fmla="*/ 0 w 300"/>
                <a:gd name="T5" fmla="*/ 0 h 216"/>
                <a:gd name="T6" fmla="*/ 0 w 300"/>
                <a:gd name="T7" fmla="*/ 0 h 216"/>
                <a:gd name="T8" fmla="*/ 0 w 300"/>
                <a:gd name="T9" fmla="*/ 0 h 216"/>
                <a:gd name="T10" fmla="*/ 0 w 300"/>
                <a:gd name="T11" fmla="*/ 0 h 216"/>
                <a:gd name="T12" fmla="*/ 0 w 300"/>
                <a:gd name="T13" fmla="*/ 0 h 216"/>
                <a:gd name="T14" fmla="*/ 0 w 300"/>
                <a:gd name="T15" fmla="*/ 0 h 216"/>
                <a:gd name="T16" fmla="*/ 0 w 300"/>
                <a:gd name="T17" fmla="*/ 0 h 216"/>
                <a:gd name="T18" fmla="*/ 0 w 300"/>
                <a:gd name="T19" fmla="*/ 0 h 216"/>
                <a:gd name="T20" fmla="*/ 0 w 300"/>
                <a:gd name="T21" fmla="*/ 0 h 216"/>
                <a:gd name="T22" fmla="*/ 0 w 300"/>
                <a:gd name="T23" fmla="*/ 0 h 216"/>
                <a:gd name="T24" fmla="*/ 0 w 300"/>
                <a:gd name="T25" fmla="*/ 0 h 216"/>
                <a:gd name="T26" fmla="*/ 0 w 300"/>
                <a:gd name="T27" fmla="*/ 0 h 216"/>
                <a:gd name="T28" fmla="*/ 0 w 300"/>
                <a:gd name="T29" fmla="*/ 0 h 216"/>
                <a:gd name="T30" fmla="*/ 0 w 300"/>
                <a:gd name="T31" fmla="*/ 0 h 216"/>
                <a:gd name="T32" fmla="*/ 0 w 300"/>
                <a:gd name="T33" fmla="*/ 0 h 216"/>
                <a:gd name="T34" fmla="*/ 0 w 300"/>
                <a:gd name="T35" fmla="*/ 0 h 216"/>
                <a:gd name="T36" fmla="*/ 0 w 300"/>
                <a:gd name="T37" fmla="*/ 0 h 216"/>
                <a:gd name="T38" fmla="*/ 0 w 300"/>
                <a:gd name="T39" fmla="*/ 0 h 216"/>
                <a:gd name="T40" fmla="*/ 0 w 300"/>
                <a:gd name="T41" fmla="*/ 0 h 216"/>
                <a:gd name="T42" fmla="*/ 0 w 300"/>
                <a:gd name="T43" fmla="*/ 0 h 216"/>
                <a:gd name="T44" fmla="*/ 0 w 300"/>
                <a:gd name="T45" fmla="*/ 0 h 216"/>
                <a:gd name="T46" fmla="*/ 0 w 300"/>
                <a:gd name="T47" fmla="*/ 0 h 216"/>
                <a:gd name="T48" fmla="*/ 0 w 300"/>
                <a:gd name="T49" fmla="*/ 0 h 216"/>
                <a:gd name="T50" fmla="*/ 0 w 300"/>
                <a:gd name="T51" fmla="*/ 0 h 216"/>
                <a:gd name="T52" fmla="*/ 0 w 300"/>
                <a:gd name="T53" fmla="*/ 0 h 216"/>
                <a:gd name="T54" fmla="*/ 0 w 300"/>
                <a:gd name="T55" fmla="*/ 0 h 216"/>
                <a:gd name="T56" fmla="*/ 0 w 300"/>
                <a:gd name="T57" fmla="*/ 0 h 216"/>
                <a:gd name="T58" fmla="*/ 0 w 300"/>
                <a:gd name="T59" fmla="*/ 0 h 216"/>
                <a:gd name="T60" fmla="*/ 0 w 300"/>
                <a:gd name="T61" fmla="*/ 0 h 216"/>
                <a:gd name="T62" fmla="*/ 0 w 300"/>
                <a:gd name="T63" fmla="*/ 0 h 216"/>
                <a:gd name="T64" fmla="*/ 0 w 300"/>
                <a:gd name="T65" fmla="*/ 0 h 216"/>
                <a:gd name="T66" fmla="*/ 0 w 300"/>
                <a:gd name="T67" fmla="*/ 0 h 216"/>
                <a:gd name="T68" fmla="*/ 0 w 300"/>
                <a:gd name="T69" fmla="*/ 0 h 216"/>
                <a:gd name="T70" fmla="*/ 0 w 300"/>
                <a:gd name="T71" fmla="*/ 0 h 216"/>
                <a:gd name="T72" fmla="*/ 0 w 300"/>
                <a:gd name="T73" fmla="*/ 0 h 216"/>
                <a:gd name="T74" fmla="*/ 0 w 300"/>
                <a:gd name="T75" fmla="*/ 0 h 216"/>
                <a:gd name="T76" fmla="*/ 0 w 300"/>
                <a:gd name="T77" fmla="*/ 0 h 216"/>
                <a:gd name="T78" fmla="*/ 0 w 300"/>
                <a:gd name="T79" fmla="*/ 0 h 216"/>
                <a:gd name="T80" fmla="*/ 0 w 300"/>
                <a:gd name="T81" fmla="*/ 0 h 216"/>
                <a:gd name="T82" fmla="*/ 0 w 300"/>
                <a:gd name="T83" fmla="*/ 0 h 216"/>
                <a:gd name="T84" fmla="*/ 0 w 300"/>
                <a:gd name="T85" fmla="*/ 0 h 216"/>
                <a:gd name="T86" fmla="*/ 0 w 300"/>
                <a:gd name="T87" fmla="*/ 0 h 216"/>
                <a:gd name="T88" fmla="*/ 0 w 300"/>
                <a:gd name="T89" fmla="*/ 0 h 216"/>
                <a:gd name="T90" fmla="*/ 0 w 300"/>
                <a:gd name="T91" fmla="*/ 0 h 216"/>
                <a:gd name="T92" fmla="*/ 0 w 300"/>
                <a:gd name="T93" fmla="*/ 0 h 2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0" h="216">
                  <a:moveTo>
                    <a:pt x="226" y="0"/>
                  </a:moveTo>
                  <a:lnTo>
                    <a:pt x="245" y="14"/>
                  </a:lnTo>
                  <a:lnTo>
                    <a:pt x="243" y="37"/>
                  </a:lnTo>
                  <a:lnTo>
                    <a:pt x="258" y="31"/>
                  </a:lnTo>
                  <a:lnTo>
                    <a:pt x="258" y="40"/>
                  </a:lnTo>
                  <a:lnTo>
                    <a:pt x="264" y="43"/>
                  </a:lnTo>
                  <a:lnTo>
                    <a:pt x="300" y="60"/>
                  </a:lnTo>
                  <a:lnTo>
                    <a:pt x="269" y="69"/>
                  </a:lnTo>
                  <a:lnTo>
                    <a:pt x="277" y="87"/>
                  </a:lnTo>
                  <a:lnTo>
                    <a:pt x="256" y="93"/>
                  </a:lnTo>
                  <a:lnTo>
                    <a:pt x="249" y="99"/>
                  </a:lnTo>
                  <a:lnTo>
                    <a:pt x="221" y="96"/>
                  </a:lnTo>
                  <a:lnTo>
                    <a:pt x="195" y="92"/>
                  </a:lnTo>
                  <a:lnTo>
                    <a:pt x="187" y="117"/>
                  </a:lnTo>
                  <a:lnTo>
                    <a:pt x="179" y="141"/>
                  </a:lnTo>
                  <a:lnTo>
                    <a:pt x="173" y="159"/>
                  </a:lnTo>
                  <a:lnTo>
                    <a:pt x="159" y="192"/>
                  </a:lnTo>
                  <a:lnTo>
                    <a:pt x="132" y="201"/>
                  </a:lnTo>
                  <a:lnTo>
                    <a:pt x="90" y="192"/>
                  </a:lnTo>
                  <a:lnTo>
                    <a:pt x="79" y="207"/>
                  </a:lnTo>
                  <a:lnTo>
                    <a:pt x="37" y="216"/>
                  </a:lnTo>
                  <a:lnTo>
                    <a:pt x="7" y="198"/>
                  </a:lnTo>
                  <a:lnTo>
                    <a:pt x="0" y="174"/>
                  </a:lnTo>
                  <a:lnTo>
                    <a:pt x="3" y="177"/>
                  </a:lnTo>
                  <a:lnTo>
                    <a:pt x="27" y="190"/>
                  </a:lnTo>
                  <a:lnTo>
                    <a:pt x="52" y="199"/>
                  </a:lnTo>
                  <a:lnTo>
                    <a:pt x="46" y="196"/>
                  </a:lnTo>
                  <a:lnTo>
                    <a:pt x="51" y="189"/>
                  </a:lnTo>
                  <a:lnTo>
                    <a:pt x="53" y="171"/>
                  </a:lnTo>
                  <a:lnTo>
                    <a:pt x="53" y="164"/>
                  </a:lnTo>
                  <a:lnTo>
                    <a:pt x="57" y="152"/>
                  </a:lnTo>
                  <a:lnTo>
                    <a:pt x="78" y="145"/>
                  </a:lnTo>
                  <a:lnTo>
                    <a:pt x="100" y="136"/>
                  </a:lnTo>
                  <a:lnTo>
                    <a:pt x="119" y="110"/>
                  </a:lnTo>
                  <a:lnTo>
                    <a:pt x="138" y="84"/>
                  </a:lnTo>
                  <a:lnTo>
                    <a:pt x="155" y="103"/>
                  </a:lnTo>
                  <a:lnTo>
                    <a:pt x="162" y="90"/>
                  </a:lnTo>
                  <a:lnTo>
                    <a:pt x="167" y="73"/>
                  </a:lnTo>
                  <a:lnTo>
                    <a:pt x="174" y="92"/>
                  </a:lnTo>
                  <a:lnTo>
                    <a:pt x="174" y="78"/>
                  </a:lnTo>
                  <a:lnTo>
                    <a:pt x="181" y="68"/>
                  </a:lnTo>
                  <a:lnTo>
                    <a:pt x="178" y="58"/>
                  </a:lnTo>
                  <a:lnTo>
                    <a:pt x="186" y="50"/>
                  </a:lnTo>
                  <a:lnTo>
                    <a:pt x="201" y="25"/>
                  </a:lnTo>
                  <a:lnTo>
                    <a:pt x="216" y="0"/>
                  </a:lnTo>
                  <a:lnTo>
                    <a:pt x="219" y="9"/>
                  </a:lnTo>
                  <a:lnTo>
                    <a:pt x="226"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1" name="Freeform 119"/>
            <p:cNvSpPr>
              <a:spLocks noChangeAspect="1"/>
            </p:cNvSpPr>
            <p:nvPr/>
          </p:nvSpPr>
          <p:spPr bwMode="auto">
            <a:xfrm>
              <a:off x="4342" y="2489"/>
              <a:ext cx="89" cy="196"/>
            </a:xfrm>
            <a:custGeom>
              <a:avLst/>
              <a:gdLst>
                <a:gd name="T0" fmla="*/ 0 w 138"/>
                <a:gd name="T1" fmla="*/ 0 h 186"/>
                <a:gd name="T2" fmla="*/ 0 w 138"/>
                <a:gd name="T3" fmla="*/ 0 h 186"/>
                <a:gd name="T4" fmla="*/ 0 w 138"/>
                <a:gd name="T5" fmla="*/ 0 h 186"/>
                <a:gd name="T6" fmla="*/ 0 w 138"/>
                <a:gd name="T7" fmla="*/ 0 h 186"/>
                <a:gd name="T8" fmla="*/ 0 w 138"/>
                <a:gd name="T9" fmla="*/ 0 h 186"/>
                <a:gd name="T10" fmla="*/ 0 w 138"/>
                <a:gd name="T11" fmla="*/ 0 h 186"/>
                <a:gd name="T12" fmla="*/ 0 w 138"/>
                <a:gd name="T13" fmla="*/ 0 h 186"/>
                <a:gd name="T14" fmla="*/ 0 w 138"/>
                <a:gd name="T15" fmla="*/ 0 h 186"/>
                <a:gd name="T16" fmla="*/ 0 w 138"/>
                <a:gd name="T17" fmla="*/ 0 h 186"/>
                <a:gd name="T18" fmla="*/ 0 w 138"/>
                <a:gd name="T19" fmla="*/ 0 h 186"/>
                <a:gd name="T20" fmla="*/ 0 w 138"/>
                <a:gd name="T21" fmla="*/ 0 h 186"/>
                <a:gd name="T22" fmla="*/ 0 w 138"/>
                <a:gd name="T23" fmla="*/ 0 h 186"/>
                <a:gd name="T24" fmla="*/ 0 w 138"/>
                <a:gd name="T25" fmla="*/ 0 h 186"/>
                <a:gd name="T26" fmla="*/ 0 w 138"/>
                <a:gd name="T27" fmla="*/ 0 h 186"/>
                <a:gd name="T28" fmla="*/ 0 w 138"/>
                <a:gd name="T29" fmla="*/ 0 h 186"/>
                <a:gd name="T30" fmla="*/ 0 w 138"/>
                <a:gd name="T31" fmla="*/ 0 h 186"/>
                <a:gd name="T32" fmla="*/ 0 w 138"/>
                <a:gd name="T33" fmla="*/ 0 h 186"/>
                <a:gd name="T34" fmla="*/ 0 w 138"/>
                <a:gd name="T35" fmla="*/ 0 h 186"/>
                <a:gd name="T36" fmla="*/ 0 w 138"/>
                <a:gd name="T37" fmla="*/ 0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86">
                  <a:moveTo>
                    <a:pt x="118" y="186"/>
                  </a:moveTo>
                  <a:lnTo>
                    <a:pt x="79" y="158"/>
                  </a:lnTo>
                  <a:lnTo>
                    <a:pt x="42" y="132"/>
                  </a:lnTo>
                  <a:lnTo>
                    <a:pt x="25" y="91"/>
                  </a:lnTo>
                  <a:lnTo>
                    <a:pt x="13" y="48"/>
                  </a:lnTo>
                  <a:lnTo>
                    <a:pt x="0" y="5"/>
                  </a:lnTo>
                  <a:lnTo>
                    <a:pt x="2" y="0"/>
                  </a:lnTo>
                  <a:lnTo>
                    <a:pt x="26" y="12"/>
                  </a:lnTo>
                  <a:lnTo>
                    <a:pt x="29" y="27"/>
                  </a:lnTo>
                  <a:lnTo>
                    <a:pt x="50" y="26"/>
                  </a:lnTo>
                  <a:lnTo>
                    <a:pt x="64" y="12"/>
                  </a:lnTo>
                  <a:lnTo>
                    <a:pt x="83" y="32"/>
                  </a:lnTo>
                  <a:lnTo>
                    <a:pt x="103" y="53"/>
                  </a:lnTo>
                  <a:lnTo>
                    <a:pt x="107" y="87"/>
                  </a:lnTo>
                  <a:lnTo>
                    <a:pt x="110" y="121"/>
                  </a:lnTo>
                  <a:lnTo>
                    <a:pt x="124" y="152"/>
                  </a:lnTo>
                  <a:lnTo>
                    <a:pt x="138" y="183"/>
                  </a:lnTo>
                  <a:lnTo>
                    <a:pt x="127" y="177"/>
                  </a:lnTo>
                  <a:lnTo>
                    <a:pt x="118" y="18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2" name="Freeform 120"/>
            <p:cNvSpPr>
              <a:spLocks noChangeAspect="1"/>
            </p:cNvSpPr>
            <p:nvPr/>
          </p:nvSpPr>
          <p:spPr bwMode="auto">
            <a:xfrm>
              <a:off x="5334" y="2609"/>
              <a:ext cx="89" cy="196"/>
            </a:xfrm>
            <a:custGeom>
              <a:avLst/>
              <a:gdLst>
                <a:gd name="T0" fmla="*/ 0 w 3"/>
                <a:gd name="T1" fmla="*/ 1 h 1"/>
                <a:gd name="T2" fmla="*/ 0 w 3"/>
                <a:gd name="T3" fmla="*/ 1 h 1"/>
                <a:gd name="T4" fmla="*/ 0 w 3"/>
                <a:gd name="T5" fmla="*/ 0 h 1"/>
                <a:gd name="T6" fmla="*/ 0 w 3"/>
                <a:gd name="T7" fmla="*/ 1 h 1"/>
                <a:gd name="T8" fmla="*/ 0 w 3"/>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2" y="1"/>
                  </a:moveTo>
                  <a:lnTo>
                    <a:pt x="0" y="1"/>
                  </a:lnTo>
                  <a:lnTo>
                    <a:pt x="2" y="0"/>
                  </a:lnTo>
                  <a:lnTo>
                    <a:pt x="3" y="1"/>
                  </a:lnTo>
                  <a:lnTo>
                    <a:pt x="2"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3" name="Freeform 121"/>
            <p:cNvSpPr>
              <a:spLocks noChangeAspect="1"/>
            </p:cNvSpPr>
            <p:nvPr/>
          </p:nvSpPr>
          <p:spPr bwMode="auto">
            <a:xfrm>
              <a:off x="4943" y="2645"/>
              <a:ext cx="89" cy="196"/>
            </a:xfrm>
            <a:custGeom>
              <a:avLst/>
              <a:gdLst>
                <a:gd name="T0" fmla="*/ 0 w 308"/>
                <a:gd name="T1" fmla="*/ 0 h 286"/>
                <a:gd name="T2" fmla="*/ 0 w 308"/>
                <a:gd name="T3" fmla="*/ 0 h 286"/>
                <a:gd name="T4" fmla="*/ 0 w 308"/>
                <a:gd name="T5" fmla="*/ 0 h 286"/>
                <a:gd name="T6" fmla="*/ 0 w 308"/>
                <a:gd name="T7" fmla="*/ 0 h 286"/>
                <a:gd name="T8" fmla="*/ 0 w 308"/>
                <a:gd name="T9" fmla="*/ 0 h 286"/>
                <a:gd name="T10" fmla="*/ 0 w 308"/>
                <a:gd name="T11" fmla="*/ 0 h 286"/>
                <a:gd name="T12" fmla="*/ 0 w 308"/>
                <a:gd name="T13" fmla="*/ 0 h 286"/>
                <a:gd name="T14" fmla="*/ 0 w 308"/>
                <a:gd name="T15" fmla="*/ 0 h 286"/>
                <a:gd name="T16" fmla="*/ 0 w 308"/>
                <a:gd name="T17" fmla="*/ 0 h 286"/>
                <a:gd name="T18" fmla="*/ 0 w 308"/>
                <a:gd name="T19" fmla="*/ 0 h 286"/>
                <a:gd name="T20" fmla="*/ 0 w 308"/>
                <a:gd name="T21" fmla="*/ 0 h 286"/>
                <a:gd name="T22" fmla="*/ 0 w 308"/>
                <a:gd name="T23" fmla="*/ 0 h 286"/>
                <a:gd name="T24" fmla="*/ 0 w 308"/>
                <a:gd name="T25" fmla="*/ 0 h 286"/>
                <a:gd name="T26" fmla="*/ 0 w 308"/>
                <a:gd name="T27" fmla="*/ 0 h 286"/>
                <a:gd name="T28" fmla="*/ 0 w 308"/>
                <a:gd name="T29" fmla="*/ 0 h 286"/>
                <a:gd name="T30" fmla="*/ 0 w 308"/>
                <a:gd name="T31" fmla="*/ 0 h 286"/>
                <a:gd name="T32" fmla="*/ 0 w 308"/>
                <a:gd name="T33" fmla="*/ 0 h 286"/>
                <a:gd name="T34" fmla="*/ 0 w 308"/>
                <a:gd name="T35" fmla="*/ 0 h 286"/>
                <a:gd name="T36" fmla="*/ 0 w 308"/>
                <a:gd name="T37" fmla="*/ 0 h 286"/>
                <a:gd name="T38" fmla="*/ 0 w 308"/>
                <a:gd name="T39" fmla="*/ 0 h 286"/>
                <a:gd name="T40" fmla="*/ 0 w 308"/>
                <a:gd name="T41" fmla="*/ 0 h 286"/>
                <a:gd name="T42" fmla="*/ 0 w 308"/>
                <a:gd name="T43" fmla="*/ 0 h 286"/>
                <a:gd name="T44" fmla="*/ 0 w 308"/>
                <a:gd name="T45" fmla="*/ 0 h 286"/>
                <a:gd name="T46" fmla="*/ 0 w 308"/>
                <a:gd name="T47" fmla="*/ 0 h 286"/>
                <a:gd name="T48" fmla="*/ 0 w 308"/>
                <a:gd name="T49" fmla="*/ 0 h 286"/>
                <a:gd name="T50" fmla="*/ 0 w 308"/>
                <a:gd name="T51" fmla="*/ 0 h 286"/>
                <a:gd name="T52" fmla="*/ 0 w 308"/>
                <a:gd name="T53" fmla="*/ 0 h 286"/>
                <a:gd name="T54" fmla="*/ 0 w 308"/>
                <a:gd name="T55" fmla="*/ 0 h 286"/>
                <a:gd name="T56" fmla="*/ 0 w 308"/>
                <a:gd name="T57" fmla="*/ 0 h 286"/>
                <a:gd name="T58" fmla="*/ 0 w 308"/>
                <a:gd name="T59" fmla="*/ 0 h 286"/>
                <a:gd name="T60" fmla="*/ 0 w 308"/>
                <a:gd name="T61" fmla="*/ 0 h 286"/>
                <a:gd name="T62" fmla="*/ 0 w 308"/>
                <a:gd name="T63" fmla="*/ 0 h 286"/>
                <a:gd name="T64" fmla="*/ 0 w 308"/>
                <a:gd name="T65" fmla="*/ 0 h 286"/>
                <a:gd name="T66" fmla="*/ 0 w 308"/>
                <a:gd name="T67" fmla="*/ 0 h 286"/>
                <a:gd name="T68" fmla="*/ 0 w 308"/>
                <a:gd name="T69" fmla="*/ 0 h 286"/>
                <a:gd name="T70" fmla="*/ 0 w 308"/>
                <a:gd name="T71" fmla="*/ 0 h 286"/>
                <a:gd name="T72" fmla="*/ 0 w 308"/>
                <a:gd name="T73" fmla="*/ 0 h 286"/>
                <a:gd name="T74" fmla="*/ 0 w 308"/>
                <a:gd name="T75" fmla="*/ 0 h 286"/>
                <a:gd name="T76" fmla="*/ 0 w 308"/>
                <a:gd name="T77" fmla="*/ 0 h 286"/>
                <a:gd name="T78" fmla="*/ 0 w 308"/>
                <a:gd name="T79" fmla="*/ 0 h 286"/>
                <a:gd name="T80" fmla="*/ 0 w 308"/>
                <a:gd name="T81" fmla="*/ 0 h 286"/>
                <a:gd name="T82" fmla="*/ 0 w 308"/>
                <a:gd name="T83" fmla="*/ 0 h 286"/>
                <a:gd name="T84" fmla="*/ 0 w 308"/>
                <a:gd name="T85" fmla="*/ 0 h 286"/>
                <a:gd name="T86" fmla="*/ 0 w 308"/>
                <a:gd name="T87" fmla="*/ 0 h 286"/>
                <a:gd name="T88" fmla="*/ 0 w 308"/>
                <a:gd name="T89" fmla="*/ 0 h 286"/>
                <a:gd name="T90" fmla="*/ 0 w 308"/>
                <a:gd name="T91" fmla="*/ 0 h 286"/>
                <a:gd name="T92" fmla="*/ 0 w 308"/>
                <a:gd name="T93" fmla="*/ 0 h 2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8" h="286">
                  <a:moveTo>
                    <a:pt x="308" y="273"/>
                  </a:moveTo>
                  <a:lnTo>
                    <a:pt x="295" y="279"/>
                  </a:lnTo>
                  <a:lnTo>
                    <a:pt x="296" y="286"/>
                  </a:lnTo>
                  <a:lnTo>
                    <a:pt x="278" y="283"/>
                  </a:lnTo>
                  <a:lnTo>
                    <a:pt x="248" y="276"/>
                  </a:lnTo>
                  <a:lnTo>
                    <a:pt x="218" y="270"/>
                  </a:lnTo>
                  <a:lnTo>
                    <a:pt x="203" y="252"/>
                  </a:lnTo>
                  <a:lnTo>
                    <a:pt x="186" y="234"/>
                  </a:lnTo>
                  <a:lnTo>
                    <a:pt x="169" y="212"/>
                  </a:lnTo>
                  <a:lnTo>
                    <a:pt x="153" y="190"/>
                  </a:lnTo>
                  <a:lnTo>
                    <a:pt x="113" y="175"/>
                  </a:lnTo>
                  <a:lnTo>
                    <a:pt x="110" y="183"/>
                  </a:lnTo>
                  <a:lnTo>
                    <a:pt x="92" y="177"/>
                  </a:lnTo>
                  <a:lnTo>
                    <a:pt x="93" y="194"/>
                  </a:lnTo>
                  <a:lnTo>
                    <a:pt x="81" y="193"/>
                  </a:lnTo>
                  <a:lnTo>
                    <a:pt x="85" y="201"/>
                  </a:lnTo>
                  <a:lnTo>
                    <a:pt x="42" y="200"/>
                  </a:lnTo>
                  <a:lnTo>
                    <a:pt x="77" y="220"/>
                  </a:lnTo>
                  <a:lnTo>
                    <a:pt x="61" y="235"/>
                  </a:lnTo>
                  <a:lnTo>
                    <a:pt x="31" y="234"/>
                  </a:lnTo>
                  <a:lnTo>
                    <a:pt x="0" y="234"/>
                  </a:lnTo>
                  <a:lnTo>
                    <a:pt x="2" y="204"/>
                  </a:lnTo>
                  <a:lnTo>
                    <a:pt x="5" y="175"/>
                  </a:lnTo>
                  <a:lnTo>
                    <a:pt x="7" y="146"/>
                  </a:lnTo>
                  <a:lnTo>
                    <a:pt x="9" y="116"/>
                  </a:lnTo>
                  <a:lnTo>
                    <a:pt x="12" y="87"/>
                  </a:lnTo>
                  <a:lnTo>
                    <a:pt x="13" y="57"/>
                  </a:lnTo>
                  <a:lnTo>
                    <a:pt x="14" y="28"/>
                  </a:lnTo>
                  <a:lnTo>
                    <a:pt x="15" y="0"/>
                  </a:lnTo>
                  <a:lnTo>
                    <a:pt x="45" y="13"/>
                  </a:lnTo>
                  <a:lnTo>
                    <a:pt x="75" y="26"/>
                  </a:lnTo>
                  <a:lnTo>
                    <a:pt x="105" y="40"/>
                  </a:lnTo>
                  <a:lnTo>
                    <a:pt x="137" y="54"/>
                  </a:lnTo>
                  <a:lnTo>
                    <a:pt x="164" y="88"/>
                  </a:lnTo>
                  <a:lnTo>
                    <a:pt x="165" y="104"/>
                  </a:lnTo>
                  <a:lnTo>
                    <a:pt x="193" y="116"/>
                  </a:lnTo>
                  <a:lnTo>
                    <a:pt x="219" y="128"/>
                  </a:lnTo>
                  <a:lnTo>
                    <a:pt x="223" y="147"/>
                  </a:lnTo>
                  <a:lnTo>
                    <a:pt x="195" y="151"/>
                  </a:lnTo>
                  <a:lnTo>
                    <a:pt x="210" y="181"/>
                  </a:lnTo>
                  <a:lnTo>
                    <a:pt x="230" y="201"/>
                  </a:lnTo>
                  <a:lnTo>
                    <a:pt x="243" y="232"/>
                  </a:lnTo>
                  <a:lnTo>
                    <a:pt x="263" y="234"/>
                  </a:lnTo>
                  <a:lnTo>
                    <a:pt x="263" y="247"/>
                  </a:lnTo>
                  <a:lnTo>
                    <a:pt x="279" y="256"/>
                  </a:lnTo>
                  <a:lnTo>
                    <a:pt x="276" y="264"/>
                  </a:lnTo>
                  <a:lnTo>
                    <a:pt x="308" y="27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4" name="Freeform 122"/>
            <p:cNvSpPr>
              <a:spLocks noChangeAspect="1"/>
            </p:cNvSpPr>
            <p:nvPr/>
          </p:nvSpPr>
          <p:spPr bwMode="auto">
            <a:xfrm>
              <a:off x="5056" y="2673"/>
              <a:ext cx="89" cy="196"/>
            </a:xfrm>
            <a:custGeom>
              <a:avLst/>
              <a:gdLst>
                <a:gd name="T0" fmla="*/ 0 w 131"/>
                <a:gd name="T1" fmla="*/ 0 h 74"/>
                <a:gd name="T2" fmla="*/ 0 w 131"/>
                <a:gd name="T3" fmla="*/ 0 h 74"/>
                <a:gd name="T4" fmla="*/ 0 w 131"/>
                <a:gd name="T5" fmla="*/ 0 h 74"/>
                <a:gd name="T6" fmla="*/ 0 w 131"/>
                <a:gd name="T7" fmla="*/ 0 h 74"/>
                <a:gd name="T8" fmla="*/ 0 w 131"/>
                <a:gd name="T9" fmla="*/ 0 h 74"/>
                <a:gd name="T10" fmla="*/ 0 w 131"/>
                <a:gd name="T11" fmla="*/ 0 h 74"/>
                <a:gd name="T12" fmla="*/ 0 w 131"/>
                <a:gd name="T13" fmla="*/ 0 h 74"/>
                <a:gd name="T14" fmla="*/ 0 w 131"/>
                <a:gd name="T15" fmla="*/ 0 h 74"/>
                <a:gd name="T16" fmla="*/ 0 w 131"/>
                <a:gd name="T17" fmla="*/ 0 h 74"/>
                <a:gd name="T18" fmla="*/ 0 w 131"/>
                <a:gd name="T19" fmla="*/ 0 h 74"/>
                <a:gd name="T20" fmla="*/ 0 w 131"/>
                <a:gd name="T21" fmla="*/ 0 h 74"/>
                <a:gd name="T22" fmla="*/ 0 w 131"/>
                <a:gd name="T23" fmla="*/ 0 h 74"/>
                <a:gd name="T24" fmla="*/ 0 w 131"/>
                <a:gd name="T25" fmla="*/ 0 h 74"/>
                <a:gd name="T26" fmla="*/ 0 w 131"/>
                <a:gd name="T27" fmla="*/ 0 h 74"/>
                <a:gd name="T28" fmla="*/ 0 w 131"/>
                <a:gd name="T29" fmla="*/ 0 h 74"/>
                <a:gd name="T30" fmla="*/ 0 w 131"/>
                <a:gd name="T31" fmla="*/ 0 h 74"/>
                <a:gd name="T32" fmla="*/ 0 w 131"/>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1" h="74">
                  <a:moveTo>
                    <a:pt x="131" y="3"/>
                  </a:moveTo>
                  <a:lnTo>
                    <a:pt x="123" y="27"/>
                  </a:lnTo>
                  <a:lnTo>
                    <a:pt x="116" y="33"/>
                  </a:lnTo>
                  <a:lnTo>
                    <a:pt x="117" y="44"/>
                  </a:lnTo>
                  <a:lnTo>
                    <a:pt x="95" y="54"/>
                  </a:lnTo>
                  <a:lnTo>
                    <a:pt x="52" y="74"/>
                  </a:lnTo>
                  <a:lnTo>
                    <a:pt x="27" y="66"/>
                  </a:lnTo>
                  <a:lnTo>
                    <a:pt x="8" y="57"/>
                  </a:lnTo>
                  <a:lnTo>
                    <a:pt x="0" y="45"/>
                  </a:lnTo>
                  <a:lnTo>
                    <a:pt x="44" y="47"/>
                  </a:lnTo>
                  <a:lnTo>
                    <a:pt x="54" y="28"/>
                  </a:lnTo>
                  <a:lnTo>
                    <a:pt x="54" y="39"/>
                  </a:lnTo>
                  <a:lnTo>
                    <a:pt x="71" y="47"/>
                  </a:lnTo>
                  <a:lnTo>
                    <a:pt x="102" y="24"/>
                  </a:lnTo>
                  <a:lnTo>
                    <a:pt x="102" y="3"/>
                  </a:lnTo>
                  <a:lnTo>
                    <a:pt x="119" y="0"/>
                  </a:lnTo>
                  <a:lnTo>
                    <a:pt x="131" y="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5" name="Freeform 123"/>
            <p:cNvSpPr>
              <a:spLocks noChangeAspect="1"/>
            </p:cNvSpPr>
            <p:nvPr/>
          </p:nvSpPr>
          <p:spPr bwMode="auto">
            <a:xfrm>
              <a:off x="5150" y="2692"/>
              <a:ext cx="89" cy="196"/>
            </a:xfrm>
            <a:custGeom>
              <a:avLst/>
              <a:gdLst>
                <a:gd name="T0" fmla="*/ 0 w 35"/>
                <a:gd name="T1" fmla="*/ 0 h 53"/>
                <a:gd name="T2" fmla="*/ 0 w 35"/>
                <a:gd name="T3" fmla="*/ 0 h 53"/>
                <a:gd name="T4" fmla="*/ 0 w 35"/>
                <a:gd name="T5" fmla="*/ 0 h 53"/>
                <a:gd name="T6" fmla="*/ 0 w 35"/>
                <a:gd name="T7" fmla="*/ 0 h 53"/>
                <a:gd name="T8" fmla="*/ 0 w 35"/>
                <a:gd name="T9" fmla="*/ 0 h 53"/>
                <a:gd name="T10" fmla="*/ 0 w 35"/>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53">
                  <a:moveTo>
                    <a:pt x="35" y="47"/>
                  </a:moveTo>
                  <a:lnTo>
                    <a:pt x="26" y="53"/>
                  </a:lnTo>
                  <a:lnTo>
                    <a:pt x="6" y="29"/>
                  </a:lnTo>
                  <a:lnTo>
                    <a:pt x="0" y="0"/>
                  </a:lnTo>
                  <a:lnTo>
                    <a:pt x="17" y="23"/>
                  </a:lnTo>
                  <a:lnTo>
                    <a:pt x="35" y="4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6" name="Freeform 124"/>
            <p:cNvSpPr>
              <a:spLocks noChangeAspect="1"/>
            </p:cNvSpPr>
            <p:nvPr/>
          </p:nvSpPr>
          <p:spPr bwMode="auto">
            <a:xfrm>
              <a:off x="5096" y="2647"/>
              <a:ext cx="89" cy="196"/>
            </a:xfrm>
            <a:custGeom>
              <a:avLst/>
              <a:gdLst>
                <a:gd name="T0" fmla="*/ 0 w 70"/>
                <a:gd name="T1" fmla="*/ 0 h 72"/>
                <a:gd name="T2" fmla="*/ 0 w 70"/>
                <a:gd name="T3" fmla="*/ 0 h 72"/>
                <a:gd name="T4" fmla="*/ 0 w 70"/>
                <a:gd name="T5" fmla="*/ 0 h 72"/>
                <a:gd name="T6" fmla="*/ 0 w 70"/>
                <a:gd name="T7" fmla="*/ 0 h 72"/>
                <a:gd name="T8" fmla="*/ 0 w 70"/>
                <a:gd name="T9" fmla="*/ 0 h 72"/>
                <a:gd name="T10" fmla="*/ 0 w 70"/>
                <a:gd name="T11" fmla="*/ 0 h 72"/>
                <a:gd name="T12" fmla="*/ 0 w 70"/>
                <a:gd name="T13" fmla="*/ 0 h 72"/>
                <a:gd name="T14" fmla="*/ 0 w 70"/>
                <a:gd name="T15" fmla="*/ 0 h 72"/>
                <a:gd name="T16" fmla="*/ 0 w 70"/>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72">
                  <a:moveTo>
                    <a:pt x="70" y="60"/>
                  </a:moveTo>
                  <a:lnTo>
                    <a:pt x="59" y="72"/>
                  </a:lnTo>
                  <a:lnTo>
                    <a:pt x="38" y="29"/>
                  </a:lnTo>
                  <a:lnTo>
                    <a:pt x="20" y="15"/>
                  </a:lnTo>
                  <a:lnTo>
                    <a:pt x="0" y="0"/>
                  </a:lnTo>
                  <a:lnTo>
                    <a:pt x="2" y="0"/>
                  </a:lnTo>
                  <a:lnTo>
                    <a:pt x="27" y="18"/>
                  </a:lnTo>
                  <a:lnTo>
                    <a:pt x="52" y="37"/>
                  </a:lnTo>
                  <a:lnTo>
                    <a:pt x="70" y="6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27" name="Freeform 125"/>
            <p:cNvSpPr>
              <a:spLocks noChangeAspect="1"/>
            </p:cNvSpPr>
            <p:nvPr/>
          </p:nvSpPr>
          <p:spPr bwMode="auto">
            <a:xfrm>
              <a:off x="5088" y="2766"/>
              <a:ext cx="89" cy="196"/>
            </a:xfrm>
            <a:custGeom>
              <a:avLst/>
              <a:gdLst>
                <a:gd name="T0" fmla="*/ 1 w 12"/>
                <a:gd name="T1" fmla="*/ 0 h 10"/>
                <a:gd name="T2" fmla="*/ 1 w 12"/>
                <a:gd name="T3" fmla="*/ 0 h 10"/>
                <a:gd name="T4" fmla="*/ 0 w 12"/>
                <a:gd name="T5" fmla="*/ 0 h 10"/>
                <a:gd name="T6" fmla="*/ 1 w 12"/>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0">
                  <a:moveTo>
                    <a:pt x="12" y="4"/>
                  </a:moveTo>
                  <a:lnTo>
                    <a:pt x="2" y="10"/>
                  </a:lnTo>
                  <a:lnTo>
                    <a:pt x="0" y="0"/>
                  </a:lnTo>
                  <a:lnTo>
                    <a:pt x="12" y="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28" name="Freeform 126"/>
            <p:cNvSpPr>
              <a:spLocks noChangeAspect="1"/>
            </p:cNvSpPr>
            <p:nvPr/>
          </p:nvSpPr>
          <p:spPr bwMode="auto">
            <a:xfrm>
              <a:off x="4131" y="2155"/>
              <a:ext cx="89" cy="196"/>
            </a:xfrm>
            <a:custGeom>
              <a:avLst/>
              <a:gdLst>
                <a:gd name="T0" fmla="*/ 0 w 158"/>
                <a:gd name="T1" fmla="*/ 0 h 203"/>
                <a:gd name="T2" fmla="*/ 0 w 158"/>
                <a:gd name="T3" fmla="*/ 0 h 203"/>
                <a:gd name="T4" fmla="*/ 0 w 158"/>
                <a:gd name="T5" fmla="*/ 0 h 203"/>
                <a:gd name="T6" fmla="*/ 0 w 158"/>
                <a:gd name="T7" fmla="*/ 0 h 203"/>
                <a:gd name="T8" fmla="*/ 0 w 158"/>
                <a:gd name="T9" fmla="*/ 0 h 203"/>
                <a:gd name="T10" fmla="*/ 0 w 158"/>
                <a:gd name="T11" fmla="*/ 0 h 203"/>
                <a:gd name="T12" fmla="*/ 0 w 158"/>
                <a:gd name="T13" fmla="*/ 0 h 203"/>
                <a:gd name="T14" fmla="*/ 0 w 158"/>
                <a:gd name="T15" fmla="*/ 0 h 203"/>
                <a:gd name="T16" fmla="*/ 0 w 158"/>
                <a:gd name="T17" fmla="*/ 0 h 203"/>
                <a:gd name="T18" fmla="*/ 0 w 158"/>
                <a:gd name="T19" fmla="*/ 0 h 203"/>
                <a:gd name="T20" fmla="*/ 0 w 158"/>
                <a:gd name="T21" fmla="*/ 0 h 203"/>
                <a:gd name="T22" fmla="*/ 0 w 158"/>
                <a:gd name="T23" fmla="*/ 0 h 203"/>
                <a:gd name="T24" fmla="*/ 0 w 158"/>
                <a:gd name="T25" fmla="*/ 0 h 203"/>
                <a:gd name="T26" fmla="*/ 0 w 158"/>
                <a:gd name="T27" fmla="*/ 0 h 203"/>
                <a:gd name="T28" fmla="*/ 0 w 158"/>
                <a:gd name="T29" fmla="*/ 0 h 203"/>
                <a:gd name="T30" fmla="*/ 0 w 158"/>
                <a:gd name="T31" fmla="*/ 0 h 203"/>
                <a:gd name="T32" fmla="*/ 0 w 158"/>
                <a:gd name="T33" fmla="*/ 0 h 203"/>
                <a:gd name="T34" fmla="*/ 0 w 158"/>
                <a:gd name="T35" fmla="*/ 0 h 203"/>
                <a:gd name="T36" fmla="*/ 0 w 158"/>
                <a:gd name="T37" fmla="*/ 0 h 203"/>
                <a:gd name="T38" fmla="*/ 0 w 158"/>
                <a:gd name="T39" fmla="*/ 0 h 203"/>
                <a:gd name="T40" fmla="*/ 0 w 158"/>
                <a:gd name="T41" fmla="*/ 0 h 203"/>
                <a:gd name="T42" fmla="*/ 0 w 158"/>
                <a:gd name="T43" fmla="*/ 0 h 203"/>
                <a:gd name="T44" fmla="*/ 0 w 158"/>
                <a:gd name="T45" fmla="*/ 0 h 203"/>
                <a:gd name="T46" fmla="*/ 0 w 158"/>
                <a:gd name="T47" fmla="*/ 0 h 203"/>
                <a:gd name="T48" fmla="*/ 0 w 158"/>
                <a:gd name="T49" fmla="*/ 0 h 203"/>
                <a:gd name="T50" fmla="*/ 0 w 158"/>
                <a:gd name="T51" fmla="*/ 0 h 203"/>
                <a:gd name="T52" fmla="*/ 0 w 158"/>
                <a:gd name="T53" fmla="*/ 0 h 203"/>
                <a:gd name="T54" fmla="*/ 0 w 158"/>
                <a:gd name="T55" fmla="*/ 0 h 203"/>
                <a:gd name="T56" fmla="*/ 0 w 158"/>
                <a:gd name="T57" fmla="*/ 0 h 203"/>
                <a:gd name="T58" fmla="*/ 0 w 158"/>
                <a:gd name="T59" fmla="*/ 0 h 203"/>
                <a:gd name="T60" fmla="*/ 0 w 158"/>
                <a:gd name="T61" fmla="*/ 0 h 203"/>
                <a:gd name="T62" fmla="*/ 0 w 158"/>
                <a:gd name="T63" fmla="*/ 0 h 203"/>
                <a:gd name="T64" fmla="*/ 0 w 158"/>
                <a:gd name="T65" fmla="*/ 0 h 203"/>
                <a:gd name="T66" fmla="*/ 0 w 158"/>
                <a:gd name="T67" fmla="*/ 0 h 203"/>
                <a:gd name="T68" fmla="*/ 0 w 158"/>
                <a:gd name="T69" fmla="*/ 0 h 203"/>
                <a:gd name="T70" fmla="*/ 0 w 158"/>
                <a:gd name="T71" fmla="*/ 0 h 203"/>
                <a:gd name="T72" fmla="*/ 0 w 158"/>
                <a:gd name="T73" fmla="*/ 0 h 203"/>
                <a:gd name="T74" fmla="*/ 0 w 158"/>
                <a:gd name="T75" fmla="*/ 0 h 203"/>
                <a:gd name="T76" fmla="*/ 0 w 158"/>
                <a:gd name="T77" fmla="*/ 0 h 203"/>
                <a:gd name="T78" fmla="*/ 0 w 158"/>
                <a:gd name="T79" fmla="*/ 0 h 203"/>
                <a:gd name="T80" fmla="*/ 0 w 158"/>
                <a:gd name="T81" fmla="*/ 0 h 203"/>
                <a:gd name="T82" fmla="*/ 0 w 158"/>
                <a:gd name="T83" fmla="*/ 0 h 203"/>
                <a:gd name="T84" fmla="*/ 0 w 158"/>
                <a:gd name="T85" fmla="*/ 0 h 2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8" h="203">
                  <a:moveTo>
                    <a:pt x="58" y="170"/>
                  </a:moveTo>
                  <a:lnTo>
                    <a:pt x="55" y="173"/>
                  </a:lnTo>
                  <a:lnTo>
                    <a:pt x="47" y="164"/>
                  </a:lnTo>
                  <a:lnTo>
                    <a:pt x="47" y="166"/>
                  </a:lnTo>
                  <a:lnTo>
                    <a:pt x="38" y="138"/>
                  </a:lnTo>
                  <a:lnTo>
                    <a:pt x="30" y="111"/>
                  </a:lnTo>
                  <a:lnTo>
                    <a:pt x="26" y="90"/>
                  </a:lnTo>
                  <a:lnTo>
                    <a:pt x="4" y="70"/>
                  </a:lnTo>
                  <a:lnTo>
                    <a:pt x="11" y="57"/>
                  </a:lnTo>
                  <a:lnTo>
                    <a:pt x="24" y="50"/>
                  </a:lnTo>
                  <a:lnTo>
                    <a:pt x="0" y="27"/>
                  </a:lnTo>
                  <a:lnTo>
                    <a:pt x="0" y="0"/>
                  </a:lnTo>
                  <a:lnTo>
                    <a:pt x="20" y="10"/>
                  </a:lnTo>
                  <a:lnTo>
                    <a:pt x="31" y="20"/>
                  </a:lnTo>
                  <a:lnTo>
                    <a:pt x="40" y="14"/>
                  </a:lnTo>
                  <a:lnTo>
                    <a:pt x="52" y="44"/>
                  </a:lnTo>
                  <a:lnTo>
                    <a:pt x="85" y="46"/>
                  </a:lnTo>
                  <a:lnTo>
                    <a:pt x="119" y="50"/>
                  </a:lnTo>
                  <a:lnTo>
                    <a:pt x="134" y="62"/>
                  </a:lnTo>
                  <a:lnTo>
                    <a:pt x="128" y="76"/>
                  </a:lnTo>
                  <a:lnTo>
                    <a:pt x="106" y="92"/>
                  </a:lnTo>
                  <a:lnTo>
                    <a:pt x="113" y="120"/>
                  </a:lnTo>
                  <a:lnTo>
                    <a:pt x="119" y="128"/>
                  </a:lnTo>
                  <a:lnTo>
                    <a:pt x="132" y="101"/>
                  </a:lnTo>
                  <a:lnTo>
                    <a:pt x="144" y="132"/>
                  </a:lnTo>
                  <a:lnTo>
                    <a:pt x="156" y="165"/>
                  </a:lnTo>
                  <a:lnTo>
                    <a:pt x="158" y="186"/>
                  </a:lnTo>
                  <a:lnTo>
                    <a:pt x="149" y="192"/>
                  </a:lnTo>
                  <a:lnTo>
                    <a:pt x="154" y="203"/>
                  </a:lnTo>
                  <a:lnTo>
                    <a:pt x="134" y="170"/>
                  </a:lnTo>
                  <a:lnTo>
                    <a:pt x="116" y="136"/>
                  </a:lnTo>
                  <a:lnTo>
                    <a:pt x="97" y="132"/>
                  </a:lnTo>
                  <a:lnTo>
                    <a:pt x="85" y="111"/>
                  </a:lnTo>
                  <a:lnTo>
                    <a:pt x="55" y="93"/>
                  </a:lnTo>
                  <a:lnTo>
                    <a:pt x="46" y="94"/>
                  </a:lnTo>
                  <a:lnTo>
                    <a:pt x="79" y="114"/>
                  </a:lnTo>
                  <a:lnTo>
                    <a:pt x="89" y="135"/>
                  </a:lnTo>
                  <a:lnTo>
                    <a:pt x="90" y="144"/>
                  </a:lnTo>
                  <a:lnTo>
                    <a:pt x="83" y="171"/>
                  </a:lnTo>
                  <a:lnTo>
                    <a:pt x="78" y="161"/>
                  </a:lnTo>
                  <a:lnTo>
                    <a:pt x="71" y="162"/>
                  </a:lnTo>
                  <a:lnTo>
                    <a:pt x="65" y="170"/>
                  </a:lnTo>
                  <a:lnTo>
                    <a:pt x="58" y="17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29" name="Freeform 127"/>
            <p:cNvSpPr>
              <a:spLocks noChangeAspect="1"/>
            </p:cNvSpPr>
            <p:nvPr/>
          </p:nvSpPr>
          <p:spPr bwMode="auto">
            <a:xfrm>
              <a:off x="4136" y="2129"/>
              <a:ext cx="89" cy="196"/>
            </a:xfrm>
            <a:custGeom>
              <a:avLst/>
              <a:gdLst>
                <a:gd name="T0" fmla="*/ 0 w 100"/>
                <a:gd name="T1" fmla="*/ 0 h 49"/>
                <a:gd name="T2" fmla="*/ 0 w 100"/>
                <a:gd name="T3" fmla="*/ 0 h 49"/>
                <a:gd name="T4" fmla="*/ 0 w 100"/>
                <a:gd name="T5" fmla="*/ 0 h 49"/>
                <a:gd name="T6" fmla="*/ 0 w 100"/>
                <a:gd name="T7" fmla="*/ 0 h 49"/>
                <a:gd name="T8" fmla="*/ 0 w 100"/>
                <a:gd name="T9" fmla="*/ 0 h 49"/>
                <a:gd name="T10" fmla="*/ 0 w 100"/>
                <a:gd name="T11" fmla="*/ 0 h 49"/>
                <a:gd name="T12" fmla="*/ 0 w 100"/>
                <a:gd name="T13" fmla="*/ 0 h 49"/>
                <a:gd name="T14" fmla="*/ 0 w 100"/>
                <a:gd name="T15" fmla="*/ 0 h 49"/>
                <a:gd name="T16" fmla="*/ 0 w 100"/>
                <a:gd name="T17" fmla="*/ 0 h 49"/>
                <a:gd name="T18" fmla="*/ 0 w 100"/>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49">
                  <a:moveTo>
                    <a:pt x="64" y="4"/>
                  </a:moveTo>
                  <a:lnTo>
                    <a:pt x="20" y="0"/>
                  </a:lnTo>
                  <a:lnTo>
                    <a:pt x="0" y="31"/>
                  </a:lnTo>
                  <a:lnTo>
                    <a:pt x="4" y="45"/>
                  </a:lnTo>
                  <a:lnTo>
                    <a:pt x="43" y="49"/>
                  </a:lnTo>
                  <a:lnTo>
                    <a:pt x="72" y="48"/>
                  </a:lnTo>
                  <a:lnTo>
                    <a:pt x="100" y="45"/>
                  </a:lnTo>
                  <a:lnTo>
                    <a:pt x="90" y="26"/>
                  </a:lnTo>
                  <a:lnTo>
                    <a:pt x="80" y="15"/>
                  </a:lnTo>
                  <a:lnTo>
                    <a:pt x="64" y="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30" name="Freeform 128"/>
            <p:cNvSpPr>
              <a:spLocks noChangeAspect="1"/>
            </p:cNvSpPr>
            <p:nvPr/>
          </p:nvSpPr>
          <p:spPr bwMode="auto">
            <a:xfrm>
              <a:off x="4366" y="2355"/>
              <a:ext cx="89" cy="196"/>
            </a:xfrm>
            <a:custGeom>
              <a:avLst/>
              <a:gdLst>
                <a:gd name="T0" fmla="*/ 0 w 163"/>
                <a:gd name="T1" fmla="*/ 0 h 154"/>
                <a:gd name="T2" fmla="*/ 0 w 163"/>
                <a:gd name="T3" fmla="*/ 0 h 154"/>
                <a:gd name="T4" fmla="*/ 0 w 163"/>
                <a:gd name="T5" fmla="*/ 0 h 154"/>
                <a:gd name="T6" fmla="*/ 0 w 163"/>
                <a:gd name="T7" fmla="*/ 0 h 154"/>
                <a:gd name="T8" fmla="*/ 0 w 163"/>
                <a:gd name="T9" fmla="*/ 0 h 154"/>
                <a:gd name="T10" fmla="*/ 0 w 163"/>
                <a:gd name="T11" fmla="*/ 0 h 154"/>
                <a:gd name="T12" fmla="*/ 0 w 163"/>
                <a:gd name="T13" fmla="*/ 0 h 154"/>
                <a:gd name="T14" fmla="*/ 0 w 163"/>
                <a:gd name="T15" fmla="*/ 0 h 154"/>
                <a:gd name="T16" fmla="*/ 0 w 163"/>
                <a:gd name="T17" fmla="*/ 0 h 154"/>
                <a:gd name="T18" fmla="*/ 0 w 163"/>
                <a:gd name="T19" fmla="*/ 0 h 154"/>
                <a:gd name="T20" fmla="*/ 0 w 163"/>
                <a:gd name="T21" fmla="*/ 0 h 154"/>
                <a:gd name="T22" fmla="*/ 0 w 163"/>
                <a:gd name="T23" fmla="*/ 0 h 154"/>
                <a:gd name="T24" fmla="*/ 0 w 163"/>
                <a:gd name="T25" fmla="*/ 0 h 154"/>
                <a:gd name="T26" fmla="*/ 0 w 163"/>
                <a:gd name="T27" fmla="*/ 0 h 154"/>
                <a:gd name="T28" fmla="*/ 0 w 163"/>
                <a:gd name="T29" fmla="*/ 0 h 154"/>
                <a:gd name="T30" fmla="*/ 0 w 163"/>
                <a:gd name="T31" fmla="*/ 0 h 154"/>
                <a:gd name="T32" fmla="*/ 0 w 163"/>
                <a:gd name="T33" fmla="*/ 0 h 154"/>
                <a:gd name="T34" fmla="*/ 0 w 163"/>
                <a:gd name="T35" fmla="*/ 0 h 154"/>
                <a:gd name="T36" fmla="*/ 0 w 163"/>
                <a:gd name="T37" fmla="*/ 0 h 154"/>
                <a:gd name="T38" fmla="*/ 0 w 163"/>
                <a:gd name="T39" fmla="*/ 0 h 154"/>
                <a:gd name="T40" fmla="*/ 0 w 163"/>
                <a:gd name="T41" fmla="*/ 0 h 154"/>
                <a:gd name="T42" fmla="*/ 0 w 163"/>
                <a:gd name="T43" fmla="*/ 0 h 154"/>
                <a:gd name="T44" fmla="*/ 0 w 163"/>
                <a:gd name="T45" fmla="*/ 0 h 154"/>
                <a:gd name="T46" fmla="*/ 0 w 163"/>
                <a:gd name="T47" fmla="*/ 0 h 154"/>
                <a:gd name="T48" fmla="*/ 0 w 163"/>
                <a:gd name="T49" fmla="*/ 0 h 154"/>
                <a:gd name="T50" fmla="*/ 0 w 163"/>
                <a:gd name="T51" fmla="*/ 0 h 1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3" h="154">
                  <a:moveTo>
                    <a:pt x="117" y="113"/>
                  </a:moveTo>
                  <a:lnTo>
                    <a:pt x="126" y="141"/>
                  </a:lnTo>
                  <a:lnTo>
                    <a:pt x="103" y="137"/>
                  </a:lnTo>
                  <a:lnTo>
                    <a:pt x="94" y="142"/>
                  </a:lnTo>
                  <a:lnTo>
                    <a:pt x="75" y="154"/>
                  </a:lnTo>
                  <a:lnTo>
                    <a:pt x="56" y="149"/>
                  </a:lnTo>
                  <a:lnTo>
                    <a:pt x="46" y="143"/>
                  </a:lnTo>
                  <a:lnTo>
                    <a:pt x="43" y="129"/>
                  </a:lnTo>
                  <a:lnTo>
                    <a:pt x="32" y="137"/>
                  </a:lnTo>
                  <a:lnTo>
                    <a:pt x="25" y="113"/>
                  </a:lnTo>
                  <a:lnTo>
                    <a:pt x="24" y="111"/>
                  </a:lnTo>
                  <a:lnTo>
                    <a:pt x="12" y="81"/>
                  </a:lnTo>
                  <a:lnTo>
                    <a:pt x="0" y="51"/>
                  </a:lnTo>
                  <a:lnTo>
                    <a:pt x="20" y="15"/>
                  </a:lnTo>
                  <a:lnTo>
                    <a:pt x="52" y="13"/>
                  </a:lnTo>
                  <a:lnTo>
                    <a:pt x="86" y="13"/>
                  </a:lnTo>
                  <a:lnTo>
                    <a:pt x="112" y="28"/>
                  </a:lnTo>
                  <a:lnTo>
                    <a:pt x="111" y="17"/>
                  </a:lnTo>
                  <a:lnTo>
                    <a:pt x="123" y="9"/>
                  </a:lnTo>
                  <a:lnTo>
                    <a:pt x="135" y="13"/>
                  </a:lnTo>
                  <a:lnTo>
                    <a:pt x="158" y="0"/>
                  </a:lnTo>
                  <a:lnTo>
                    <a:pt x="158" y="33"/>
                  </a:lnTo>
                  <a:lnTo>
                    <a:pt x="160" y="60"/>
                  </a:lnTo>
                  <a:lnTo>
                    <a:pt x="163" y="88"/>
                  </a:lnTo>
                  <a:lnTo>
                    <a:pt x="134" y="103"/>
                  </a:lnTo>
                  <a:lnTo>
                    <a:pt x="117" y="11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31" name="Freeform 129"/>
            <p:cNvSpPr>
              <a:spLocks noChangeAspect="1"/>
            </p:cNvSpPr>
            <p:nvPr/>
          </p:nvSpPr>
          <p:spPr bwMode="auto">
            <a:xfrm>
              <a:off x="4511" y="2227"/>
              <a:ext cx="89" cy="196"/>
            </a:xfrm>
            <a:custGeom>
              <a:avLst/>
              <a:gdLst>
                <a:gd name="T0" fmla="*/ 1 w 6"/>
                <a:gd name="T1" fmla="*/ 0 h 3"/>
                <a:gd name="T2" fmla="*/ 1 w 6"/>
                <a:gd name="T3" fmla="*/ 0 h 3"/>
                <a:gd name="T4" fmla="*/ 0 w 6"/>
                <a:gd name="T5" fmla="*/ 0 h 3"/>
                <a:gd name="T6" fmla="*/ 1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0"/>
                  </a:moveTo>
                  <a:lnTo>
                    <a:pt x="4" y="3"/>
                  </a:lnTo>
                  <a:lnTo>
                    <a:pt x="0" y="3"/>
                  </a:lnTo>
                  <a:lnTo>
                    <a:pt x="6"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32" name="Freeform 130"/>
            <p:cNvSpPr>
              <a:spLocks noChangeAspect="1"/>
            </p:cNvSpPr>
            <p:nvPr/>
          </p:nvSpPr>
          <p:spPr bwMode="auto">
            <a:xfrm>
              <a:off x="4319" y="2226"/>
              <a:ext cx="89" cy="196"/>
            </a:xfrm>
            <a:custGeom>
              <a:avLst/>
              <a:gdLst>
                <a:gd name="T0" fmla="*/ 0 w 262"/>
                <a:gd name="T1" fmla="*/ 0 h 304"/>
                <a:gd name="T2" fmla="*/ 0 w 262"/>
                <a:gd name="T3" fmla="*/ 0 h 304"/>
                <a:gd name="T4" fmla="*/ 0 w 262"/>
                <a:gd name="T5" fmla="*/ 0 h 304"/>
                <a:gd name="T6" fmla="*/ 0 w 262"/>
                <a:gd name="T7" fmla="*/ 0 h 304"/>
                <a:gd name="T8" fmla="*/ 0 w 262"/>
                <a:gd name="T9" fmla="*/ 0 h 304"/>
                <a:gd name="T10" fmla="*/ 0 w 262"/>
                <a:gd name="T11" fmla="*/ 0 h 304"/>
                <a:gd name="T12" fmla="*/ 0 w 262"/>
                <a:gd name="T13" fmla="*/ 0 h 304"/>
                <a:gd name="T14" fmla="*/ 0 w 262"/>
                <a:gd name="T15" fmla="*/ 0 h 304"/>
                <a:gd name="T16" fmla="*/ 0 w 262"/>
                <a:gd name="T17" fmla="*/ 0 h 304"/>
                <a:gd name="T18" fmla="*/ 0 w 262"/>
                <a:gd name="T19" fmla="*/ 0 h 304"/>
                <a:gd name="T20" fmla="*/ 0 w 262"/>
                <a:gd name="T21" fmla="*/ 0 h 304"/>
                <a:gd name="T22" fmla="*/ 0 w 262"/>
                <a:gd name="T23" fmla="*/ 0 h 304"/>
                <a:gd name="T24" fmla="*/ 0 w 262"/>
                <a:gd name="T25" fmla="*/ 0 h 304"/>
                <a:gd name="T26" fmla="*/ 0 w 262"/>
                <a:gd name="T27" fmla="*/ 0 h 304"/>
                <a:gd name="T28" fmla="*/ 0 w 262"/>
                <a:gd name="T29" fmla="*/ 0 h 304"/>
                <a:gd name="T30" fmla="*/ 0 w 262"/>
                <a:gd name="T31" fmla="*/ 0 h 304"/>
                <a:gd name="T32" fmla="*/ 0 w 262"/>
                <a:gd name="T33" fmla="*/ 0 h 304"/>
                <a:gd name="T34" fmla="*/ 0 w 262"/>
                <a:gd name="T35" fmla="*/ 0 h 304"/>
                <a:gd name="T36" fmla="*/ 0 w 262"/>
                <a:gd name="T37" fmla="*/ 0 h 304"/>
                <a:gd name="T38" fmla="*/ 0 w 262"/>
                <a:gd name="T39" fmla="*/ 0 h 304"/>
                <a:gd name="T40" fmla="*/ 0 w 262"/>
                <a:gd name="T41" fmla="*/ 0 h 304"/>
                <a:gd name="T42" fmla="*/ 0 w 262"/>
                <a:gd name="T43" fmla="*/ 0 h 304"/>
                <a:gd name="T44" fmla="*/ 0 w 262"/>
                <a:gd name="T45" fmla="*/ 0 h 304"/>
                <a:gd name="T46" fmla="*/ 0 w 262"/>
                <a:gd name="T47" fmla="*/ 0 h 304"/>
                <a:gd name="T48" fmla="*/ 0 w 262"/>
                <a:gd name="T49" fmla="*/ 0 h 304"/>
                <a:gd name="T50" fmla="*/ 0 w 262"/>
                <a:gd name="T51" fmla="*/ 0 h 304"/>
                <a:gd name="T52" fmla="*/ 0 w 262"/>
                <a:gd name="T53" fmla="*/ 0 h 304"/>
                <a:gd name="T54" fmla="*/ 0 w 262"/>
                <a:gd name="T55" fmla="*/ 0 h 304"/>
                <a:gd name="T56" fmla="*/ 0 w 262"/>
                <a:gd name="T57" fmla="*/ 0 h 304"/>
                <a:gd name="T58" fmla="*/ 0 w 262"/>
                <a:gd name="T59" fmla="*/ 0 h 304"/>
                <a:gd name="T60" fmla="*/ 0 w 262"/>
                <a:gd name="T61" fmla="*/ 0 h 304"/>
                <a:gd name="T62" fmla="*/ 0 w 262"/>
                <a:gd name="T63" fmla="*/ 0 h 304"/>
                <a:gd name="T64" fmla="*/ 0 w 262"/>
                <a:gd name="T65" fmla="*/ 0 h 304"/>
                <a:gd name="T66" fmla="*/ 0 w 262"/>
                <a:gd name="T67" fmla="*/ 0 h 304"/>
                <a:gd name="T68" fmla="*/ 0 w 262"/>
                <a:gd name="T69" fmla="*/ 0 h 304"/>
                <a:gd name="T70" fmla="*/ 0 w 262"/>
                <a:gd name="T71" fmla="*/ 0 h 304"/>
                <a:gd name="T72" fmla="*/ 0 w 262"/>
                <a:gd name="T73" fmla="*/ 0 h 304"/>
                <a:gd name="T74" fmla="*/ 0 w 262"/>
                <a:gd name="T75" fmla="*/ 0 h 304"/>
                <a:gd name="T76" fmla="*/ 0 w 262"/>
                <a:gd name="T77" fmla="*/ 0 h 304"/>
                <a:gd name="T78" fmla="*/ 0 w 262"/>
                <a:gd name="T79" fmla="*/ 0 h 304"/>
                <a:gd name="T80" fmla="*/ 0 w 262"/>
                <a:gd name="T81" fmla="*/ 0 h 304"/>
                <a:gd name="T82" fmla="*/ 0 w 262"/>
                <a:gd name="T83" fmla="*/ 0 h 304"/>
                <a:gd name="T84" fmla="*/ 0 w 262"/>
                <a:gd name="T85" fmla="*/ 0 h 3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2" h="304">
                  <a:moveTo>
                    <a:pt x="147" y="78"/>
                  </a:moveTo>
                  <a:lnTo>
                    <a:pt x="137" y="67"/>
                  </a:lnTo>
                  <a:lnTo>
                    <a:pt x="120" y="52"/>
                  </a:lnTo>
                  <a:lnTo>
                    <a:pt x="104" y="59"/>
                  </a:lnTo>
                  <a:lnTo>
                    <a:pt x="82" y="40"/>
                  </a:lnTo>
                  <a:lnTo>
                    <a:pt x="76" y="24"/>
                  </a:lnTo>
                  <a:lnTo>
                    <a:pt x="51" y="0"/>
                  </a:lnTo>
                  <a:lnTo>
                    <a:pt x="36" y="1"/>
                  </a:lnTo>
                  <a:lnTo>
                    <a:pt x="44" y="43"/>
                  </a:lnTo>
                  <a:lnTo>
                    <a:pt x="30" y="37"/>
                  </a:lnTo>
                  <a:lnTo>
                    <a:pt x="26" y="30"/>
                  </a:lnTo>
                  <a:lnTo>
                    <a:pt x="11" y="55"/>
                  </a:lnTo>
                  <a:lnTo>
                    <a:pt x="0" y="73"/>
                  </a:lnTo>
                  <a:lnTo>
                    <a:pt x="11" y="78"/>
                  </a:lnTo>
                  <a:lnTo>
                    <a:pt x="15" y="100"/>
                  </a:lnTo>
                  <a:lnTo>
                    <a:pt x="39" y="101"/>
                  </a:lnTo>
                  <a:lnTo>
                    <a:pt x="41" y="137"/>
                  </a:lnTo>
                  <a:lnTo>
                    <a:pt x="44" y="174"/>
                  </a:lnTo>
                  <a:lnTo>
                    <a:pt x="71" y="153"/>
                  </a:lnTo>
                  <a:lnTo>
                    <a:pt x="90" y="160"/>
                  </a:lnTo>
                  <a:lnTo>
                    <a:pt x="104" y="154"/>
                  </a:lnTo>
                  <a:lnTo>
                    <a:pt x="119" y="144"/>
                  </a:lnTo>
                  <a:lnTo>
                    <a:pt x="158" y="174"/>
                  </a:lnTo>
                  <a:lnTo>
                    <a:pt x="164" y="201"/>
                  </a:lnTo>
                  <a:lnTo>
                    <a:pt x="191" y="239"/>
                  </a:lnTo>
                  <a:lnTo>
                    <a:pt x="200" y="269"/>
                  </a:lnTo>
                  <a:lnTo>
                    <a:pt x="190" y="289"/>
                  </a:lnTo>
                  <a:lnTo>
                    <a:pt x="216" y="304"/>
                  </a:lnTo>
                  <a:lnTo>
                    <a:pt x="215" y="293"/>
                  </a:lnTo>
                  <a:lnTo>
                    <a:pt x="227" y="285"/>
                  </a:lnTo>
                  <a:lnTo>
                    <a:pt x="239" y="289"/>
                  </a:lnTo>
                  <a:lnTo>
                    <a:pt x="262" y="276"/>
                  </a:lnTo>
                  <a:lnTo>
                    <a:pt x="257" y="247"/>
                  </a:lnTo>
                  <a:lnTo>
                    <a:pt x="248" y="235"/>
                  </a:lnTo>
                  <a:lnTo>
                    <a:pt x="248" y="227"/>
                  </a:lnTo>
                  <a:lnTo>
                    <a:pt x="221" y="205"/>
                  </a:lnTo>
                  <a:lnTo>
                    <a:pt x="207" y="184"/>
                  </a:lnTo>
                  <a:lnTo>
                    <a:pt x="188" y="161"/>
                  </a:lnTo>
                  <a:lnTo>
                    <a:pt x="167" y="137"/>
                  </a:lnTo>
                  <a:lnTo>
                    <a:pt x="128" y="107"/>
                  </a:lnTo>
                  <a:lnTo>
                    <a:pt x="132" y="97"/>
                  </a:lnTo>
                  <a:lnTo>
                    <a:pt x="150" y="91"/>
                  </a:lnTo>
                  <a:lnTo>
                    <a:pt x="147" y="78"/>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33" name="Freeform 131"/>
            <p:cNvSpPr>
              <a:spLocks noChangeAspect="1"/>
            </p:cNvSpPr>
            <p:nvPr/>
          </p:nvSpPr>
          <p:spPr bwMode="auto">
            <a:xfrm>
              <a:off x="4201" y="2123"/>
              <a:ext cx="89" cy="196"/>
            </a:xfrm>
            <a:custGeom>
              <a:avLst/>
              <a:gdLst>
                <a:gd name="T0" fmla="*/ 0 w 275"/>
                <a:gd name="T1" fmla="*/ 0 h 658"/>
                <a:gd name="T2" fmla="*/ 0 w 275"/>
                <a:gd name="T3" fmla="*/ 0 h 658"/>
                <a:gd name="T4" fmla="*/ 0 w 275"/>
                <a:gd name="T5" fmla="*/ 0 h 658"/>
                <a:gd name="T6" fmla="*/ 0 w 275"/>
                <a:gd name="T7" fmla="*/ 0 h 658"/>
                <a:gd name="T8" fmla="*/ 0 w 275"/>
                <a:gd name="T9" fmla="*/ 0 h 658"/>
                <a:gd name="T10" fmla="*/ 0 w 275"/>
                <a:gd name="T11" fmla="*/ 0 h 658"/>
                <a:gd name="T12" fmla="*/ 0 w 275"/>
                <a:gd name="T13" fmla="*/ 0 h 658"/>
                <a:gd name="T14" fmla="*/ 0 w 275"/>
                <a:gd name="T15" fmla="*/ 0 h 658"/>
                <a:gd name="T16" fmla="*/ 0 w 275"/>
                <a:gd name="T17" fmla="*/ 0 h 658"/>
                <a:gd name="T18" fmla="*/ 0 w 275"/>
                <a:gd name="T19" fmla="*/ 0 h 658"/>
                <a:gd name="T20" fmla="*/ 0 w 275"/>
                <a:gd name="T21" fmla="*/ 0 h 658"/>
                <a:gd name="T22" fmla="*/ 0 w 275"/>
                <a:gd name="T23" fmla="*/ 0 h 658"/>
                <a:gd name="T24" fmla="*/ 0 w 275"/>
                <a:gd name="T25" fmla="*/ 0 h 658"/>
                <a:gd name="T26" fmla="*/ 0 w 275"/>
                <a:gd name="T27" fmla="*/ 0 h 658"/>
                <a:gd name="T28" fmla="*/ 0 w 275"/>
                <a:gd name="T29" fmla="*/ 0 h 658"/>
                <a:gd name="T30" fmla="*/ 0 w 275"/>
                <a:gd name="T31" fmla="*/ 0 h 658"/>
                <a:gd name="T32" fmla="*/ 0 w 275"/>
                <a:gd name="T33" fmla="*/ 0 h 658"/>
                <a:gd name="T34" fmla="*/ 0 w 275"/>
                <a:gd name="T35" fmla="*/ 0 h 658"/>
                <a:gd name="T36" fmla="*/ 0 w 275"/>
                <a:gd name="T37" fmla="*/ 1 h 658"/>
                <a:gd name="T38" fmla="*/ 223927 w 275"/>
                <a:gd name="T39" fmla="*/ 1 h 658"/>
                <a:gd name="T40" fmla="*/ 0 w 275"/>
                <a:gd name="T41" fmla="*/ 1 h 658"/>
                <a:gd name="T42" fmla="*/ 0 w 275"/>
                <a:gd name="T43" fmla="*/ 1 h 658"/>
                <a:gd name="T44" fmla="*/ 0 w 275"/>
                <a:gd name="T45" fmla="*/ 1 h 658"/>
                <a:gd name="T46" fmla="*/ 0 w 275"/>
                <a:gd name="T47" fmla="*/ 1 h 658"/>
                <a:gd name="T48" fmla="*/ 0 w 275"/>
                <a:gd name="T49" fmla="*/ 1 h 658"/>
                <a:gd name="T50" fmla="*/ 0 w 275"/>
                <a:gd name="T51" fmla="*/ 1 h 658"/>
                <a:gd name="T52" fmla="*/ 0 w 275"/>
                <a:gd name="T53" fmla="*/ 1 h 658"/>
                <a:gd name="T54" fmla="*/ 0 w 275"/>
                <a:gd name="T55" fmla="*/ 1 h 658"/>
                <a:gd name="T56" fmla="*/ 0 w 275"/>
                <a:gd name="T57" fmla="*/ 1 h 658"/>
                <a:gd name="T58" fmla="*/ 0 w 275"/>
                <a:gd name="T59" fmla="*/ 1 h 658"/>
                <a:gd name="T60" fmla="*/ 0 w 275"/>
                <a:gd name="T61" fmla="*/ 1 h 658"/>
                <a:gd name="T62" fmla="*/ 0 w 275"/>
                <a:gd name="T63" fmla="*/ 1 h 658"/>
                <a:gd name="T64" fmla="*/ 0 w 275"/>
                <a:gd name="T65" fmla="*/ 1 h 658"/>
                <a:gd name="T66" fmla="*/ 0 w 275"/>
                <a:gd name="T67" fmla="*/ 1 h 658"/>
                <a:gd name="T68" fmla="*/ 0 w 275"/>
                <a:gd name="T69" fmla="*/ 1 h 658"/>
                <a:gd name="T70" fmla="*/ 0 w 275"/>
                <a:gd name="T71" fmla="*/ 1 h 658"/>
                <a:gd name="T72" fmla="*/ 0 w 275"/>
                <a:gd name="T73" fmla="*/ 1 h 658"/>
                <a:gd name="T74" fmla="*/ 0 w 275"/>
                <a:gd name="T75" fmla="*/ 0 h 658"/>
                <a:gd name="T76" fmla="*/ 0 w 275"/>
                <a:gd name="T77" fmla="*/ 0 h 658"/>
                <a:gd name="T78" fmla="*/ 0 w 275"/>
                <a:gd name="T79" fmla="*/ 0 h 658"/>
                <a:gd name="T80" fmla="*/ 0 w 275"/>
                <a:gd name="T81" fmla="*/ 0 h 658"/>
                <a:gd name="T82" fmla="*/ 0 w 275"/>
                <a:gd name="T83" fmla="*/ 0 h 658"/>
                <a:gd name="T84" fmla="*/ 0 w 275"/>
                <a:gd name="T85" fmla="*/ 0 h 658"/>
                <a:gd name="T86" fmla="*/ 0 w 275"/>
                <a:gd name="T87" fmla="*/ 0 h 6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5" h="658">
                  <a:moveTo>
                    <a:pt x="185" y="158"/>
                  </a:moveTo>
                  <a:lnTo>
                    <a:pt x="151" y="162"/>
                  </a:lnTo>
                  <a:lnTo>
                    <a:pt x="151" y="146"/>
                  </a:lnTo>
                  <a:lnTo>
                    <a:pt x="149" y="133"/>
                  </a:lnTo>
                  <a:lnTo>
                    <a:pt x="163" y="106"/>
                  </a:lnTo>
                  <a:lnTo>
                    <a:pt x="168" y="91"/>
                  </a:lnTo>
                  <a:lnTo>
                    <a:pt x="162" y="62"/>
                  </a:lnTo>
                  <a:lnTo>
                    <a:pt x="155" y="33"/>
                  </a:lnTo>
                  <a:lnTo>
                    <a:pt x="141" y="26"/>
                  </a:lnTo>
                  <a:lnTo>
                    <a:pt x="116" y="0"/>
                  </a:lnTo>
                  <a:lnTo>
                    <a:pt x="111" y="10"/>
                  </a:lnTo>
                  <a:lnTo>
                    <a:pt x="108" y="27"/>
                  </a:lnTo>
                  <a:lnTo>
                    <a:pt x="104" y="38"/>
                  </a:lnTo>
                  <a:lnTo>
                    <a:pt x="110" y="50"/>
                  </a:lnTo>
                  <a:lnTo>
                    <a:pt x="87" y="44"/>
                  </a:lnTo>
                  <a:lnTo>
                    <a:pt x="57" y="75"/>
                  </a:lnTo>
                  <a:lnTo>
                    <a:pt x="56" y="106"/>
                  </a:lnTo>
                  <a:lnTo>
                    <a:pt x="56" y="122"/>
                  </a:lnTo>
                  <a:lnTo>
                    <a:pt x="42" y="165"/>
                  </a:lnTo>
                  <a:lnTo>
                    <a:pt x="21" y="165"/>
                  </a:lnTo>
                  <a:lnTo>
                    <a:pt x="20" y="195"/>
                  </a:lnTo>
                  <a:lnTo>
                    <a:pt x="20" y="234"/>
                  </a:lnTo>
                  <a:lnTo>
                    <a:pt x="9" y="234"/>
                  </a:lnTo>
                  <a:lnTo>
                    <a:pt x="7" y="235"/>
                  </a:lnTo>
                  <a:lnTo>
                    <a:pt x="9" y="256"/>
                  </a:lnTo>
                  <a:lnTo>
                    <a:pt x="0" y="262"/>
                  </a:lnTo>
                  <a:lnTo>
                    <a:pt x="20" y="295"/>
                  </a:lnTo>
                  <a:lnTo>
                    <a:pt x="23" y="297"/>
                  </a:lnTo>
                  <a:lnTo>
                    <a:pt x="29" y="289"/>
                  </a:lnTo>
                  <a:lnTo>
                    <a:pt x="36" y="310"/>
                  </a:lnTo>
                  <a:lnTo>
                    <a:pt x="38" y="312"/>
                  </a:lnTo>
                  <a:lnTo>
                    <a:pt x="51" y="310"/>
                  </a:lnTo>
                  <a:lnTo>
                    <a:pt x="61" y="325"/>
                  </a:lnTo>
                  <a:lnTo>
                    <a:pt x="53" y="330"/>
                  </a:lnTo>
                  <a:lnTo>
                    <a:pt x="61" y="344"/>
                  </a:lnTo>
                  <a:lnTo>
                    <a:pt x="67" y="331"/>
                  </a:lnTo>
                  <a:lnTo>
                    <a:pt x="78" y="358"/>
                  </a:lnTo>
                  <a:lnTo>
                    <a:pt x="90" y="387"/>
                  </a:lnTo>
                  <a:lnTo>
                    <a:pt x="87" y="417"/>
                  </a:lnTo>
                  <a:lnTo>
                    <a:pt x="86" y="447"/>
                  </a:lnTo>
                  <a:lnTo>
                    <a:pt x="98" y="429"/>
                  </a:lnTo>
                  <a:lnTo>
                    <a:pt x="103" y="448"/>
                  </a:lnTo>
                  <a:lnTo>
                    <a:pt x="108" y="454"/>
                  </a:lnTo>
                  <a:lnTo>
                    <a:pt x="116" y="452"/>
                  </a:lnTo>
                  <a:lnTo>
                    <a:pt x="122" y="450"/>
                  </a:lnTo>
                  <a:lnTo>
                    <a:pt x="122" y="453"/>
                  </a:lnTo>
                  <a:lnTo>
                    <a:pt x="144" y="436"/>
                  </a:lnTo>
                  <a:lnTo>
                    <a:pt x="147" y="426"/>
                  </a:lnTo>
                  <a:lnTo>
                    <a:pt x="156" y="430"/>
                  </a:lnTo>
                  <a:lnTo>
                    <a:pt x="165" y="402"/>
                  </a:lnTo>
                  <a:lnTo>
                    <a:pt x="177" y="418"/>
                  </a:lnTo>
                  <a:lnTo>
                    <a:pt x="192" y="432"/>
                  </a:lnTo>
                  <a:lnTo>
                    <a:pt x="206" y="482"/>
                  </a:lnTo>
                  <a:lnTo>
                    <a:pt x="218" y="531"/>
                  </a:lnTo>
                  <a:lnTo>
                    <a:pt x="219" y="523"/>
                  </a:lnTo>
                  <a:lnTo>
                    <a:pt x="229" y="549"/>
                  </a:lnTo>
                  <a:lnTo>
                    <a:pt x="239" y="574"/>
                  </a:lnTo>
                  <a:lnTo>
                    <a:pt x="243" y="602"/>
                  </a:lnTo>
                  <a:lnTo>
                    <a:pt x="243" y="631"/>
                  </a:lnTo>
                  <a:lnTo>
                    <a:pt x="242" y="658"/>
                  </a:lnTo>
                  <a:lnTo>
                    <a:pt x="249" y="651"/>
                  </a:lnTo>
                  <a:lnTo>
                    <a:pt x="260" y="628"/>
                  </a:lnTo>
                  <a:lnTo>
                    <a:pt x="271" y="606"/>
                  </a:lnTo>
                  <a:lnTo>
                    <a:pt x="261" y="571"/>
                  </a:lnTo>
                  <a:lnTo>
                    <a:pt x="253" y="540"/>
                  </a:lnTo>
                  <a:lnTo>
                    <a:pt x="237" y="517"/>
                  </a:lnTo>
                  <a:lnTo>
                    <a:pt x="221" y="495"/>
                  </a:lnTo>
                  <a:lnTo>
                    <a:pt x="221" y="475"/>
                  </a:lnTo>
                  <a:lnTo>
                    <a:pt x="224" y="459"/>
                  </a:lnTo>
                  <a:lnTo>
                    <a:pt x="233" y="438"/>
                  </a:lnTo>
                  <a:lnTo>
                    <a:pt x="224" y="435"/>
                  </a:lnTo>
                  <a:lnTo>
                    <a:pt x="199" y="396"/>
                  </a:lnTo>
                  <a:lnTo>
                    <a:pt x="173" y="357"/>
                  </a:lnTo>
                  <a:lnTo>
                    <a:pt x="181" y="358"/>
                  </a:lnTo>
                  <a:lnTo>
                    <a:pt x="188" y="319"/>
                  </a:lnTo>
                  <a:lnTo>
                    <a:pt x="218" y="313"/>
                  </a:lnTo>
                  <a:lnTo>
                    <a:pt x="231" y="296"/>
                  </a:lnTo>
                  <a:lnTo>
                    <a:pt x="249" y="292"/>
                  </a:lnTo>
                  <a:lnTo>
                    <a:pt x="260" y="274"/>
                  </a:lnTo>
                  <a:lnTo>
                    <a:pt x="275" y="249"/>
                  </a:lnTo>
                  <a:lnTo>
                    <a:pt x="266" y="246"/>
                  </a:lnTo>
                  <a:lnTo>
                    <a:pt x="243" y="252"/>
                  </a:lnTo>
                  <a:lnTo>
                    <a:pt x="229" y="231"/>
                  </a:lnTo>
                  <a:lnTo>
                    <a:pt x="211" y="224"/>
                  </a:lnTo>
                  <a:lnTo>
                    <a:pt x="215" y="195"/>
                  </a:lnTo>
                  <a:lnTo>
                    <a:pt x="194" y="186"/>
                  </a:lnTo>
                  <a:lnTo>
                    <a:pt x="186" y="162"/>
                  </a:lnTo>
                  <a:lnTo>
                    <a:pt x="185" y="15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34" name="Freeform 132"/>
            <p:cNvSpPr>
              <a:spLocks noChangeAspect="1"/>
            </p:cNvSpPr>
            <p:nvPr/>
          </p:nvSpPr>
          <p:spPr bwMode="auto">
            <a:xfrm>
              <a:off x="4283" y="2259"/>
              <a:ext cx="89" cy="196"/>
            </a:xfrm>
            <a:custGeom>
              <a:avLst/>
              <a:gdLst>
                <a:gd name="T0" fmla="*/ 0 w 276"/>
                <a:gd name="T1" fmla="*/ 1 h 522"/>
                <a:gd name="T2" fmla="*/ 0 w 276"/>
                <a:gd name="T3" fmla="*/ 0 h 522"/>
                <a:gd name="T4" fmla="*/ 0 w 276"/>
                <a:gd name="T5" fmla="*/ 0 h 522"/>
                <a:gd name="T6" fmla="*/ 0 w 276"/>
                <a:gd name="T7" fmla="*/ 0 h 522"/>
                <a:gd name="T8" fmla="*/ 0 w 276"/>
                <a:gd name="T9" fmla="*/ 0 h 522"/>
                <a:gd name="T10" fmla="*/ 0 w 276"/>
                <a:gd name="T11" fmla="*/ 0 h 522"/>
                <a:gd name="T12" fmla="*/ 0 w 276"/>
                <a:gd name="T13" fmla="*/ 0 h 522"/>
                <a:gd name="T14" fmla="*/ 0 w 276"/>
                <a:gd name="T15" fmla="*/ 0 h 522"/>
                <a:gd name="T16" fmla="*/ 0 w 276"/>
                <a:gd name="T17" fmla="*/ 0 h 522"/>
                <a:gd name="T18" fmla="*/ 0 w 276"/>
                <a:gd name="T19" fmla="*/ 0 h 522"/>
                <a:gd name="T20" fmla="*/ 0 w 276"/>
                <a:gd name="T21" fmla="*/ 0 h 522"/>
                <a:gd name="T22" fmla="*/ 0 w 276"/>
                <a:gd name="T23" fmla="*/ 0 h 522"/>
                <a:gd name="T24" fmla="*/ 0 w 276"/>
                <a:gd name="T25" fmla="*/ 0 h 522"/>
                <a:gd name="T26" fmla="*/ 0 w 276"/>
                <a:gd name="T27" fmla="*/ 0 h 522"/>
                <a:gd name="T28" fmla="*/ 0 w 276"/>
                <a:gd name="T29" fmla="*/ 0 h 522"/>
                <a:gd name="T30" fmla="*/ 0 w 276"/>
                <a:gd name="T31" fmla="*/ 0 h 522"/>
                <a:gd name="T32" fmla="*/ 0 w 276"/>
                <a:gd name="T33" fmla="*/ 0 h 522"/>
                <a:gd name="T34" fmla="*/ 0 w 276"/>
                <a:gd name="T35" fmla="*/ 0 h 522"/>
                <a:gd name="T36" fmla="*/ 0 w 276"/>
                <a:gd name="T37" fmla="*/ 0 h 522"/>
                <a:gd name="T38" fmla="*/ 0 w 276"/>
                <a:gd name="T39" fmla="*/ 0 h 522"/>
                <a:gd name="T40" fmla="*/ 0 w 276"/>
                <a:gd name="T41" fmla="*/ 0 h 522"/>
                <a:gd name="T42" fmla="*/ 0 w 276"/>
                <a:gd name="T43" fmla="*/ 0 h 522"/>
                <a:gd name="T44" fmla="*/ 0 w 276"/>
                <a:gd name="T45" fmla="*/ 1 h 522"/>
                <a:gd name="T46" fmla="*/ 0 w 276"/>
                <a:gd name="T47" fmla="*/ 1 h 522"/>
                <a:gd name="T48" fmla="*/ 0 w 276"/>
                <a:gd name="T49" fmla="*/ 1 h 522"/>
                <a:gd name="T50" fmla="*/ 0 w 276"/>
                <a:gd name="T51" fmla="*/ 1 h 522"/>
                <a:gd name="T52" fmla="*/ 0 w 276"/>
                <a:gd name="T53" fmla="*/ 1 h 522"/>
                <a:gd name="T54" fmla="*/ 0 w 276"/>
                <a:gd name="T55" fmla="*/ 1 h 522"/>
                <a:gd name="T56" fmla="*/ 0 w 276"/>
                <a:gd name="T57" fmla="*/ 1 h 522"/>
                <a:gd name="T58" fmla="*/ 0 w 276"/>
                <a:gd name="T59" fmla="*/ 1 h 522"/>
                <a:gd name="T60" fmla="*/ 0 w 276"/>
                <a:gd name="T61" fmla="*/ 1 h 522"/>
                <a:gd name="T62" fmla="*/ 0 w 276"/>
                <a:gd name="T63" fmla="*/ 1 h 522"/>
                <a:gd name="T64" fmla="*/ 0 w 276"/>
                <a:gd name="T65" fmla="*/ 1 h 5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6" h="522">
                  <a:moveTo>
                    <a:pt x="99" y="400"/>
                  </a:moveTo>
                  <a:lnTo>
                    <a:pt x="91" y="372"/>
                  </a:lnTo>
                  <a:lnTo>
                    <a:pt x="97" y="341"/>
                  </a:lnTo>
                  <a:lnTo>
                    <a:pt x="104" y="310"/>
                  </a:lnTo>
                  <a:lnTo>
                    <a:pt x="105" y="281"/>
                  </a:lnTo>
                  <a:lnTo>
                    <a:pt x="106" y="251"/>
                  </a:lnTo>
                  <a:lnTo>
                    <a:pt x="134" y="248"/>
                  </a:lnTo>
                  <a:lnTo>
                    <a:pt x="136" y="273"/>
                  </a:lnTo>
                  <a:lnTo>
                    <a:pt x="160" y="276"/>
                  </a:lnTo>
                  <a:lnTo>
                    <a:pt x="192" y="298"/>
                  </a:lnTo>
                  <a:lnTo>
                    <a:pt x="204" y="314"/>
                  </a:lnTo>
                  <a:lnTo>
                    <a:pt x="192" y="284"/>
                  </a:lnTo>
                  <a:lnTo>
                    <a:pt x="180" y="254"/>
                  </a:lnTo>
                  <a:lnTo>
                    <a:pt x="200" y="218"/>
                  </a:lnTo>
                  <a:lnTo>
                    <a:pt x="232" y="216"/>
                  </a:lnTo>
                  <a:lnTo>
                    <a:pt x="266" y="216"/>
                  </a:lnTo>
                  <a:lnTo>
                    <a:pt x="276" y="196"/>
                  </a:lnTo>
                  <a:lnTo>
                    <a:pt x="267" y="166"/>
                  </a:lnTo>
                  <a:lnTo>
                    <a:pt x="240" y="128"/>
                  </a:lnTo>
                  <a:lnTo>
                    <a:pt x="234" y="101"/>
                  </a:lnTo>
                  <a:lnTo>
                    <a:pt x="195" y="71"/>
                  </a:lnTo>
                  <a:lnTo>
                    <a:pt x="180" y="81"/>
                  </a:lnTo>
                  <a:lnTo>
                    <a:pt x="166" y="87"/>
                  </a:lnTo>
                  <a:lnTo>
                    <a:pt x="147" y="80"/>
                  </a:lnTo>
                  <a:lnTo>
                    <a:pt x="120" y="101"/>
                  </a:lnTo>
                  <a:lnTo>
                    <a:pt x="117" y="64"/>
                  </a:lnTo>
                  <a:lnTo>
                    <a:pt x="115" y="28"/>
                  </a:lnTo>
                  <a:lnTo>
                    <a:pt x="91" y="27"/>
                  </a:lnTo>
                  <a:lnTo>
                    <a:pt x="87" y="5"/>
                  </a:lnTo>
                  <a:lnTo>
                    <a:pt x="76" y="0"/>
                  </a:lnTo>
                  <a:lnTo>
                    <a:pt x="58" y="4"/>
                  </a:lnTo>
                  <a:lnTo>
                    <a:pt x="45" y="21"/>
                  </a:lnTo>
                  <a:lnTo>
                    <a:pt x="15" y="27"/>
                  </a:lnTo>
                  <a:lnTo>
                    <a:pt x="8" y="66"/>
                  </a:lnTo>
                  <a:lnTo>
                    <a:pt x="0" y="65"/>
                  </a:lnTo>
                  <a:lnTo>
                    <a:pt x="26" y="104"/>
                  </a:lnTo>
                  <a:lnTo>
                    <a:pt x="51" y="143"/>
                  </a:lnTo>
                  <a:lnTo>
                    <a:pt x="60" y="146"/>
                  </a:lnTo>
                  <a:lnTo>
                    <a:pt x="51" y="167"/>
                  </a:lnTo>
                  <a:lnTo>
                    <a:pt x="48" y="183"/>
                  </a:lnTo>
                  <a:lnTo>
                    <a:pt x="48" y="203"/>
                  </a:lnTo>
                  <a:lnTo>
                    <a:pt x="64" y="225"/>
                  </a:lnTo>
                  <a:lnTo>
                    <a:pt x="80" y="248"/>
                  </a:lnTo>
                  <a:lnTo>
                    <a:pt x="88" y="279"/>
                  </a:lnTo>
                  <a:lnTo>
                    <a:pt x="98" y="314"/>
                  </a:lnTo>
                  <a:lnTo>
                    <a:pt x="87" y="336"/>
                  </a:lnTo>
                  <a:lnTo>
                    <a:pt x="76" y="359"/>
                  </a:lnTo>
                  <a:lnTo>
                    <a:pt x="75" y="365"/>
                  </a:lnTo>
                  <a:lnTo>
                    <a:pt x="72" y="401"/>
                  </a:lnTo>
                  <a:lnTo>
                    <a:pt x="67" y="436"/>
                  </a:lnTo>
                  <a:lnTo>
                    <a:pt x="72" y="431"/>
                  </a:lnTo>
                  <a:lnTo>
                    <a:pt x="88" y="450"/>
                  </a:lnTo>
                  <a:lnTo>
                    <a:pt x="105" y="470"/>
                  </a:lnTo>
                  <a:lnTo>
                    <a:pt x="114" y="478"/>
                  </a:lnTo>
                  <a:lnTo>
                    <a:pt x="128" y="500"/>
                  </a:lnTo>
                  <a:lnTo>
                    <a:pt x="130" y="495"/>
                  </a:lnTo>
                  <a:lnTo>
                    <a:pt x="154" y="507"/>
                  </a:lnTo>
                  <a:lnTo>
                    <a:pt x="157" y="522"/>
                  </a:lnTo>
                  <a:lnTo>
                    <a:pt x="178" y="521"/>
                  </a:lnTo>
                  <a:lnTo>
                    <a:pt x="192" y="507"/>
                  </a:lnTo>
                  <a:lnTo>
                    <a:pt x="172" y="485"/>
                  </a:lnTo>
                  <a:lnTo>
                    <a:pt x="150" y="480"/>
                  </a:lnTo>
                  <a:lnTo>
                    <a:pt x="133" y="461"/>
                  </a:lnTo>
                  <a:lnTo>
                    <a:pt x="126" y="436"/>
                  </a:lnTo>
                  <a:lnTo>
                    <a:pt x="115" y="402"/>
                  </a:lnTo>
                  <a:lnTo>
                    <a:pt x="99" y="40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35" name="Freeform 133"/>
            <p:cNvSpPr>
              <a:spLocks noChangeAspect="1"/>
            </p:cNvSpPr>
            <p:nvPr/>
          </p:nvSpPr>
          <p:spPr bwMode="auto">
            <a:xfrm>
              <a:off x="4341" y="2211"/>
              <a:ext cx="89" cy="196"/>
            </a:xfrm>
            <a:custGeom>
              <a:avLst/>
              <a:gdLst>
                <a:gd name="T0" fmla="*/ 0 w 276"/>
                <a:gd name="T1" fmla="*/ 0 h 521"/>
                <a:gd name="T2" fmla="*/ 0 w 276"/>
                <a:gd name="T3" fmla="*/ 0 h 521"/>
                <a:gd name="T4" fmla="*/ 0 w 276"/>
                <a:gd name="T5" fmla="*/ 0 h 521"/>
                <a:gd name="T6" fmla="*/ 0 w 276"/>
                <a:gd name="T7" fmla="*/ 0 h 521"/>
                <a:gd name="T8" fmla="*/ 0 w 276"/>
                <a:gd name="T9" fmla="*/ 0 h 521"/>
                <a:gd name="T10" fmla="*/ 0 w 276"/>
                <a:gd name="T11" fmla="*/ 0 h 521"/>
                <a:gd name="T12" fmla="*/ 0 w 276"/>
                <a:gd name="T13" fmla="*/ 0 h 521"/>
                <a:gd name="T14" fmla="*/ 0 w 276"/>
                <a:gd name="T15" fmla="*/ 0 h 521"/>
                <a:gd name="T16" fmla="*/ 0 w 276"/>
                <a:gd name="T17" fmla="*/ 0 h 521"/>
                <a:gd name="T18" fmla="*/ 0 w 276"/>
                <a:gd name="T19" fmla="*/ 0 h 521"/>
                <a:gd name="T20" fmla="*/ 0 w 276"/>
                <a:gd name="T21" fmla="*/ 0 h 521"/>
                <a:gd name="T22" fmla="*/ 0 w 276"/>
                <a:gd name="T23" fmla="*/ 0 h 521"/>
                <a:gd name="T24" fmla="*/ 0 w 276"/>
                <a:gd name="T25" fmla="*/ 0 h 521"/>
                <a:gd name="T26" fmla="*/ 0 w 276"/>
                <a:gd name="T27" fmla="*/ 0 h 521"/>
                <a:gd name="T28" fmla="*/ 0 w 276"/>
                <a:gd name="T29" fmla="*/ 0 h 521"/>
                <a:gd name="T30" fmla="*/ 0 w 276"/>
                <a:gd name="T31" fmla="*/ 0 h 521"/>
                <a:gd name="T32" fmla="*/ 0 w 276"/>
                <a:gd name="T33" fmla="*/ 1 h 521"/>
                <a:gd name="T34" fmla="*/ 0 w 276"/>
                <a:gd name="T35" fmla="*/ 1 h 521"/>
                <a:gd name="T36" fmla="*/ 0 w 276"/>
                <a:gd name="T37" fmla="*/ 1 h 521"/>
                <a:gd name="T38" fmla="*/ 0 w 276"/>
                <a:gd name="T39" fmla="*/ 1 h 521"/>
                <a:gd name="T40" fmla="*/ 0 w 276"/>
                <a:gd name="T41" fmla="*/ 1 h 521"/>
                <a:gd name="T42" fmla="*/ 0 w 276"/>
                <a:gd name="T43" fmla="*/ 1 h 521"/>
                <a:gd name="T44" fmla="*/ 0 w 276"/>
                <a:gd name="T45" fmla="*/ 1 h 521"/>
                <a:gd name="T46" fmla="*/ 0 w 276"/>
                <a:gd name="T47" fmla="*/ 1 h 521"/>
                <a:gd name="T48" fmla="*/ 0 w 276"/>
                <a:gd name="T49" fmla="*/ 1 h 521"/>
                <a:gd name="T50" fmla="*/ 0 w 276"/>
                <a:gd name="T51" fmla="*/ 1 h 521"/>
                <a:gd name="T52" fmla="*/ 0 w 276"/>
                <a:gd name="T53" fmla="*/ 1 h 521"/>
                <a:gd name="T54" fmla="*/ 0 w 276"/>
                <a:gd name="T55" fmla="*/ 0 h 521"/>
                <a:gd name="T56" fmla="*/ 0 w 276"/>
                <a:gd name="T57" fmla="*/ 0 h 521"/>
                <a:gd name="T58" fmla="*/ 0 w 276"/>
                <a:gd name="T59" fmla="*/ 0 h 521"/>
                <a:gd name="T60" fmla="*/ 0 w 276"/>
                <a:gd name="T61" fmla="*/ 0 h 521"/>
                <a:gd name="T62" fmla="*/ 0 w 276"/>
                <a:gd name="T63" fmla="*/ 0 h 521"/>
                <a:gd name="T64" fmla="*/ 0 w 276"/>
                <a:gd name="T65" fmla="*/ 0 h 521"/>
                <a:gd name="T66" fmla="*/ 0 w 276"/>
                <a:gd name="T67" fmla="*/ 0 h 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6" h="521">
                  <a:moveTo>
                    <a:pt x="96" y="108"/>
                  </a:moveTo>
                  <a:lnTo>
                    <a:pt x="86" y="97"/>
                  </a:lnTo>
                  <a:lnTo>
                    <a:pt x="69" y="82"/>
                  </a:lnTo>
                  <a:lnTo>
                    <a:pt x="53" y="89"/>
                  </a:lnTo>
                  <a:lnTo>
                    <a:pt x="31" y="70"/>
                  </a:lnTo>
                  <a:lnTo>
                    <a:pt x="25" y="54"/>
                  </a:lnTo>
                  <a:lnTo>
                    <a:pt x="0" y="30"/>
                  </a:lnTo>
                  <a:lnTo>
                    <a:pt x="8" y="22"/>
                  </a:lnTo>
                  <a:lnTo>
                    <a:pt x="25" y="28"/>
                  </a:lnTo>
                  <a:lnTo>
                    <a:pt x="31" y="22"/>
                  </a:lnTo>
                  <a:lnTo>
                    <a:pt x="44" y="22"/>
                  </a:lnTo>
                  <a:lnTo>
                    <a:pt x="51" y="23"/>
                  </a:lnTo>
                  <a:lnTo>
                    <a:pt x="57" y="21"/>
                  </a:lnTo>
                  <a:lnTo>
                    <a:pt x="68" y="21"/>
                  </a:lnTo>
                  <a:lnTo>
                    <a:pt x="86" y="0"/>
                  </a:lnTo>
                  <a:lnTo>
                    <a:pt x="99" y="1"/>
                  </a:lnTo>
                  <a:lnTo>
                    <a:pt x="138" y="15"/>
                  </a:lnTo>
                  <a:lnTo>
                    <a:pt x="141" y="37"/>
                  </a:lnTo>
                  <a:lnTo>
                    <a:pt x="156" y="48"/>
                  </a:lnTo>
                  <a:lnTo>
                    <a:pt x="187" y="61"/>
                  </a:lnTo>
                  <a:lnTo>
                    <a:pt x="169" y="73"/>
                  </a:lnTo>
                  <a:lnTo>
                    <a:pt x="153" y="83"/>
                  </a:lnTo>
                  <a:lnTo>
                    <a:pt x="153" y="87"/>
                  </a:lnTo>
                  <a:lnTo>
                    <a:pt x="141" y="117"/>
                  </a:lnTo>
                  <a:lnTo>
                    <a:pt x="129" y="149"/>
                  </a:lnTo>
                  <a:lnTo>
                    <a:pt x="152" y="180"/>
                  </a:lnTo>
                  <a:lnTo>
                    <a:pt x="159" y="198"/>
                  </a:lnTo>
                  <a:lnTo>
                    <a:pt x="180" y="217"/>
                  </a:lnTo>
                  <a:lnTo>
                    <a:pt x="199" y="237"/>
                  </a:lnTo>
                  <a:lnTo>
                    <a:pt x="225" y="258"/>
                  </a:lnTo>
                  <a:lnTo>
                    <a:pt x="247" y="281"/>
                  </a:lnTo>
                  <a:lnTo>
                    <a:pt x="261" y="330"/>
                  </a:lnTo>
                  <a:lnTo>
                    <a:pt x="276" y="378"/>
                  </a:lnTo>
                  <a:lnTo>
                    <a:pt x="273" y="390"/>
                  </a:lnTo>
                  <a:lnTo>
                    <a:pt x="273" y="403"/>
                  </a:lnTo>
                  <a:lnTo>
                    <a:pt x="270" y="418"/>
                  </a:lnTo>
                  <a:lnTo>
                    <a:pt x="247" y="437"/>
                  </a:lnTo>
                  <a:lnTo>
                    <a:pt x="225" y="456"/>
                  </a:lnTo>
                  <a:lnTo>
                    <a:pt x="203" y="453"/>
                  </a:lnTo>
                  <a:lnTo>
                    <a:pt x="203" y="461"/>
                  </a:lnTo>
                  <a:lnTo>
                    <a:pt x="204" y="472"/>
                  </a:lnTo>
                  <a:lnTo>
                    <a:pt x="197" y="475"/>
                  </a:lnTo>
                  <a:lnTo>
                    <a:pt x="198" y="490"/>
                  </a:lnTo>
                  <a:lnTo>
                    <a:pt x="186" y="491"/>
                  </a:lnTo>
                  <a:lnTo>
                    <a:pt x="161" y="516"/>
                  </a:lnTo>
                  <a:lnTo>
                    <a:pt x="146" y="521"/>
                  </a:lnTo>
                  <a:lnTo>
                    <a:pt x="149" y="478"/>
                  </a:lnTo>
                  <a:lnTo>
                    <a:pt x="128" y="460"/>
                  </a:lnTo>
                  <a:lnTo>
                    <a:pt x="147" y="448"/>
                  </a:lnTo>
                  <a:lnTo>
                    <a:pt x="156" y="443"/>
                  </a:lnTo>
                  <a:lnTo>
                    <a:pt x="179" y="447"/>
                  </a:lnTo>
                  <a:lnTo>
                    <a:pt x="170" y="419"/>
                  </a:lnTo>
                  <a:lnTo>
                    <a:pt x="187" y="409"/>
                  </a:lnTo>
                  <a:lnTo>
                    <a:pt x="216" y="394"/>
                  </a:lnTo>
                  <a:lnTo>
                    <a:pt x="213" y="366"/>
                  </a:lnTo>
                  <a:lnTo>
                    <a:pt x="211" y="339"/>
                  </a:lnTo>
                  <a:lnTo>
                    <a:pt x="211" y="306"/>
                  </a:lnTo>
                  <a:lnTo>
                    <a:pt x="206" y="277"/>
                  </a:lnTo>
                  <a:lnTo>
                    <a:pt x="197" y="265"/>
                  </a:lnTo>
                  <a:lnTo>
                    <a:pt x="197" y="257"/>
                  </a:lnTo>
                  <a:lnTo>
                    <a:pt x="170" y="235"/>
                  </a:lnTo>
                  <a:lnTo>
                    <a:pt x="156" y="214"/>
                  </a:lnTo>
                  <a:lnTo>
                    <a:pt x="137" y="191"/>
                  </a:lnTo>
                  <a:lnTo>
                    <a:pt x="116" y="167"/>
                  </a:lnTo>
                  <a:lnTo>
                    <a:pt x="77" y="137"/>
                  </a:lnTo>
                  <a:lnTo>
                    <a:pt x="81" y="127"/>
                  </a:lnTo>
                  <a:lnTo>
                    <a:pt x="99" y="121"/>
                  </a:lnTo>
                  <a:lnTo>
                    <a:pt x="96" y="10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36" name="Freeform 134"/>
            <p:cNvSpPr>
              <a:spLocks noChangeAspect="1"/>
            </p:cNvSpPr>
            <p:nvPr/>
          </p:nvSpPr>
          <p:spPr bwMode="auto">
            <a:xfrm>
              <a:off x="3594" y="2164"/>
              <a:ext cx="89" cy="196"/>
            </a:xfrm>
            <a:custGeom>
              <a:avLst/>
              <a:gdLst>
                <a:gd name="T0" fmla="*/ 1 w 22"/>
                <a:gd name="T1" fmla="*/ 0 h 55"/>
                <a:gd name="T2" fmla="*/ 1 w 22"/>
                <a:gd name="T3" fmla="*/ 0 h 55"/>
                <a:gd name="T4" fmla="*/ 0 w 22"/>
                <a:gd name="T5" fmla="*/ 0 h 55"/>
                <a:gd name="T6" fmla="*/ 0 w 22"/>
                <a:gd name="T7" fmla="*/ 0 h 55"/>
                <a:gd name="T8" fmla="*/ 1 w 22"/>
                <a:gd name="T9" fmla="*/ 0 h 55"/>
                <a:gd name="T10" fmla="*/ 1 w 22"/>
                <a:gd name="T11" fmla="*/ 0 h 55"/>
                <a:gd name="T12" fmla="*/ 1 w 22"/>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5">
                  <a:moveTo>
                    <a:pt x="13" y="53"/>
                  </a:moveTo>
                  <a:lnTo>
                    <a:pt x="10" y="55"/>
                  </a:lnTo>
                  <a:lnTo>
                    <a:pt x="0" y="48"/>
                  </a:lnTo>
                  <a:lnTo>
                    <a:pt x="0" y="17"/>
                  </a:lnTo>
                  <a:lnTo>
                    <a:pt x="11" y="0"/>
                  </a:lnTo>
                  <a:lnTo>
                    <a:pt x="22" y="29"/>
                  </a:lnTo>
                  <a:lnTo>
                    <a:pt x="13" y="5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37" name="Freeform 135"/>
            <p:cNvSpPr>
              <a:spLocks noChangeAspect="1"/>
            </p:cNvSpPr>
            <p:nvPr/>
          </p:nvSpPr>
          <p:spPr bwMode="auto">
            <a:xfrm>
              <a:off x="3468" y="1935"/>
              <a:ext cx="89" cy="196"/>
            </a:xfrm>
            <a:custGeom>
              <a:avLst/>
              <a:gdLst>
                <a:gd name="T0" fmla="*/ 0 w 644"/>
                <a:gd name="T1" fmla="*/ 0 h 520"/>
                <a:gd name="T2" fmla="*/ 0 w 644"/>
                <a:gd name="T3" fmla="*/ 0 h 520"/>
                <a:gd name="T4" fmla="*/ 0 w 644"/>
                <a:gd name="T5" fmla="*/ 0 h 520"/>
                <a:gd name="T6" fmla="*/ 0 w 644"/>
                <a:gd name="T7" fmla="*/ 0 h 520"/>
                <a:gd name="T8" fmla="*/ 0 w 644"/>
                <a:gd name="T9" fmla="*/ 0 h 520"/>
                <a:gd name="T10" fmla="*/ 0 w 644"/>
                <a:gd name="T11" fmla="*/ 0 h 520"/>
                <a:gd name="T12" fmla="*/ 0 w 644"/>
                <a:gd name="T13" fmla="*/ 0 h 520"/>
                <a:gd name="T14" fmla="*/ 0 w 644"/>
                <a:gd name="T15" fmla="*/ 0 h 520"/>
                <a:gd name="T16" fmla="*/ 0 w 644"/>
                <a:gd name="T17" fmla="*/ 0 h 520"/>
                <a:gd name="T18" fmla="*/ 0 w 644"/>
                <a:gd name="T19" fmla="*/ 0 h 520"/>
                <a:gd name="T20" fmla="*/ 0 w 644"/>
                <a:gd name="T21" fmla="*/ 0 h 520"/>
                <a:gd name="T22" fmla="*/ 0 w 644"/>
                <a:gd name="T23" fmla="*/ 0 h 520"/>
                <a:gd name="T24" fmla="*/ 0 w 644"/>
                <a:gd name="T25" fmla="*/ 0 h 520"/>
                <a:gd name="T26" fmla="*/ 0 w 644"/>
                <a:gd name="T27" fmla="*/ 0 h 520"/>
                <a:gd name="T28" fmla="*/ 1 w 644"/>
                <a:gd name="T29" fmla="*/ 0 h 520"/>
                <a:gd name="T30" fmla="*/ 1 w 644"/>
                <a:gd name="T31" fmla="*/ 0 h 520"/>
                <a:gd name="T32" fmla="*/ 1 w 644"/>
                <a:gd name="T33" fmla="*/ 0 h 520"/>
                <a:gd name="T34" fmla="*/ 1 w 644"/>
                <a:gd name="T35" fmla="*/ 0 h 520"/>
                <a:gd name="T36" fmla="*/ 1 w 644"/>
                <a:gd name="T37" fmla="*/ 0 h 520"/>
                <a:gd name="T38" fmla="*/ 1 w 644"/>
                <a:gd name="T39" fmla="*/ 0 h 520"/>
                <a:gd name="T40" fmla="*/ 1 w 644"/>
                <a:gd name="T41" fmla="*/ 0 h 520"/>
                <a:gd name="T42" fmla="*/ 1 w 644"/>
                <a:gd name="T43" fmla="*/ 0 h 520"/>
                <a:gd name="T44" fmla="*/ 1 w 644"/>
                <a:gd name="T45" fmla="*/ 1 h 520"/>
                <a:gd name="T46" fmla="*/ 1 w 644"/>
                <a:gd name="T47" fmla="*/ 1 h 520"/>
                <a:gd name="T48" fmla="*/ 1 w 644"/>
                <a:gd name="T49" fmla="*/ 1 h 520"/>
                <a:gd name="T50" fmla="*/ 1 w 644"/>
                <a:gd name="T51" fmla="*/ 1 h 520"/>
                <a:gd name="T52" fmla="*/ 1 w 644"/>
                <a:gd name="T53" fmla="*/ 1 h 520"/>
                <a:gd name="T54" fmla="*/ 1 w 644"/>
                <a:gd name="T55" fmla="*/ 1 h 520"/>
                <a:gd name="T56" fmla="*/ 1 w 644"/>
                <a:gd name="T57" fmla="*/ 1 h 520"/>
                <a:gd name="T58" fmla="*/ 1 w 644"/>
                <a:gd name="T59" fmla="*/ 1 h 520"/>
                <a:gd name="T60" fmla="*/ 1 w 644"/>
                <a:gd name="T61" fmla="*/ 1 h 520"/>
                <a:gd name="T62" fmla="*/ 0 w 644"/>
                <a:gd name="T63" fmla="*/ 1 h 520"/>
                <a:gd name="T64" fmla="*/ 0 w 644"/>
                <a:gd name="T65" fmla="*/ 1 h 520"/>
                <a:gd name="T66" fmla="*/ 0 w 644"/>
                <a:gd name="T67" fmla="*/ 1 h 520"/>
                <a:gd name="T68" fmla="*/ 0 w 644"/>
                <a:gd name="T69" fmla="*/ 1 h 520"/>
                <a:gd name="T70" fmla="*/ 0 w 644"/>
                <a:gd name="T71" fmla="*/ 1 h 520"/>
                <a:gd name="T72" fmla="*/ 0 w 644"/>
                <a:gd name="T73" fmla="*/ 1 h 520"/>
                <a:gd name="T74" fmla="*/ 0 w 644"/>
                <a:gd name="T75" fmla="*/ 1 h 520"/>
                <a:gd name="T76" fmla="*/ 0 w 644"/>
                <a:gd name="T77" fmla="*/ 0 h 520"/>
                <a:gd name="T78" fmla="*/ 0 w 644"/>
                <a:gd name="T79" fmla="*/ 0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4" h="520">
                  <a:moveTo>
                    <a:pt x="90" y="235"/>
                  </a:moveTo>
                  <a:lnTo>
                    <a:pt x="73" y="211"/>
                  </a:lnTo>
                  <a:lnTo>
                    <a:pt x="69" y="192"/>
                  </a:lnTo>
                  <a:lnTo>
                    <a:pt x="81" y="158"/>
                  </a:lnTo>
                  <a:lnTo>
                    <a:pt x="80" y="143"/>
                  </a:lnTo>
                  <a:lnTo>
                    <a:pt x="60" y="132"/>
                  </a:lnTo>
                  <a:lnTo>
                    <a:pt x="30" y="90"/>
                  </a:lnTo>
                  <a:lnTo>
                    <a:pt x="10" y="66"/>
                  </a:lnTo>
                  <a:lnTo>
                    <a:pt x="3" y="30"/>
                  </a:lnTo>
                  <a:lnTo>
                    <a:pt x="0" y="10"/>
                  </a:lnTo>
                  <a:lnTo>
                    <a:pt x="13" y="0"/>
                  </a:lnTo>
                  <a:lnTo>
                    <a:pt x="16" y="4"/>
                  </a:lnTo>
                  <a:lnTo>
                    <a:pt x="21" y="8"/>
                  </a:lnTo>
                  <a:lnTo>
                    <a:pt x="56" y="29"/>
                  </a:lnTo>
                  <a:lnTo>
                    <a:pt x="80" y="19"/>
                  </a:lnTo>
                  <a:lnTo>
                    <a:pt x="110" y="1"/>
                  </a:lnTo>
                  <a:lnTo>
                    <a:pt x="118" y="19"/>
                  </a:lnTo>
                  <a:lnTo>
                    <a:pt x="115" y="26"/>
                  </a:lnTo>
                  <a:lnTo>
                    <a:pt x="142" y="44"/>
                  </a:lnTo>
                  <a:lnTo>
                    <a:pt x="159" y="77"/>
                  </a:lnTo>
                  <a:lnTo>
                    <a:pt x="193" y="91"/>
                  </a:lnTo>
                  <a:lnTo>
                    <a:pt x="222" y="101"/>
                  </a:lnTo>
                  <a:lnTo>
                    <a:pt x="249" y="110"/>
                  </a:lnTo>
                  <a:lnTo>
                    <a:pt x="277" y="106"/>
                  </a:lnTo>
                  <a:lnTo>
                    <a:pt x="297" y="101"/>
                  </a:lnTo>
                  <a:lnTo>
                    <a:pt x="303" y="96"/>
                  </a:lnTo>
                  <a:lnTo>
                    <a:pt x="297" y="84"/>
                  </a:lnTo>
                  <a:lnTo>
                    <a:pt x="308" y="84"/>
                  </a:lnTo>
                  <a:lnTo>
                    <a:pt x="330" y="62"/>
                  </a:lnTo>
                  <a:lnTo>
                    <a:pt x="363" y="58"/>
                  </a:lnTo>
                  <a:lnTo>
                    <a:pt x="391" y="55"/>
                  </a:lnTo>
                  <a:lnTo>
                    <a:pt x="440" y="73"/>
                  </a:lnTo>
                  <a:lnTo>
                    <a:pt x="465" y="89"/>
                  </a:lnTo>
                  <a:lnTo>
                    <a:pt x="490" y="106"/>
                  </a:lnTo>
                  <a:lnTo>
                    <a:pt x="517" y="109"/>
                  </a:lnTo>
                  <a:lnTo>
                    <a:pt x="530" y="146"/>
                  </a:lnTo>
                  <a:lnTo>
                    <a:pt x="524" y="187"/>
                  </a:lnTo>
                  <a:lnTo>
                    <a:pt x="520" y="192"/>
                  </a:lnTo>
                  <a:lnTo>
                    <a:pt x="520" y="210"/>
                  </a:lnTo>
                  <a:lnTo>
                    <a:pt x="534" y="220"/>
                  </a:lnTo>
                  <a:lnTo>
                    <a:pt x="530" y="227"/>
                  </a:lnTo>
                  <a:lnTo>
                    <a:pt x="537" y="257"/>
                  </a:lnTo>
                  <a:lnTo>
                    <a:pt x="543" y="287"/>
                  </a:lnTo>
                  <a:lnTo>
                    <a:pt x="572" y="298"/>
                  </a:lnTo>
                  <a:lnTo>
                    <a:pt x="579" y="311"/>
                  </a:lnTo>
                  <a:lnTo>
                    <a:pt x="556" y="352"/>
                  </a:lnTo>
                  <a:lnTo>
                    <a:pt x="578" y="376"/>
                  </a:lnTo>
                  <a:lnTo>
                    <a:pt x="600" y="401"/>
                  </a:lnTo>
                  <a:lnTo>
                    <a:pt x="624" y="410"/>
                  </a:lnTo>
                  <a:lnTo>
                    <a:pt x="633" y="446"/>
                  </a:lnTo>
                  <a:lnTo>
                    <a:pt x="643" y="451"/>
                  </a:lnTo>
                  <a:lnTo>
                    <a:pt x="644" y="468"/>
                  </a:lnTo>
                  <a:lnTo>
                    <a:pt x="616" y="479"/>
                  </a:lnTo>
                  <a:lnTo>
                    <a:pt x="606" y="492"/>
                  </a:lnTo>
                  <a:lnTo>
                    <a:pt x="603" y="520"/>
                  </a:lnTo>
                  <a:lnTo>
                    <a:pt x="570" y="514"/>
                  </a:lnTo>
                  <a:lnTo>
                    <a:pt x="535" y="509"/>
                  </a:lnTo>
                  <a:lnTo>
                    <a:pt x="501" y="503"/>
                  </a:lnTo>
                  <a:lnTo>
                    <a:pt x="468" y="498"/>
                  </a:lnTo>
                  <a:lnTo>
                    <a:pt x="456" y="474"/>
                  </a:lnTo>
                  <a:lnTo>
                    <a:pt x="442" y="449"/>
                  </a:lnTo>
                  <a:lnTo>
                    <a:pt x="417" y="460"/>
                  </a:lnTo>
                  <a:lnTo>
                    <a:pt x="391" y="469"/>
                  </a:lnTo>
                  <a:lnTo>
                    <a:pt x="344" y="458"/>
                  </a:lnTo>
                  <a:lnTo>
                    <a:pt x="316" y="442"/>
                  </a:lnTo>
                  <a:lnTo>
                    <a:pt x="289" y="424"/>
                  </a:lnTo>
                  <a:lnTo>
                    <a:pt x="265" y="401"/>
                  </a:lnTo>
                  <a:lnTo>
                    <a:pt x="250" y="379"/>
                  </a:lnTo>
                  <a:lnTo>
                    <a:pt x="223" y="340"/>
                  </a:lnTo>
                  <a:lnTo>
                    <a:pt x="208" y="342"/>
                  </a:lnTo>
                  <a:lnTo>
                    <a:pt x="195" y="332"/>
                  </a:lnTo>
                  <a:lnTo>
                    <a:pt x="194" y="329"/>
                  </a:lnTo>
                  <a:lnTo>
                    <a:pt x="186" y="346"/>
                  </a:lnTo>
                  <a:lnTo>
                    <a:pt x="181" y="348"/>
                  </a:lnTo>
                  <a:lnTo>
                    <a:pt x="171" y="335"/>
                  </a:lnTo>
                  <a:lnTo>
                    <a:pt x="160" y="311"/>
                  </a:lnTo>
                  <a:lnTo>
                    <a:pt x="151" y="311"/>
                  </a:lnTo>
                  <a:lnTo>
                    <a:pt x="151" y="282"/>
                  </a:lnTo>
                  <a:lnTo>
                    <a:pt x="139" y="268"/>
                  </a:lnTo>
                  <a:lnTo>
                    <a:pt x="115" y="251"/>
                  </a:lnTo>
                  <a:lnTo>
                    <a:pt x="90" y="23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38" name="Freeform 136"/>
            <p:cNvSpPr>
              <a:spLocks noChangeAspect="1"/>
            </p:cNvSpPr>
            <p:nvPr/>
          </p:nvSpPr>
          <p:spPr bwMode="auto">
            <a:xfrm>
              <a:off x="3408" y="1975"/>
              <a:ext cx="89" cy="196"/>
            </a:xfrm>
            <a:custGeom>
              <a:avLst/>
              <a:gdLst>
                <a:gd name="T0" fmla="*/ 0 w 310"/>
                <a:gd name="T1" fmla="*/ 0 h 293"/>
                <a:gd name="T2" fmla="*/ 0 w 310"/>
                <a:gd name="T3" fmla="*/ 0 h 293"/>
                <a:gd name="T4" fmla="*/ 0 w 310"/>
                <a:gd name="T5" fmla="*/ 0 h 293"/>
                <a:gd name="T6" fmla="*/ 0 w 310"/>
                <a:gd name="T7" fmla="*/ 0 h 293"/>
                <a:gd name="T8" fmla="*/ 0 w 310"/>
                <a:gd name="T9" fmla="*/ 0 h 293"/>
                <a:gd name="T10" fmla="*/ 0 w 310"/>
                <a:gd name="T11" fmla="*/ 0 h 293"/>
                <a:gd name="T12" fmla="*/ 0 w 310"/>
                <a:gd name="T13" fmla="*/ 0 h 293"/>
                <a:gd name="T14" fmla="*/ 0 w 310"/>
                <a:gd name="T15" fmla="*/ 0 h 293"/>
                <a:gd name="T16" fmla="*/ 0 w 310"/>
                <a:gd name="T17" fmla="*/ 0 h 293"/>
                <a:gd name="T18" fmla="*/ 0 w 310"/>
                <a:gd name="T19" fmla="*/ 0 h 293"/>
                <a:gd name="T20" fmla="*/ 0 w 310"/>
                <a:gd name="T21" fmla="*/ 0 h 293"/>
                <a:gd name="T22" fmla="*/ 0 w 310"/>
                <a:gd name="T23" fmla="*/ 0 h 293"/>
                <a:gd name="T24" fmla="*/ 0 w 310"/>
                <a:gd name="T25" fmla="*/ 0 h 293"/>
                <a:gd name="T26" fmla="*/ 0 w 310"/>
                <a:gd name="T27" fmla="*/ 0 h 293"/>
                <a:gd name="T28" fmla="*/ 0 w 310"/>
                <a:gd name="T29" fmla="*/ 0 h 293"/>
                <a:gd name="T30" fmla="*/ 0 w 310"/>
                <a:gd name="T31" fmla="*/ 0 h 293"/>
                <a:gd name="T32" fmla="*/ 0 w 310"/>
                <a:gd name="T33" fmla="*/ 0 h 293"/>
                <a:gd name="T34" fmla="*/ 0 w 310"/>
                <a:gd name="T35" fmla="*/ 0 h 293"/>
                <a:gd name="T36" fmla="*/ 0 w 310"/>
                <a:gd name="T37" fmla="*/ 0 h 293"/>
                <a:gd name="T38" fmla="*/ 0 w 310"/>
                <a:gd name="T39" fmla="*/ 0 h 293"/>
                <a:gd name="T40" fmla="*/ 0 w 310"/>
                <a:gd name="T41" fmla="*/ 0 h 293"/>
                <a:gd name="T42" fmla="*/ 0 w 310"/>
                <a:gd name="T43" fmla="*/ 0 h 293"/>
                <a:gd name="T44" fmla="*/ 0 w 310"/>
                <a:gd name="T45" fmla="*/ 0 h 293"/>
                <a:gd name="T46" fmla="*/ 0 w 310"/>
                <a:gd name="T47" fmla="*/ 0 h 293"/>
                <a:gd name="T48" fmla="*/ 0 w 310"/>
                <a:gd name="T49" fmla="*/ 0 h 293"/>
                <a:gd name="T50" fmla="*/ 0 w 310"/>
                <a:gd name="T51" fmla="*/ 0 h 293"/>
                <a:gd name="T52" fmla="*/ 0 w 310"/>
                <a:gd name="T53" fmla="*/ 0 h 293"/>
                <a:gd name="T54" fmla="*/ 0 w 310"/>
                <a:gd name="T55" fmla="*/ 0 h 293"/>
                <a:gd name="T56" fmla="*/ 0 w 310"/>
                <a:gd name="T57" fmla="*/ 0 h 293"/>
                <a:gd name="T58" fmla="*/ 0 w 310"/>
                <a:gd name="T59" fmla="*/ 0 h 293"/>
                <a:gd name="T60" fmla="*/ 0 w 310"/>
                <a:gd name="T61" fmla="*/ 0 h 293"/>
                <a:gd name="T62" fmla="*/ 0 w 310"/>
                <a:gd name="T63" fmla="*/ 0 h 293"/>
                <a:gd name="T64" fmla="*/ 0 w 310"/>
                <a:gd name="T65" fmla="*/ 0 h 293"/>
                <a:gd name="T66" fmla="*/ 0 w 310"/>
                <a:gd name="T67" fmla="*/ 0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0" h="293">
                  <a:moveTo>
                    <a:pt x="202" y="125"/>
                  </a:moveTo>
                  <a:lnTo>
                    <a:pt x="198" y="106"/>
                  </a:lnTo>
                  <a:lnTo>
                    <a:pt x="210" y="72"/>
                  </a:lnTo>
                  <a:lnTo>
                    <a:pt x="209" y="57"/>
                  </a:lnTo>
                  <a:lnTo>
                    <a:pt x="189" y="46"/>
                  </a:lnTo>
                  <a:lnTo>
                    <a:pt x="159" y="4"/>
                  </a:lnTo>
                  <a:lnTo>
                    <a:pt x="142" y="6"/>
                  </a:lnTo>
                  <a:lnTo>
                    <a:pt x="133" y="0"/>
                  </a:lnTo>
                  <a:lnTo>
                    <a:pt x="95" y="0"/>
                  </a:lnTo>
                  <a:lnTo>
                    <a:pt x="87" y="6"/>
                  </a:lnTo>
                  <a:lnTo>
                    <a:pt x="59" y="34"/>
                  </a:lnTo>
                  <a:lnTo>
                    <a:pt x="60" y="69"/>
                  </a:lnTo>
                  <a:lnTo>
                    <a:pt x="61" y="102"/>
                  </a:lnTo>
                  <a:lnTo>
                    <a:pt x="30" y="122"/>
                  </a:lnTo>
                  <a:lnTo>
                    <a:pt x="0" y="140"/>
                  </a:lnTo>
                  <a:lnTo>
                    <a:pt x="19" y="182"/>
                  </a:lnTo>
                  <a:lnTo>
                    <a:pt x="49" y="195"/>
                  </a:lnTo>
                  <a:lnTo>
                    <a:pt x="78" y="208"/>
                  </a:lnTo>
                  <a:lnTo>
                    <a:pt x="108" y="221"/>
                  </a:lnTo>
                  <a:lnTo>
                    <a:pt x="138" y="234"/>
                  </a:lnTo>
                  <a:lnTo>
                    <a:pt x="166" y="261"/>
                  </a:lnTo>
                  <a:lnTo>
                    <a:pt x="197" y="290"/>
                  </a:lnTo>
                  <a:lnTo>
                    <a:pt x="253" y="293"/>
                  </a:lnTo>
                  <a:lnTo>
                    <a:pt x="267" y="263"/>
                  </a:lnTo>
                  <a:lnTo>
                    <a:pt x="292" y="261"/>
                  </a:lnTo>
                  <a:lnTo>
                    <a:pt x="310" y="262"/>
                  </a:lnTo>
                  <a:lnTo>
                    <a:pt x="300" y="249"/>
                  </a:lnTo>
                  <a:lnTo>
                    <a:pt x="289" y="225"/>
                  </a:lnTo>
                  <a:lnTo>
                    <a:pt x="280" y="225"/>
                  </a:lnTo>
                  <a:lnTo>
                    <a:pt x="280" y="196"/>
                  </a:lnTo>
                  <a:lnTo>
                    <a:pt x="268" y="182"/>
                  </a:lnTo>
                  <a:lnTo>
                    <a:pt x="244" y="165"/>
                  </a:lnTo>
                  <a:lnTo>
                    <a:pt x="219" y="149"/>
                  </a:lnTo>
                  <a:lnTo>
                    <a:pt x="202" y="125"/>
                  </a:lnTo>
                  <a:close/>
                </a:path>
              </a:pathLst>
            </a:custGeom>
            <a:solidFill>
              <a:srgbClr val="C0C0C0">
                <a:alpha val="70195"/>
              </a:srgbClr>
            </a:solidFill>
            <a:ln w="1588"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39" name="Freeform 137"/>
            <p:cNvSpPr>
              <a:spLocks noChangeAspect="1"/>
            </p:cNvSpPr>
            <p:nvPr/>
          </p:nvSpPr>
          <p:spPr bwMode="auto">
            <a:xfrm>
              <a:off x="3526" y="2098"/>
              <a:ext cx="89" cy="19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3">
                  <a:moveTo>
                    <a:pt x="47" y="15"/>
                  </a:moveTo>
                  <a:lnTo>
                    <a:pt x="38" y="17"/>
                  </a:lnTo>
                  <a:lnTo>
                    <a:pt x="40" y="24"/>
                  </a:lnTo>
                  <a:lnTo>
                    <a:pt x="59" y="53"/>
                  </a:lnTo>
                  <a:lnTo>
                    <a:pt x="33" y="47"/>
                  </a:lnTo>
                  <a:lnTo>
                    <a:pt x="28" y="36"/>
                  </a:lnTo>
                  <a:lnTo>
                    <a:pt x="0" y="32"/>
                  </a:lnTo>
                  <a:lnTo>
                    <a:pt x="14" y="2"/>
                  </a:lnTo>
                  <a:lnTo>
                    <a:pt x="39" y="0"/>
                  </a:lnTo>
                  <a:lnTo>
                    <a:pt x="47" y="1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40" name="Freeform 138"/>
            <p:cNvSpPr>
              <a:spLocks noChangeAspect="1"/>
            </p:cNvSpPr>
            <p:nvPr/>
          </p:nvSpPr>
          <p:spPr bwMode="auto">
            <a:xfrm>
              <a:off x="4005" y="2092"/>
              <a:ext cx="89" cy="196"/>
            </a:xfrm>
            <a:custGeom>
              <a:avLst/>
              <a:gdLst>
                <a:gd name="T0" fmla="*/ 0 w 261"/>
                <a:gd name="T1" fmla="*/ 0 h 142"/>
                <a:gd name="T2" fmla="*/ 0 w 261"/>
                <a:gd name="T3" fmla="*/ 0 h 142"/>
                <a:gd name="T4" fmla="*/ 0 w 261"/>
                <a:gd name="T5" fmla="*/ 0 h 142"/>
                <a:gd name="T6" fmla="*/ 0 w 261"/>
                <a:gd name="T7" fmla="*/ 0 h 142"/>
                <a:gd name="T8" fmla="*/ 0 w 261"/>
                <a:gd name="T9" fmla="*/ 0 h 142"/>
                <a:gd name="T10" fmla="*/ 0 w 261"/>
                <a:gd name="T11" fmla="*/ 0 h 142"/>
                <a:gd name="T12" fmla="*/ 0 w 261"/>
                <a:gd name="T13" fmla="*/ 0 h 142"/>
                <a:gd name="T14" fmla="*/ 0 w 261"/>
                <a:gd name="T15" fmla="*/ 0 h 142"/>
                <a:gd name="T16" fmla="*/ 0 w 261"/>
                <a:gd name="T17" fmla="*/ 0 h 142"/>
                <a:gd name="T18" fmla="*/ 0 w 261"/>
                <a:gd name="T19" fmla="*/ 0 h 142"/>
                <a:gd name="T20" fmla="*/ 0 w 261"/>
                <a:gd name="T21" fmla="*/ 0 h 142"/>
                <a:gd name="T22" fmla="*/ 0 w 261"/>
                <a:gd name="T23" fmla="*/ 0 h 142"/>
                <a:gd name="T24" fmla="*/ 0 w 261"/>
                <a:gd name="T25" fmla="*/ 0 h 142"/>
                <a:gd name="T26" fmla="*/ 0 w 261"/>
                <a:gd name="T27" fmla="*/ 0 h 142"/>
                <a:gd name="T28" fmla="*/ 0 w 261"/>
                <a:gd name="T29" fmla="*/ 0 h 142"/>
                <a:gd name="T30" fmla="*/ 0 w 261"/>
                <a:gd name="T31" fmla="*/ 0 h 142"/>
                <a:gd name="T32" fmla="*/ 0 w 261"/>
                <a:gd name="T33" fmla="*/ 0 h 142"/>
                <a:gd name="T34" fmla="*/ 0 w 261"/>
                <a:gd name="T35" fmla="*/ 0 h 142"/>
                <a:gd name="T36" fmla="*/ 0 w 261"/>
                <a:gd name="T37" fmla="*/ 0 h 142"/>
                <a:gd name="T38" fmla="*/ 0 w 261"/>
                <a:gd name="T39" fmla="*/ 0 h 142"/>
                <a:gd name="T40" fmla="*/ 0 w 261"/>
                <a:gd name="T41" fmla="*/ 0 h 142"/>
                <a:gd name="T42" fmla="*/ 0 w 261"/>
                <a:gd name="T43" fmla="*/ 0 h 142"/>
                <a:gd name="T44" fmla="*/ 0 w 261"/>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1" h="142">
                  <a:moveTo>
                    <a:pt x="148" y="113"/>
                  </a:moveTo>
                  <a:lnTo>
                    <a:pt x="108" y="106"/>
                  </a:lnTo>
                  <a:lnTo>
                    <a:pt x="78" y="100"/>
                  </a:lnTo>
                  <a:lnTo>
                    <a:pt x="40" y="79"/>
                  </a:lnTo>
                  <a:lnTo>
                    <a:pt x="1" y="60"/>
                  </a:lnTo>
                  <a:lnTo>
                    <a:pt x="0" y="39"/>
                  </a:lnTo>
                  <a:lnTo>
                    <a:pt x="18" y="9"/>
                  </a:lnTo>
                  <a:lnTo>
                    <a:pt x="21" y="12"/>
                  </a:lnTo>
                  <a:lnTo>
                    <a:pt x="34" y="0"/>
                  </a:lnTo>
                  <a:lnTo>
                    <a:pt x="59" y="15"/>
                  </a:lnTo>
                  <a:lnTo>
                    <a:pt x="99" y="46"/>
                  </a:lnTo>
                  <a:lnTo>
                    <a:pt x="111" y="41"/>
                  </a:lnTo>
                  <a:lnTo>
                    <a:pt x="121" y="53"/>
                  </a:lnTo>
                  <a:lnTo>
                    <a:pt x="150" y="65"/>
                  </a:lnTo>
                  <a:lnTo>
                    <a:pt x="154" y="72"/>
                  </a:lnTo>
                  <a:lnTo>
                    <a:pt x="186" y="85"/>
                  </a:lnTo>
                  <a:lnTo>
                    <a:pt x="214" y="89"/>
                  </a:lnTo>
                  <a:lnTo>
                    <a:pt x="251" y="93"/>
                  </a:lnTo>
                  <a:lnTo>
                    <a:pt x="261" y="142"/>
                  </a:lnTo>
                  <a:lnTo>
                    <a:pt x="226" y="141"/>
                  </a:lnTo>
                  <a:lnTo>
                    <a:pt x="186" y="136"/>
                  </a:lnTo>
                  <a:lnTo>
                    <a:pt x="163" y="129"/>
                  </a:lnTo>
                  <a:lnTo>
                    <a:pt x="148" y="11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41" name="Freeform 139"/>
            <p:cNvSpPr>
              <a:spLocks noChangeAspect="1"/>
            </p:cNvSpPr>
            <p:nvPr/>
          </p:nvSpPr>
          <p:spPr bwMode="auto">
            <a:xfrm>
              <a:off x="3727" y="1980"/>
              <a:ext cx="89" cy="196"/>
            </a:xfrm>
            <a:custGeom>
              <a:avLst/>
              <a:gdLst>
                <a:gd name="T0" fmla="*/ 0 w 467"/>
                <a:gd name="T1" fmla="*/ 1 h 475"/>
                <a:gd name="T2" fmla="*/ 0 w 467"/>
                <a:gd name="T3" fmla="*/ 1 h 475"/>
                <a:gd name="T4" fmla="*/ 0 w 467"/>
                <a:gd name="T5" fmla="*/ 1 h 475"/>
                <a:gd name="T6" fmla="*/ 0 w 467"/>
                <a:gd name="T7" fmla="*/ 1 h 475"/>
                <a:gd name="T8" fmla="*/ 1 w 467"/>
                <a:gd name="T9" fmla="*/ 1 h 475"/>
                <a:gd name="T10" fmla="*/ 1 w 467"/>
                <a:gd name="T11" fmla="*/ 1 h 475"/>
                <a:gd name="T12" fmla="*/ 0 w 467"/>
                <a:gd name="T13" fmla="*/ 1 h 475"/>
                <a:gd name="T14" fmla="*/ 1 w 467"/>
                <a:gd name="T15" fmla="*/ 1 h 475"/>
                <a:gd name="T16" fmla="*/ 1 w 467"/>
                <a:gd name="T17" fmla="*/ 0 h 475"/>
                <a:gd name="T18" fmla="*/ 1 w 467"/>
                <a:gd name="T19" fmla="*/ 0 h 475"/>
                <a:gd name="T20" fmla="*/ 1 w 467"/>
                <a:gd name="T21" fmla="*/ 0 h 475"/>
                <a:gd name="T22" fmla="*/ 1 w 467"/>
                <a:gd name="T23" fmla="*/ 0 h 475"/>
                <a:gd name="T24" fmla="*/ 1 w 467"/>
                <a:gd name="T25" fmla="*/ 0 h 475"/>
                <a:gd name="T26" fmla="*/ 1 w 467"/>
                <a:gd name="T27" fmla="*/ 0 h 475"/>
                <a:gd name="T28" fmla="*/ 1 w 467"/>
                <a:gd name="T29" fmla="*/ 0 h 475"/>
                <a:gd name="T30" fmla="*/ 1 w 467"/>
                <a:gd name="T31" fmla="*/ 0 h 475"/>
                <a:gd name="T32" fmla="*/ 1 w 467"/>
                <a:gd name="T33" fmla="*/ 0 h 475"/>
                <a:gd name="T34" fmla="*/ 1 w 467"/>
                <a:gd name="T35" fmla="*/ 0 h 475"/>
                <a:gd name="T36" fmla="*/ 1 w 467"/>
                <a:gd name="T37" fmla="*/ 0 h 475"/>
                <a:gd name="T38" fmla="*/ 0 w 467"/>
                <a:gd name="T39" fmla="*/ 0 h 475"/>
                <a:gd name="T40" fmla="*/ 0 w 467"/>
                <a:gd name="T41" fmla="*/ 0 h 475"/>
                <a:gd name="T42" fmla="*/ 0 w 467"/>
                <a:gd name="T43" fmla="*/ 0 h 475"/>
                <a:gd name="T44" fmla="*/ 0 w 467"/>
                <a:gd name="T45" fmla="*/ 0 h 475"/>
                <a:gd name="T46" fmla="*/ 0 w 467"/>
                <a:gd name="T47" fmla="*/ 0 h 475"/>
                <a:gd name="T48" fmla="*/ 0 w 467"/>
                <a:gd name="T49" fmla="*/ 0 h 475"/>
                <a:gd name="T50" fmla="*/ 0 w 467"/>
                <a:gd name="T51" fmla="*/ 0 h 475"/>
                <a:gd name="T52" fmla="*/ 0 w 467"/>
                <a:gd name="T53" fmla="*/ 0 h 475"/>
                <a:gd name="T54" fmla="*/ 0 w 467"/>
                <a:gd name="T55" fmla="*/ 0 h 475"/>
                <a:gd name="T56" fmla="*/ 0 w 467"/>
                <a:gd name="T57" fmla="*/ 0 h 475"/>
                <a:gd name="T58" fmla="*/ 0 w 467"/>
                <a:gd name="T59" fmla="*/ 0 h 475"/>
                <a:gd name="T60" fmla="*/ 0 w 467"/>
                <a:gd name="T61" fmla="*/ 1 h 475"/>
                <a:gd name="T62" fmla="*/ 0 w 467"/>
                <a:gd name="T63" fmla="*/ 1 h 475"/>
                <a:gd name="T64" fmla="*/ 0 w 467"/>
                <a:gd name="T65" fmla="*/ 1 h 475"/>
                <a:gd name="T66" fmla="*/ 0 w 467"/>
                <a:gd name="T67" fmla="*/ 1 h 475"/>
                <a:gd name="T68" fmla="*/ 0 w 467"/>
                <a:gd name="T69" fmla="*/ 1 h 4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7" h="475">
                  <a:moveTo>
                    <a:pt x="192" y="415"/>
                  </a:moveTo>
                  <a:lnTo>
                    <a:pt x="204" y="433"/>
                  </a:lnTo>
                  <a:lnTo>
                    <a:pt x="215" y="438"/>
                  </a:lnTo>
                  <a:lnTo>
                    <a:pt x="233" y="465"/>
                  </a:lnTo>
                  <a:lnTo>
                    <a:pt x="256" y="475"/>
                  </a:lnTo>
                  <a:lnTo>
                    <a:pt x="272" y="468"/>
                  </a:lnTo>
                  <a:lnTo>
                    <a:pt x="270" y="456"/>
                  </a:lnTo>
                  <a:lnTo>
                    <a:pt x="297" y="457"/>
                  </a:lnTo>
                  <a:lnTo>
                    <a:pt x="327" y="452"/>
                  </a:lnTo>
                  <a:lnTo>
                    <a:pt x="339" y="453"/>
                  </a:lnTo>
                  <a:lnTo>
                    <a:pt x="323" y="407"/>
                  </a:lnTo>
                  <a:lnTo>
                    <a:pt x="311" y="407"/>
                  </a:lnTo>
                  <a:lnTo>
                    <a:pt x="304" y="381"/>
                  </a:lnTo>
                  <a:lnTo>
                    <a:pt x="281" y="368"/>
                  </a:lnTo>
                  <a:lnTo>
                    <a:pt x="298" y="325"/>
                  </a:lnTo>
                  <a:lnTo>
                    <a:pt x="310" y="329"/>
                  </a:lnTo>
                  <a:lnTo>
                    <a:pt x="340" y="327"/>
                  </a:lnTo>
                  <a:lnTo>
                    <a:pt x="359" y="297"/>
                  </a:lnTo>
                  <a:lnTo>
                    <a:pt x="380" y="267"/>
                  </a:lnTo>
                  <a:lnTo>
                    <a:pt x="394" y="241"/>
                  </a:lnTo>
                  <a:lnTo>
                    <a:pt x="406" y="217"/>
                  </a:lnTo>
                  <a:lnTo>
                    <a:pt x="400" y="189"/>
                  </a:lnTo>
                  <a:lnTo>
                    <a:pt x="420" y="175"/>
                  </a:lnTo>
                  <a:lnTo>
                    <a:pt x="407" y="164"/>
                  </a:lnTo>
                  <a:lnTo>
                    <a:pt x="395" y="151"/>
                  </a:lnTo>
                  <a:lnTo>
                    <a:pt x="382" y="143"/>
                  </a:lnTo>
                  <a:lnTo>
                    <a:pt x="374" y="123"/>
                  </a:lnTo>
                  <a:lnTo>
                    <a:pt x="375" y="113"/>
                  </a:lnTo>
                  <a:lnTo>
                    <a:pt x="359" y="97"/>
                  </a:lnTo>
                  <a:lnTo>
                    <a:pt x="360" y="85"/>
                  </a:lnTo>
                  <a:lnTo>
                    <a:pt x="405" y="91"/>
                  </a:lnTo>
                  <a:lnTo>
                    <a:pt x="438" y="80"/>
                  </a:lnTo>
                  <a:lnTo>
                    <a:pt x="467" y="55"/>
                  </a:lnTo>
                  <a:lnTo>
                    <a:pt x="426" y="44"/>
                  </a:lnTo>
                  <a:lnTo>
                    <a:pt x="405" y="33"/>
                  </a:lnTo>
                  <a:lnTo>
                    <a:pt x="390" y="9"/>
                  </a:lnTo>
                  <a:lnTo>
                    <a:pt x="354" y="0"/>
                  </a:lnTo>
                  <a:lnTo>
                    <a:pt x="320" y="8"/>
                  </a:lnTo>
                  <a:lnTo>
                    <a:pt x="284" y="17"/>
                  </a:lnTo>
                  <a:lnTo>
                    <a:pt x="268" y="38"/>
                  </a:lnTo>
                  <a:lnTo>
                    <a:pt x="285" y="68"/>
                  </a:lnTo>
                  <a:lnTo>
                    <a:pt x="276" y="95"/>
                  </a:lnTo>
                  <a:lnTo>
                    <a:pt x="270" y="110"/>
                  </a:lnTo>
                  <a:lnTo>
                    <a:pt x="244" y="113"/>
                  </a:lnTo>
                  <a:lnTo>
                    <a:pt x="262" y="133"/>
                  </a:lnTo>
                  <a:lnTo>
                    <a:pt x="238" y="153"/>
                  </a:lnTo>
                  <a:lnTo>
                    <a:pt x="236" y="193"/>
                  </a:lnTo>
                  <a:lnTo>
                    <a:pt x="206" y="191"/>
                  </a:lnTo>
                  <a:lnTo>
                    <a:pt x="198" y="201"/>
                  </a:lnTo>
                  <a:lnTo>
                    <a:pt x="168" y="213"/>
                  </a:lnTo>
                  <a:lnTo>
                    <a:pt x="164" y="241"/>
                  </a:lnTo>
                  <a:lnTo>
                    <a:pt x="164" y="258"/>
                  </a:lnTo>
                  <a:lnTo>
                    <a:pt x="131" y="265"/>
                  </a:lnTo>
                  <a:lnTo>
                    <a:pt x="99" y="272"/>
                  </a:lnTo>
                  <a:lnTo>
                    <a:pt x="52" y="273"/>
                  </a:lnTo>
                  <a:lnTo>
                    <a:pt x="26" y="265"/>
                  </a:lnTo>
                  <a:lnTo>
                    <a:pt x="0" y="257"/>
                  </a:lnTo>
                  <a:lnTo>
                    <a:pt x="22" y="281"/>
                  </a:lnTo>
                  <a:lnTo>
                    <a:pt x="44" y="306"/>
                  </a:lnTo>
                  <a:lnTo>
                    <a:pt x="68" y="315"/>
                  </a:lnTo>
                  <a:lnTo>
                    <a:pt x="77" y="351"/>
                  </a:lnTo>
                  <a:lnTo>
                    <a:pt x="87" y="356"/>
                  </a:lnTo>
                  <a:lnTo>
                    <a:pt x="88" y="373"/>
                  </a:lnTo>
                  <a:lnTo>
                    <a:pt x="60" y="384"/>
                  </a:lnTo>
                  <a:lnTo>
                    <a:pt x="50" y="397"/>
                  </a:lnTo>
                  <a:lnTo>
                    <a:pt x="47" y="425"/>
                  </a:lnTo>
                  <a:lnTo>
                    <a:pt x="75" y="423"/>
                  </a:lnTo>
                  <a:lnTo>
                    <a:pt x="104" y="422"/>
                  </a:lnTo>
                  <a:lnTo>
                    <a:pt x="128" y="421"/>
                  </a:lnTo>
                  <a:lnTo>
                    <a:pt x="160" y="417"/>
                  </a:lnTo>
                  <a:lnTo>
                    <a:pt x="192" y="41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42" name="Freeform 140"/>
            <p:cNvSpPr>
              <a:spLocks noChangeAspect="1"/>
            </p:cNvSpPr>
            <p:nvPr/>
          </p:nvSpPr>
          <p:spPr bwMode="auto">
            <a:xfrm>
              <a:off x="3214" y="2069"/>
              <a:ext cx="89" cy="196"/>
            </a:xfrm>
            <a:custGeom>
              <a:avLst/>
              <a:gdLst>
                <a:gd name="T0" fmla="*/ 0 w 348"/>
                <a:gd name="T1" fmla="*/ 0 h 355"/>
                <a:gd name="T2" fmla="*/ 0 w 348"/>
                <a:gd name="T3" fmla="*/ 0 h 355"/>
                <a:gd name="T4" fmla="*/ 0 w 348"/>
                <a:gd name="T5" fmla="*/ 0 h 355"/>
                <a:gd name="T6" fmla="*/ 0 w 348"/>
                <a:gd name="T7" fmla="*/ 0 h 355"/>
                <a:gd name="T8" fmla="*/ 0 w 348"/>
                <a:gd name="T9" fmla="*/ 0 h 355"/>
                <a:gd name="T10" fmla="*/ 0 w 348"/>
                <a:gd name="T11" fmla="*/ 0 h 355"/>
                <a:gd name="T12" fmla="*/ 0 w 348"/>
                <a:gd name="T13" fmla="*/ 0 h 355"/>
                <a:gd name="T14" fmla="*/ 0 w 348"/>
                <a:gd name="T15" fmla="*/ 0 h 355"/>
                <a:gd name="T16" fmla="*/ 0 w 348"/>
                <a:gd name="T17" fmla="*/ 0 h 355"/>
                <a:gd name="T18" fmla="*/ 0 w 348"/>
                <a:gd name="T19" fmla="*/ 0 h 355"/>
                <a:gd name="T20" fmla="*/ 0 w 348"/>
                <a:gd name="T21" fmla="*/ 0 h 355"/>
                <a:gd name="T22" fmla="*/ 1 w 348"/>
                <a:gd name="T23" fmla="*/ 0 h 355"/>
                <a:gd name="T24" fmla="*/ 0 w 348"/>
                <a:gd name="T25" fmla="*/ 0 h 355"/>
                <a:gd name="T26" fmla="*/ 1 w 348"/>
                <a:gd name="T27" fmla="*/ 0 h 355"/>
                <a:gd name="T28" fmla="*/ 0 w 348"/>
                <a:gd name="T29" fmla="*/ 1 h 355"/>
                <a:gd name="T30" fmla="*/ 0 w 348"/>
                <a:gd name="T31" fmla="*/ 1 h 355"/>
                <a:gd name="T32" fmla="*/ 0 w 348"/>
                <a:gd name="T33" fmla="*/ 1 h 355"/>
                <a:gd name="T34" fmla="*/ 0 w 348"/>
                <a:gd name="T35" fmla="*/ 1 h 355"/>
                <a:gd name="T36" fmla="*/ 0 w 348"/>
                <a:gd name="T37" fmla="*/ 1 h 355"/>
                <a:gd name="T38" fmla="*/ 0 w 348"/>
                <a:gd name="T39" fmla="*/ 1 h 355"/>
                <a:gd name="T40" fmla="*/ 0 w 348"/>
                <a:gd name="T41" fmla="*/ 1 h 355"/>
                <a:gd name="T42" fmla="*/ 0 w 348"/>
                <a:gd name="T43" fmla="*/ 1 h 355"/>
                <a:gd name="T44" fmla="*/ 0 w 348"/>
                <a:gd name="T45" fmla="*/ 1 h 355"/>
                <a:gd name="T46" fmla="*/ 0 w 348"/>
                <a:gd name="T47" fmla="*/ 1 h 355"/>
                <a:gd name="T48" fmla="*/ 0 w 348"/>
                <a:gd name="T49" fmla="*/ 1 h 355"/>
                <a:gd name="T50" fmla="*/ 0 w 348"/>
                <a:gd name="T51" fmla="*/ 1 h 355"/>
                <a:gd name="T52" fmla="*/ 0 w 348"/>
                <a:gd name="T53" fmla="*/ 1 h 355"/>
                <a:gd name="T54" fmla="*/ 0 w 348"/>
                <a:gd name="T55" fmla="*/ 1 h 355"/>
                <a:gd name="T56" fmla="*/ 0 w 348"/>
                <a:gd name="T57" fmla="*/ 1 h 355"/>
                <a:gd name="T58" fmla="*/ 0 w 348"/>
                <a:gd name="T59" fmla="*/ 1 h 355"/>
                <a:gd name="T60" fmla="*/ 0 w 348"/>
                <a:gd name="T61" fmla="*/ 1 h 355"/>
                <a:gd name="T62" fmla="*/ 0 w 348"/>
                <a:gd name="T63" fmla="*/ 0 h 355"/>
                <a:gd name="T64" fmla="*/ 0 w 348"/>
                <a:gd name="T65" fmla="*/ 0 h 355"/>
                <a:gd name="T66" fmla="*/ 0 w 348"/>
                <a:gd name="T67" fmla="*/ 0 h 355"/>
                <a:gd name="T68" fmla="*/ 0 w 348"/>
                <a:gd name="T69" fmla="*/ 0 h 355"/>
                <a:gd name="T70" fmla="*/ 0 w 348"/>
                <a:gd name="T71" fmla="*/ 0 h 355"/>
                <a:gd name="T72" fmla="*/ 0 w 348"/>
                <a:gd name="T73" fmla="*/ 0 h 355"/>
                <a:gd name="T74" fmla="*/ 0 w 348"/>
                <a:gd name="T75" fmla="*/ 0 h 355"/>
                <a:gd name="T76" fmla="*/ 0 w 348"/>
                <a:gd name="T77" fmla="*/ 0 h 355"/>
                <a:gd name="T78" fmla="*/ 0 w 348"/>
                <a:gd name="T79" fmla="*/ 0 h 355"/>
                <a:gd name="T80" fmla="*/ 0 w 348"/>
                <a:gd name="T81" fmla="*/ 0 h 355"/>
                <a:gd name="T82" fmla="*/ 0 w 348"/>
                <a:gd name="T83" fmla="*/ 0 h 355"/>
                <a:gd name="T84" fmla="*/ 0 w 348"/>
                <a:gd name="T85" fmla="*/ 0 h 355"/>
                <a:gd name="T86" fmla="*/ 0 w 348"/>
                <a:gd name="T87" fmla="*/ 0 h 355"/>
                <a:gd name="T88" fmla="*/ 0 w 348"/>
                <a:gd name="T89" fmla="*/ 0 h 355"/>
                <a:gd name="T90" fmla="*/ 0 w 348"/>
                <a:gd name="T91" fmla="*/ 0 h 355"/>
                <a:gd name="T92" fmla="*/ 0 w 348"/>
                <a:gd name="T93" fmla="*/ 0 h 355"/>
                <a:gd name="T94" fmla="*/ 0 w 348"/>
                <a:gd name="T95" fmla="*/ 0 h 355"/>
                <a:gd name="T96" fmla="*/ 0 w 348"/>
                <a:gd name="T97" fmla="*/ 0 h 355"/>
                <a:gd name="T98" fmla="*/ 0 w 348"/>
                <a:gd name="T99" fmla="*/ 0 h 355"/>
                <a:gd name="T100" fmla="*/ 0 w 348"/>
                <a:gd name="T101" fmla="*/ 0 h 355"/>
                <a:gd name="T102" fmla="*/ 0 w 348"/>
                <a:gd name="T103" fmla="*/ 0 h 355"/>
                <a:gd name="T104" fmla="*/ 0 w 348"/>
                <a:gd name="T105" fmla="*/ 0 h 355"/>
                <a:gd name="T106" fmla="*/ 0 w 348"/>
                <a:gd name="T107" fmla="*/ 0 h 355"/>
                <a:gd name="T108" fmla="*/ 0 w 348"/>
                <a:gd name="T109" fmla="*/ 0 h 355"/>
                <a:gd name="T110" fmla="*/ 0 w 348"/>
                <a:gd name="T111" fmla="*/ 0 h 355"/>
                <a:gd name="T112" fmla="*/ 0 w 348"/>
                <a:gd name="T113" fmla="*/ 0 h 355"/>
                <a:gd name="T114" fmla="*/ 0 w 348"/>
                <a:gd name="T115" fmla="*/ 0 h 3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8" h="355">
                  <a:moveTo>
                    <a:pt x="277" y="130"/>
                  </a:moveTo>
                  <a:lnTo>
                    <a:pt x="257" y="97"/>
                  </a:lnTo>
                  <a:lnTo>
                    <a:pt x="237" y="64"/>
                  </a:lnTo>
                  <a:lnTo>
                    <a:pt x="230" y="67"/>
                  </a:lnTo>
                  <a:lnTo>
                    <a:pt x="243" y="95"/>
                  </a:lnTo>
                  <a:lnTo>
                    <a:pt x="257" y="121"/>
                  </a:lnTo>
                  <a:lnTo>
                    <a:pt x="271" y="148"/>
                  </a:lnTo>
                  <a:lnTo>
                    <a:pt x="285" y="173"/>
                  </a:lnTo>
                  <a:lnTo>
                    <a:pt x="299" y="199"/>
                  </a:lnTo>
                  <a:lnTo>
                    <a:pt x="313" y="224"/>
                  </a:lnTo>
                  <a:lnTo>
                    <a:pt x="330" y="250"/>
                  </a:lnTo>
                  <a:lnTo>
                    <a:pt x="348" y="274"/>
                  </a:lnTo>
                  <a:lnTo>
                    <a:pt x="344" y="276"/>
                  </a:lnTo>
                  <a:lnTo>
                    <a:pt x="345" y="305"/>
                  </a:lnTo>
                  <a:lnTo>
                    <a:pt x="335" y="318"/>
                  </a:lnTo>
                  <a:lnTo>
                    <a:pt x="326" y="316"/>
                  </a:lnTo>
                  <a:lnTo>
                    <a:pt x="320" y="336"/>
                  </a:lnTo>
                  <a:lnTo>
                    <a:pt x="303" y="338"/>
                  </a:lnTo>
                  <a:lnTo>
                    <a:pt x="296" y="355"/>
                  </a:lnTo>
                  <a:lnTo>
                    <a:pt x="258" y="350"/>
                  </a:lnTo>
                  <a:lnTo>
                    <a:pt x="219" y="346"/>
                  </a:lnTo>
                  <a:lnTo>
                    <a:pt x="217" y="338"/>
                  </a:lnTo>
                  <a:lnTo>
                    <a:pt x="213" y="346"/>
                  </a:lnTo>
                  <a:lnTo>
                    <a:pt x="189" y="346"/>
                  </a:lnTo>
                  <a:lnTo>
                    <a:pt x="165" y="346"/>
                  </a:lnTo>
                  <a:lnTo>
                    <a:pt x="140" y="346"/>
                  </a:lnTo>
                  <a:lnTo>
                    <a:pt x="116" y="346"/>
                  </a:lnTo>
                  <a:lnTo>
                    <a:pt x="92" y="346"/>
                  </a:lnTo>
                  <a:lnTo>
                    <a:pt x="68" y="346"/>
                  </a:lnTo>
                  <a:lnTo>
                    <a:pt x="44" y="346"/>
                  </a:lnTo>
                  <a:lnTo>
                    <a:pt x="19" y="346"/>
                  </a:lnTo>
                  <a:lnTo>
                    <a:pt x="18" y="312"/>
                  </a:lnTo>
                  <a:lnTo>
                    <a:pt x="15" y="278"/>
                  </a:lnTo>
                  <a:lnTo>
                    <a:pt x="14" y="245"/>
                  </a:lnTo>
                  <a:lnTo>
                    <a:pt x="12" y="211"/>
                  </a:lnTo>
                  <a:lnTo>
                    <a:pt x="9" y="178"/>
                  </a:lnTo>
                  <a:lnTo>
                    <a:pt x="7" y="144"/>
                  </a:lnTo>
                  <a:lnTo>
                    <a:pt x="5" y="110"/>
                  </a:lnTo>
                  <a:lnTo>
                    <a:pt x="2" y="77"/>
                  </a:lnTo>
                  <a:lnTo>
                    <a:pt x="1" y="50"/>
                  </a:lnTo>
                  <a:lnTo>
                    <a:pt x="0" y="23"/>
                  </a:lnTo>
                  <a:lnTo>
                    <a:pt x="5" y="0"/>
                  </a:lnTo>
                  <a:lnTo>
                    <a:pt x="25" y="1"/>
                  </a:lnTo>
                  <a:lnTo>
                    <a:pt x="72" y="14"/>
                  </a:lnTo>
                  <a:lnTo>
                    <a:pt x="119" y="26"/>
                  </a:lnTo>
                  <a:lnTo>
                    <a:pt x="161" y="13"/>
                  </a:lnTo>
                  <a:lnTo>
                    <a:pt x="181" y="2"/>
                  </a:lnTo>
                  <a:lnTo>
                    <a:pt x="171" y="7"/>
                  </a:lnTo>
                  <a:lnTo>
                    <a:pt x="186" y="4"/>
                  </a:lnTo>
                  <a:lnTo>
                    <a:pt x="213" y="12"/>
                  </a:lnTo>
                  <a:lnTo>
                    <a:pt x="222" y="18"/>
                  </a:lnTo>
                  <a:lnTo>
                    <a:pt x="237" y="20"/>
                  </a:lnTo>
                  <a:lnTo>
                    <a:pt x="279" y="11"/>
                  </a:lnTo>
                  <a:lnTo>
                    <a:pt x="294" y="44"/>
                  </a:lnTo>
                  <a:lnTo>
                    <a:pt x="307" y="77"/>
                  </a:lnTo>
                  <a:lnTo>
                    <a:pt x="301" y="107"/>
                  </a:lnTo>
                  <a:lnTo>
                    <a:pt x="294" y="136"/>
                  </a:lnTo>
                  <a:lnTo>
                    <a:pt x="277" y="13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43" name="Freeform 141"/>
            <p:cNvSpPr>
              <a:spLocks noChangeAspect="1"/>
            </p:cNvSpPr>
            <p:nvPr/>
          </p:nvSpPr>
          <p:spPr bwMode="auto">
            <a:xfrm>
              <a:off x="3848" y="2006"/>
              <a:ext cx="89" cy="196"/>
            </a:xfrm>
            <a:custGeom>
              <a:avLst/>
              <a:gdLst>
                <a:gd name="T0" fmla="*/ 0 w 866"/>
                <a:gd name="T1" fmla="*/ 0 h 980"/>
                <a:gd name="T2" fmla="*/ 0 w 866"/>
                <a:gd name="T3" fmla="*/ 0 h 980"/>
                <a:gd name="T4" fmla="*/ 0 w 866"/>
                <a:gd name="T5" fmla="*/ 0 h 980"/>
                <a:gd name="T6" fmla="*/ 0 w 866"/>
                <a:gd name="T7" fmla="*/ 0 h 980"/>
                <a:gd name="T8" fmla="*/ 0 w 866"/>
                <a:gd name="T9" fmla="*/ 0 h 980"/>
                <a:gd name="T10" fmla="*/ 0 w 866"/>
                <a:gd name="T11" fmla="*/ 0 h 980"/>
                <a:gd name="T12" fmla="*/ 0 w 866"/>
                <a:gd name="T13" fmla="*/ 0 h 980"/>
                <a:gd name="T14" fmla="*/ 0 w 866"/>
                <a:gd name="T15" fmla="*/ 1 h 980"/>
                <a:gd name="T16" fmla="*/ 0 w 866"/>
                <a:gd name="T17" fmla="*/ 1 h 980"/>
                <a:gd name="T18" fmla="*/ 0 w 866"/>
                <a:gd name="T19" fmla="*/ 1 h 980"/>
                <a:gd name="T20" fmla="*/ 0 w 866"/>
                <a:gd name="T21" fmla="*/ 1 h 980"/>
                <a:gd name="T22" fmla="*/ 0 w 866"/>
                <a:gd name="T23" fmla="*/ 1 h 980"/>
                <a:gd name="T24" fmla="*/ 0 w 866"/>
                <a:gd name="T25" fmla="*/ 1 h 980"/>
                <a:gd name="T26" fmla="*/ 0 w 866"/>
                <a:gd name="T27" fmla="*/ 1 h 980"/>
                <a:gd name="T28" fmla="*/ 0 w 866"/>
                <a:gd name="T29" fmla="*/ 1 h 980"/>
                <a:gd name="T30" fmla="*/ 0 w 866"/>
                <a:gd name="T31" fmla="*/ 1 h 980"/>
                <a:gd name="T32" fmla="*/ 0 w 866"/>
                <a:gd name="T33" fmla="*/ 1 h 980"/>
                <a:gd name="T34" fmla="*/ 0 w 866"/>
                <a:gd name="T35" fmla="*/ 1 h 980"/>
                <a:gd name="T36" fmla="*/ 0 w 866"/>
                <a:gd name="T37" fmla="*/ 2 h 980"/>
                <a:gd name="T38" fmla="*/ 0 w 866"/>
                <a:gd name="T39" fmla="*/ 2 h 980"/>
                <a:gd name="T40" fmla="*/ 0 w 866"/>
                <a:gd name="T41" fmla="*/ 2 h 980"/>
                <a:gd name="T42" fmla="*/ 1 w 866"/>
                <a:gd name="T43" fmla="*/ 2 h 980"/>
                <a:gd name="T44" fmla="*/ 1 w 866"/>
                <a:gd name="T45" fmla="*/ 2 h 980"/>
                <a:gd name="T46" fmla="*/ 1 w 866"/>
                <a:gd name="T47" fmla="*/ 2 h 980"/>
                <a:gd name="T48" fmla="*/ 1 w 866"/>
                <a:gd name="T49" fmla="*/ 2 h 980"/>
                <a:gd name="T50" fmla="*/ 1 w 866"/>
                <a:gd name="T51" fmla="*/ 1 h 980"/>
                <a:gd name="T52" fmla="*/ 1 w 866"/>
                <a:gd name="T53" fmla="*/ 1 h 980"/>
                <a:gd name="T54" fmla="*/ 1 w 866"/>
                <a:gd name="T55" fmla="*/ 1 h 980"/>
                <a:gd name="T56" fmla="*/ 1 w 866"/>
                <a:gd name="T57" fmla="*/ 1 h 980"/>
                <a:gd name="T58" fmla="*/ 1 w 866"/>
                <a:gd name="T59" fmla="*/ 1 h 980"/>
                <a:gd name="T60" fmla="*/ 1 w 866"/>
                <a:gd name="T61" fmla="*/ 1 h 980"/>
                <a:gd name="T62" fmla="*/ 1 w 866"/>
                <a:gd name="T63" fmla="*/ 1 h 980"/>
                <a:gd name="T64" fmla="*/ 1 w 866"/>
                <a:gd name="T65" fmla="*/ 1 h 980"/>
                <a:gd name="T66" fmla="*/ 1 w 866"/>
                <a:gd name="T67" fmla="*/ 1 h 980"/>
                <a:gd name="T68" fmla="*/ 1 w 866"/>
                <a:gd name="T69" fmla="*/ 0 h 980"/>
                <a:gd name="T70" fmla="*/ 1 w 866"/>
                <a:gd name="T71" fmla="*/ 1 h 980"/>
                <a:gd name="T72" fmla="*/ 1 w 866"/>
                <a:gd name="T73" fmla="*/ 1 h 980"/>
                <a:gd name="T74" fmla="*/ 1 w 866"/>
                <a:gd name="T75" fmla="*/ 1 h 980"/>
                <a:gd name="T76" fmla="*/ 2 w 866"/>
                <a:gd name="T77" fmla="*/ 1 h 980"/>
                <a:gd name="T78" fmla="*/ 2 w 866"/>
                <a:gd name="T79" fmla="*/ 1 h 980"/>
                <a:gd name="T80" fmla="*/ 2 w 866"/>
                <a:gd name="T81" fmla="*/ 1 h 980"/>
                <a:gd name="T82" fmla="*/ 2 w 866"/>
                <a:gd name="T83" fmla="*/ 0 h 980"/>
                <a:gd name="T84" fmla="*/ 2 w 866"/>
                <a:gd name="T85" fmla="*/ 0 h 980"/>
                <a:gd name="T86" fmla="*/ 2 w 866"/>
                <a:gd name="T87" fmla="*/ 0 h 980"/>
                <a:gd name="T88" fmla="*/ 2 w 866"/>
                <a:gd name="T89" fmla="*/ 0 h 980"/>
                <a:gd name="T90" fmla="*/ 2 w 866"/>
                <a:gd name="T91" fmla="*/ 0 h 980"/>
                <a:gd name="T92" fmla="*/ 1 w 866"/>
                <a:gd name="T93" fmla="*/ 0 h 980"/>
                <a:gd name="T94" fmla="*/ 1 w 866"/>
                <a:gd name="T95" fmla="*/ 0 h 980"/>
                <a:gd name="T96" fmla="*/ 1 w 866"/>
                <a:gd name="T97" fmla="*/ 0 h 980"/>
                <a:gd name="T98" fmla="*/ 1 w 866"/>
                <a:gd name="T99" fmla="*/ 0 h 980"/>
                <a:gd name="T100" fmla="*/ 1 w 866"/>
                <a:gd name="T101" fmla="*/ 0 h 980"/>
                <a:gd name="T102" fmla="*/ 1 w 866"/>
                <a:gd name="T103" fmla="*/ 0 h 980"/>
                <a:gd name="T104" fmla="*/ 1 w 866"/>
                <a:gd name="T105" fmla="*/ 0 h 980"/>
                <a:gd name="T106" fmla="*/ 0 w 866"/>
                <a:gd name="T107" fmla="*/ 0 h 980"/>
                <a:gd name="T108" fmla="*/ 0 w 866"/>
                <a:gd name="T109" fmla="*/ 0 h 980"/>
                <a:gd name="T110" fmla="*/ 0 w 866"/>
                <a:gd name="T111" fmla="*/ 0 h 980"/>
                <a:gd name="T112" fmla="*/ 0 w 866"/>
                <a:gd name="T113" fmla="*/ 0 h 980"/>
                <a:gd name="T114" fmla="*/ 0 w 866"/>
                <a:gd name="T115" fmla="*/ 0 h 9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6" h="980">
                  <a:moveTo>
                    <a:pt x="211" y="0"/>
                  </a:moveTo>
                  <a:lnTo>
                    <a:pt x="182" y="25"/>
                  </a:lnTo>
                  <a:lnTo>
                    <a:pt x="149" y="36"/>
                  </a:lnTo>
                  <a:lnTo>
                    <a:pt x="104" y="30"/>
                  </a:lnTo>
                  <a:lnTo>
                    <a:pt x="103" y="42"/>
                  </a:lnTo>
                  <a:lnTo>
                    <a:pt x="119" y="58"/>
                  </a:lnTo>
                  <a:lnTo>
                    <a:pt x="118" y="68"/>
                  </a:lnTo>
                  <a:lnTo>
                    <a:pt x="126" y="88"/>
                  </a:lnTo>
                  <a:lnTo>
                    <a:pt x="139" y="96"/>
                  </a:lnTo>
                  <a:lnTo>
                    <a:pt x="151" y="109"/>
                  </a:lnTo>
                  <a:lnTo>
                    <a:pt x="164" y="120"/>
                  </a:lnTo>
                  <a:lnTo>
                    <a:pt x="144" y="134"/>
                  </a:lnTo>
                  <a:lnTo>
                    <a:pt x="150" y="162"/>
                  </a:lnTo>
                  <a:lnTo>
                    <a:pt x="138" y="186"/>
                  </a:lnTo>
                  <a:lnTo>
                    <a:pt x="124" y="212"/>
                  </a:lnTo>
                  <a:lnTo>
                    <a:pt x="103" y="242"/>
                  </a:lnTo>
                  <a:lnTo>
                    <a:pt x="84" y="272"/>
                  </a:lnTo>
                  <a:lnTo>
                    <a:pt x="54" y="274"/>
                  </a:lnTo>
                  <a:lnTo>
                    <a:pt x="42" y="270"/>
                  </a:lnTo>
                  <a:lnTo>
                    <a:pt x="25" y="313"/>
                  </a:lnTo>
                  <a:lnTo>
                    <a:pt x="48" y="326"/>
                  </a:lnTo>
                  <a:lnTo>
                    <a:pt x="55" y="352"/>
                  </a:lnTo>
                  <a:lnTo>
                    <a:pt x="67" y="352"/>
                  </a:lnTo>
                  <a:lnTo>
                    <a:pt x="83" y="398"/>
                  </a:lnTo>
                  <a:lnTo>
                    <a:pt x="71" y="397"/>
                  </a:lnTo>
                  <a:lnTo>
                    <a:pt x="41" y="402"/>
                  </a:lnTo>
                  <a:lnTo>
                    <a:pt x="14" y="401"/>
                  </a:lnTo>
                  <a:lnTo>
                    <a:pt x="16" y="413"/>
                  </a:lnTo>
                  <a:lnTo>
                    <a:pt x="0" y="420"/>
                  </a:lnTo>
                  <a:lnTo>
                    <a:pt x="0" y="422"/>
                  </a:lnTo>
                  <a:lnTo>
                    <a:pt x="13" y="418"/>
                  </a:lnTo>
                  <a:lnTo>
                    <a:pt x="7" y="426"/>
                  </a:lnTo>
                  <a:lnTo>
                    <a:pt x="35" y="454"/>
                  </a:lnTo>
                  <a:lnTo>
                    <a:pt x="71" y="448"/>
                  </a:lnTo>
                  <a:lnTo>
                    <a:pt x="68" y="455"/>
                  </a:lnTo>
                  <a:lnTo>
                    <a:pt x="47" y="470"/>
                  </a:lnTo>
                  <a:lnTo>
                    <a:pt x="30" y="468"/>
                  </a:lnTo>
                  <a:lnTo>
                    <a:pt x="58" y="498"/>
                  </a:lnTo>
                  <a:lnTo>
                    <a:pt x="85" y="527"/>
                  </a:lnTo>
                  <a:lnTo>
                    <a:pt x="128" y="515"/>
                  </a:lnTo>
                  <a:lnTo>
                    <a:pt x="131" y="492"/>
                  </a:lnTo>
                  <a:lnTo>
                    <a:pt x="132" y="475"/>
                  </a:lnTo>
                  <a:lnTo>
                    <a:pt x="149" y="475"/>
                  </a:lnTo>
                  <a:lnTo>
                    <a:pt x="144" y="485"/>
                  </a:lnTo>
                  <a:lnTo>
                    <a:pt x="143" y="492"/>
                  </a:lnTo>
                  <a:lnTo>
                    <a:pt x="160" y="492"/>
                  </a:lnTo>
                  <a:lnTo>
                    <a:pt x="149" y="504"/>
                  </a:lnTo>
                  <a:lnTo>
                    <a:pt x="152" y="520"/>
                  </a:lnTo>
                  <a:lnTo>
                    <a:pt x="155" y="545"/>
                  </a:lnTo>
                  <a:lnTo>
                    <a:pt x="163" y="581"/>
                  </a:lnTo>
                  <a:lnTo>
                    <a:pt x="164" y="590"/>
                  </a:lnTo>
                  <a:lnTo>
                    <a:pt x="168" y="599"/>
                  </a:lnTo>
                  <a:lnTo>
                    <a:pt x="178" y="642"/>
                  </a:lnTo>
                  <a:lnTo>
                    <a:pt x="190" y="678"/>
                  </a:lnTo>
                  <a:lnTo>
                    <a:pt x="202" y="713"/>
                  </a:lnTo>
                  <a:lnTo>
                    <a:pt x="209" y="720"/>
                  </a:lnTo>
                  <a:lnTo>
                    <a:pt x="226" y="762"/>
                  </a:lnTo>
                  <a:lnTo>
                    <a:pt x="242" y="803"/>
                  </a:lnTo>
                  <a:lnTo>
                    <a:pt x="257" y="833"/>
                  </a:lnTo>
                  <a:lnTo>
                    <a:pt x="271" y="862"/>
                  </a:lnTo>
                  <a:lnTo>
                    <a:pt x="286" y="892"/>
                  </a:lnTo>
                  <a:lnTo>
                    <a:pt x="296" y="916"/>
                  </a:lnTo>
                  <a:lnTo>
                    <a:pt x="308" y="943"/>
                  </a:lnTo>
                  <a:lnTo>
                    <a:pt x="322" y="971"/>
                  </a:lnTo>
                  <a:lnTo>
                    <a:pt x="342" y="980"/>
                  </a:lnTo>
                  <a:lnTo>
                    <a:pt x="358" y="962"/>
                  </a:lnTo>
                  <a:lnTo>
                    <a:pt x="376" y="943"/>
                  </a:lnTo>
                  <a:lnTo>
                    <a:pt x="395" y="941"/>
                  </a:lnTo>
                  <a:lnTo>
                    <a:pt x="383" y="926"/>
                  </a:lnTo>
                  <a:lnTo>
                    <a:pt x="401" y="901"/>
                  </a:lnTo>
                  <a:lnTo>
                    <a:pt x="409" y="900"/>
                  </a:lnTo>
                  <a:lnTo>
                    <a:pt x="407" y="874"/>
                  </a:lnTo>
                  <a:lnTo>
                    <a:pt x="403" y="848"/>
                  </a:lnTo>
                  <a:lnTo>
                    <a:pt x="409" y="820"/>
                  </a:lnTo>
                  <a:lnTo>
                    <a:pt x="415" y="790"/>
                  </a:lnTo>
                  <a:lnTo>
                    <a:pt x="409" y="758"/>
                  </a:lnTo>
                  <a:lnTo>
                    <a:pt x="406" y="716"/>
                  </a:lnTo>
                  <a:lnTo>
                    <a:pt x="422" y="704"/>
                  </a:lnTo>
                  <a:lnTo>
                    <a:pt x="426" y="701"/>
                  </a:lnTo>
                  <a:lnTo>
                    <a:pt x="433" y="700"/>
                  </a:lnTo>
                  <a:lnTo>
                    <a:pt x="442" y="686"/>
                  </a:lnTo>
                  <a:lnTo>
                    <a:pt x="467" y="677"/>
                  </a:lnTo>
                  <a:lnTo>
                    <a:pt x="472" y="654"/>
                  </a:lnTo>
                  <a:lnTo>
                    <a:pt x="502" y="623"/>
                  </a:lnTo>
                  <a:lnTo>
                    <a:pt x="532" y="592"/>
                  </a:lnTo>
                  <a:lnTo>
                    <a:pt x="557" y="566"/>
                  </a:lnTo>
                  <a:lnTo>
                    <a:pt x="575" y="554"/>
                  </a:lnTo>
                  <a:lnTo>
                    <a:pt x="593" y="528"/>
                  </a:lnTo>
                  <a:lnTo>
                    <a:pt x="594" y="503"/>
                  </a:lnTo>
                  <a:lnTo>
                    <a:pt x="623" y="482"/>
                  </a:lnTo>
                  <a:lnTo>
                    <a:pt x="631" y="496"/>
                  </a:lnTo>
                  <a:lnTo>
                    <a:pt x="641" y="498"/>
                  </a:lnTo>
                  <a:lnTo>
                    <a:pt x="647" y="496"/>
                  </a:lnTo>
                  <a:lnTo>
                    <a:pt x="655" y="496"/>
                  </a:lnTo>
                  <a:lnTo>
                    <a:pt x="653" y="486"/>
                  </a:lnTo>
                  <a:lnTo>
                    <a:pt x="644" y="458"/>
                  </a:lnTo>
                  <a:lnTo>
                    <a:pt x="636" y="431"/>
                  </a:lnTo>
                  <a:lnTo>
                    <a:pt x="632" y="410"/>
                  </a:lnTo>
                  <a:lnTo>
                    <a:pt x="610" y="390"/>
                  </a:lnTo>
                  <a:lnTo>
                    <a:pt x="617" y="377"/>
                  </a:lnTo>
                  <a:lnTo>
                    <a:pt x="630" y="370"/>
                  </a:lnTo>
                  <a:lnTo>
                    <a:pt x="606" y="347"/>
                  </a:lnTo>
                  <a:lnTo>
                    <a:pt x="606" y="320"/>
                  </a:lnTo>
                  <a:lnTo>
                    <a:pt x="626" y="330"/>
                  </a:lnTo>
                  <a:lnTo>
                    <a:pt x="637" y="340"/>
                  </a:lnTo>
                  <a:lnTo>
                    <a:pt x="646" y="334"/>
                  </a:lnTo>
                  <a:lnTo>
                    <a:pt x="658" y="364"/>
                  </a:lnTo>
                  <a:lnTo>
                    <a:pt x="691" y="366"/>
                  </a:lnTo>
                  <a:lnTo>
                    <a:pt x="725" y="370"/>
                  </a:lnTo>
                  <a:lnTo>
                    <a:pt x="740" y="382"/>
                  </a:lnTo>
                  <a:lnTo>
                    <a:pt x="734" y="396"/>
                  </a:lnTo>
                  <a:lnTo>
                    <a:pt x="712" y="412"/>
                  </a:lnTo>
                  <a:lnTo>
                    <a:pt x="719" y="440"/>
                  </a:lnTo>
                  <a:lnTo>
                    <a:pt x="725" y="448"/>
                  </a:lnTo>
                  <a:lnTo>
                    <a:pt x="738" y="421"/>
                  </a:lnTo>
                  <a:lnTo>
                    <a:pt x="750" y="452"/>
                  </a:lnTo>
                  <a:lnTo>
                    <a:pt x="762" y="485"/>
                  </a:lnTo>
                  <a:lnTo>
                    <a:pt x="764" y="484"/>
                  </a:lnTo>
                  <a:lnTo>
                    <a:pt x="775" y="484"/>
                  </a:lnTo>
                  <a:lnTo>
                    <a:pt x="775" y="445"/>
                  </a:lnTo>
                  <a:lnTo>
                    <a:pt x="776" y="415"/>
                  </a:lnTo>
                  <a:lnTo>
                    <a:pt x="797" y="415"/>
                  </a:lnTo>
                  <a:lnTo>
                    <a:pt x="811" y="372"/>
                  </a:lnTo>
                  <a:lnTo>
                    <a:pt x="811" y="356"/>
                  </a:lnTo>
                  <a:lnTo>
                    <a:pt x="812" y="325"/>
                  </a:lnTo>
                  <a:lnTo>
                    <a:pt x="842" y="294"/>
                  </a:lnTo>
                  <a:lnTo>
                    <a:pt x="865" y="300"/>
                  </a:lnTo>
                  <a:lnTo>
                    <a:pt x="859" y="288"/>
                  </a:lnTo>
                  <a:lnTo>
                    <a:pt x="863" y="277"/>
                  </a:lnTo>
                  <a:lnTo>
                    <a:pt x="866" y="260"/>
                  </a:lnTo>
                  <a:lnTo>
                    <a:pt x="833" y="250"/>
                  </a:lnTo>
                  <a:lnTo>
                    <a:pt x="834" y="234"/>
                  </a:lnTo>
                  <a:lnTo>
                    <a:pt x="822" y="230"/>
                  </a:lnTo>
                  <a:lnTo>
                    <a:pt x="824" y="224"/>
                  </a:lnTo>
                  <a:lnTo>
                    <a:pt x="811" y="220"/>
                  </a:lnTo>
                  <a:lnTo>
                    <a:pt x="794" y="229"/>
                  </a:lnTo>
                  <a:lnTo>
                    <a:pt x="769" y="226"/>
                  </a:lnTo>
                  <a:lnTo>
                    <a:pt x="746" y="246"/>
                  </a:lnTo>
                  <a:lnTo>
                    <a:pt x="725" y="266"/>
                  </a:lnTo>
                  <a:lnTo>
                    <a:pt x="696" y="277"/>
                  </a:lnTo>
                  <a:lnTo>
                    <a:pt x="706" y="288"/>
                  </a:lnTo>
                  <a:lnTo>
                    <a:pt x="716" y="307"/>
                  </a:lnTo>
                  <a:lnTo>
                    <a:pt x="688" y="310"/>
                  </a:lnTo>
                  <a:lnTo>
                    <a:pt x="659" y="311"/>
                  </a:lnTo>
                  <a:lnTo>
                    <a:pt x="620" y="307"/>
                  </a:lnTo>
                  <a:lnTo>
                    <a:pt x="616" y="293"/>
                  </a:lnTo>
                  <a:lnTo>
                    <a:pt x="601" y="264"/>
                  </a:lnTo>
                  <a:lnTo>
                    <a:pt x="588" y="274"/>
                  </a:lnTo>
                  <a:lnTo>
                    <a:pt x="598" y="323"/>
                  </a:lnTo>
                  <a:lnTo>
                    <a:pt x="563" y="322"/>
                  </a:lnTo>
                  <a:lnTo>
                    <a:pt x="523" y="317"/>
                  </a:lnTo>
                  <a:lnTo>
                    <a:pt x="500" y="310"/>
                  </a:lnTo>
                  <a:lnTo>
                    <a:pt x="485" y="294"/>
                  </a:lnTo>
                  <a:lnTo>
                    <a:pt x="445" y="287"/>
                  </a:lnTo>
                  <a:lnTo>
                    <a:pt x="415" y="281"/>
                  </a:lnTo>
                  <a:lnTo>
                    <a:pt x="377" y="260"/>
                  </a:lnTo>
                  <a:lnTo>
                    <a:pt x="338" y="241"/>
                  </a:lnTo>
                  <a:lnTo>
                    <a:pt x="337" y="220"/>
                  </a:lnTo>
                  <a:lnTo>
                    <a:pt x="355" y="190"/>
                  </a:lnTo>
                  <a:lnTo>
                    <a:pt x="325" y="169"/>
                  </a:lnTo>
                  <a:lnTo>
                    <a:pt x="288" y="149"/>
                  </a:lnTo>
                  <a:lnTo>
                    <a:pt x="274" y="144"/>
                  </a:lnTo>
                  <a:lnTo>
                    <a:pt x="259" y="106"/>
                  </a:lnTo>
                  <a:lnTo>
                    <a:pt x="278" y="108"/>
                  </a:lnTo>
                  <a:lnTo>
                    <a:pt x="283" y="94"/>
                  </a:lnTo>
                  <a:lnTo>
                    <a:pt x="264" y="67"/>
                  </a:lnTo>
                  <a:lnTo>
                    <a:pt x="263" y="54"/>
                  </a:lnTo>
                  <a:lnTo>
                    <a:pt x="263" y="50"/>
                  </a:lnTo>
                  <a:lnTo>
                    <a:pt x="260" y="44"/>
                  </a:lnTo>
                  <a:lnTo>
                    <a:pt x="256" y="38"/>
                  </a:lnTo>
                  <a:lnTo>
                    <a:pt x="250" y="31"/>
                  </a:lnTo>
                  <a:lnTo>
                    <a:pt x="248" y="23"/>
                  </a:lnTo>
                  <a:lnTo>
                    <a:pt x="245" y="13"/>
                  </a:lnTo>
                  <a:lnTo>
                    <a:pt x="235" y="10"/>
                  </a:lnTo>
                  <a:lnTo>
                    <a:pt x="220" y="4"/>
                  </a:lnTo>
                  <a:lnTo>
                    <a:pt x="211"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44" name="Freeform 142"/>
            <p:cNvSpPr>
              <a:spLocks noChangeAspect="1"/>
            </p:cNvSpPr>
            <p:nvPr/>
          </p:nvSpPr>
          <p:spPr bwMode="auto">
            <a:xfrm>
              <a:off x="3346" y="2044"/>
              <a:ext cx="89" cy="196"/>
            </a:xfrm>
            <a:custGeom>
              <a:avLst/>
              <a:gdLst>
                <a:gd name="T0" fmla="*/ 0 w 38"/>
                <a:gd name="T1" fmla="*/ 0 h 135"/>
                <a:gd name="T2" fmla="*/ 0 w 38"/>
                <a:gd name="T3" fmla="*/ 0 h 135"/>
                <a:gd name="T4" fmla="*/ 0 w 38"/>
                <a:gd name="T5" fmla="*/ 0 h 135"/>
                <a:gd name="T6" fmla="*/ 0 w 38"/>
                <a:gd name="T7" fmla="*/ 0 h 135"/>
                <a:gd name="T8" fmla="*/ 0 w 38"/>
                <a:gd name="T9" fmla="*/ 0 h 135"/>
                <a:gd name="T10" fmla="*/ 0 w 38"/>
                <a:gd name="T11" fmla="*/ 0 h 135"/>
                <a:gd name="T12" fmla="*/ 0 w 38"/>
                <a:gd name="T13" fmla="*/ 0 h 135"/>
                <a:gd name="T14" fmla="*/ 0 w 38"/>
                <a:gd name="T15" fmla="*/ 0 h 135"/>
                <a:gd name="T16" fmla="*/ 0 w 38"/>
                <a:gd name="T17" fmla="*/ 0 h 135"/>
                <a:gd name="T18" fmla="*/ 0 w 38"/>
                <a:gd name="T19" fmla="*/ 0 h 135"/>
                <a:gd name="T20" fmla="*/ 0 w 38"/>
                <a:gd name="T21" fmla="*/ 0 h 135"/>
                <a:gd name="T22" fmla="*/ 0 w 38"/>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135">
                  <a:moveTo>
                    <a:pt x="28" y="135"/>
                  </a:moveTo>
                  <a:lnTo>
                    <a:pt x="15" y="102"/>
                  </a:lnTo>
                  <a:lnTo>
                    <a:pt x="0" y="69"/>
                  </a:lnTo>
                  <a:lnTo>
                    <a:pt x="11" y="38"/>
                  </a:lnTo>
                  <a:lnTo>
                    <a:pt x="21" y="6"/>
                  </a:lnTo>
                  <a:lnTo>
                    <a:pt x="35" y="0"/>
                  </a:lnTo>
                  <a:lnTo>
                    <a:pt x="38" y="18"/>
                  </a:lnTo>
                  <a:lnTo>
                    <a:pt x="36" y="47"/>
                  </a:lnTo>
                  <a:lnTo>
                    <a:pt x="34" y="76"/>
                  </a:lnTo>
                  <a:lnTo>
                    <a:pt x="33" y="105"/>
                  </a:lnTo>
                  <a:lnTo>
                    <a:pt x="30" y="134"/>
                  </a:lnTo>
                  <a:lnTo>
                    <a:pt x="28" y="13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45" name="Freeform 143"/>
            <p:cNvSpPr>
              <a:spLocks noChangeAspect="1"/>
            </p:cNvSpPr>
            <p:nvPr/>
          </p:nvSpPr>
          <p:spPr bwMode="auto">
            <a:xfrm>
              <a:off x="3360" y="2042"/>
              <a:ext cx="89" cy="196"/>
            </a:xfrm>
            <a:custGeom>
              <a:avLst/>
              <a:gdLst>
                <a:gd name="T0" fmla="*/ 0 w 120"/>
                <a:gd name="T1" fmla="*/ 0 h 151"/>
                <a:gd name="T2" fmla="*/ 0 w 120"/>
                <a:gd name="T3" fmla="*/ 0 h 151"/>
                <a:gd name="T4" fmla="*/ 0 w 120"/>
                <a:gd name="T5" fmla="*/ 0 h 151"/>
                <a:gd name="T6" fmla="*/ 0 w 120"/>
                <a:gd name="T7" fmla="*/ 0 h 151"/>
                <a:gd name="T8" fmla="*/ 0 w 120"/>
                <a:gd name="T9" fmla="*/ 0 h 151"/>
                <a:gd name="T10" fmla="*/ 0 w 120"/>
                <a:gd name="T11" fmla="*/ 0 h 151"/>
                <a:gd name="T12" fmla="*/ 0 w 120"/>
                <a:gd name="T13" fmla="*/ 0 h 151"/>
                <a:gd name="T14" fmla="*/ 0 w 120"/>
                <a:gd name="T15" fmla="*/ 0 h 151"/>
                <a:gd name="T16" fmla="*/ 0 w 120"/>
                <a:gd name="T17" fmla="*/ 0 h 151"/>
                <a:gd name="T18" fmla="*/ 0 w 120"/>
                <a:gd name="T19" fmla="*/ 0 h 151"/>
                <a:gd name="T20" fmla="*/ 0 w 120"/>
                <a:gd name="T21" fmla="*/ 0 h 151"/>
                <a:gd name="T22" fmla="*/ 0 w 120"/>
                <a:gd name="T23" fmla="*/ 0 h 151"/>
                <a:gd name="T24" fmla="*/ 0 w 120"/>
                <a:gd name="T25" fmla="*/ 0 h 151"/>
                <a:gd name="T26" fmla="*/ 0 w 120"/>
                <a:gd name="T27" fmla="*/ 0 h 151"/>
                <a:gd name="T28" fmla="*/ 0 w 120"/>
                <a:gd name="T29" fmla="*/ 0 h 151"/>
                <a:gd name="T30" fmla="*/ 0 w 120"/>
                <a:gd name="T31" fmla="*/ 0 h 151"/>
                <a:gd name="T32" fmla="*/ 0 w 120"/>
                <a:gd name="T33" fmla="*/ 0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51">
                  <a:moveTo>
                    <a:pt x="46" y="38"/>
                  </a:moveTo>
                  <a:lnTo>
                    <a:pt x="8" y="22"/>
                  </a:lnTo>
                  <a:lnTo>
                    <a:pt x="6" y="51"/>
                  </a:lnTo>
                  <a:lnTo>
                    <a:pt x="4" y="80"/>
                  </a:lnTo>
                  <a:lnTo>
                    <a:pt x="3" y="109"/>
                  </a:lnTo>
                  <a:lnTo>
                    <a:pt x="0" y="138"/>
                  </a:lnTo>
                  <a:lnTo>
                    <a:pt x="0" y="144"/>
                  </a:lnTo>
                  <a:lnTo>
                    <a:pt x="34" y="151"/>
                  </a:lnTo>
                  <a:lnTo>
                    <a:pt x="53" y="126"/>
                  </a:lnTo>
                  <a:lnTo>
                    <a:pt x="76" y="121"/>
                  </a:lnTo>
                  <a:lnTo>
                    <a:pt x="89" y="103"/>
                  </a:lnTo>
                  <a:lnTo>
                    <a:pt x="54" y="67"/>
                  </a:lnTo>
                  <a:lnTo>
                    <a:pt x="88" y="54"/>
                  </a:lnTo>
                  <a:lnTo>
                    <a:pt x="120" y="42"/>
                  </a:lnTo>
                  <a:lnTo>
                    <a:pt x="101" y="0"/>
                  </a:lnTo>
                  <a:lnTo>
                    <a:pt x="74" y="19"/>
                  </a:lnTo>
                  <a:lnTo>
                    <a:pt x="46" y="38"/>
                  </a:lnTo>
                  <a:close/>
                </a:path>
              </a:pathLst>
            </a:custGeom>
            <a:solidFill>
              <a:srgbClr val="C0C0C0">
                <a:alpha val="70195"/>
              </a:srgbClr>
            </a:solidFill>
            <a:ln w="1588"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46" name="Freeform 144"/>
            <p:cNvSpPr>
              <a:spLocks noChangeAspect="1"/>
            </p:cNvSpPr>
            <p:nvPr/>
          </p:nvSpPr>
          <p:spPr bwMode="auto">
            <a:xfrm>
              <a:off x="3619" y="2181"/>
              <a:ext cx="89" cy="196"/>
            </a:xfrm>
            <a:custGeom>
              <a:avLst/>
              <a:gdLst>
                <a:gd name="T0" fmla="*/ 0 w 237"/>
                <a:gd name="T1" fmla="*/ 0 h 299"/>
                <a:gd name="T2" fmla="*/ 0 w 237"/>
                <a:gd name="T3" fmla="*/ 0 h 299"/>
                <a:gd name="T4" fmla="*/ 0 w 237"/>
                <a:gd name="T5" fmla="*/ 0 h 299"/>
                <a:gd name="T6" fmla="*/ 0 w 237"/>
                <a:gd name="T7" fmla="*/ 0 h 299"/>
                <a:gd name="T8" fmla="*/ 0 w 237"/>
                <a:gd name="T9" fmla="*/ 0 h 299"/>
                <a:gd name="T10" fmla="*/ 0 w 237"/>
                <a:gd name="T11" fmla="*/ 0 h 299"/>
                <a:gd name="T12" fmla="*/ 0 w 237"/>
                <a:gd name="T13" fmla="*/ 0 h 299"/>
                <a:gd name="T14" fmla="*/ 0 w 237"/>
                <a:gd name="T15" fmla="*/ 0 h 299"/>
                <a:gd name="T16" fmla="*/ 0 w 237"/>
                <a:gd name="T17" fmla="*/ 0 h 299"/>
                <a:gd name="T18" fmla="*/ 0 w 237"/>
                <a:gd name="T19" fmla="*/ 0 h 299"/>
                <a:gd name="T20" fmla="*/ 0 w 237"/>
                <a:gd name="T21" fmla="*/ 0 h 299"/>
                <a:gd name="T22" fmla="*/ 0 w 237"/>
                <a:gd name="T23" fmla="*/ 0 h 299"/>
                <a:gd name="T24" fmla="*/ 0 w 237"/>
                <a:gd name="T25" fmla="*/ 0 h 299"/>
                <a:gd name="T26" fmla="*/ 0 w 237"/>
                <a:gd name="T27" fmla="*/ 0 h 299"/>
                <a:gd name="T28" fmla="*/ 0 w 237"/>
                <a:gd name="T29" fmla="*/ 0 h 299"/>
                <a:gd name="T30" fmla="*/ 0 w 237"/>
                <a:gd name="T31" fmla="*/ 0 h 299"/>
                <a:gd name="T32" fmla="*/ 0 w 237"/>
                <a:gd name="T33" fmla="*/ 0 h 299"/>
                <a:gd name="T34" fmla="*/ 0 w 237"/>
                <a:gd name="T35" fmla="*/ 0 h 299"/>
                <a:gd name="T36" fmla="*/ 0 w 237"/>
                <a:gd name="T37" fmla="*/ 0 h 299"/>
                <a:gd name="T38" fmla="*/ 0 w 237"/>
                <a:gd name="T39" fmla="*/ 0 h 299"/>
                <a:gd name="T40" fmla="*/ 0 w 237"/>
                <a:gd name="T41" fmla="*/ 0 h 299"/>
                <a:gd name="T42" fmla="*/ 0 w 237"/>
                <a:gd name="T43" fmla="*/ 0 h 299"/>
                <a:gd name="T44" fmla="*/ 0 w 237"/>
                <a:gd name="T45" fmla="*/ 0 h 299"/>
                <a:gd name="T46" fmla="*/ 0 w 237"/>
                <a:gd name="T47" fmla="*/ 0 h 299"/>
                <a:gd name="T48" fmla="*/ 0 w 237"/>
                <a:gd name="T49" fmla="*/ 0 h 299"/>
                <a:gd name="T50" fmla="*/ 0 w 237"/>
                <a:gd name="T51" fmla="*/ 0 h 299"/>
                <a:gd name="T52" fmla="*/ 0 w 237"/>
                <a:gd name="T53" fmla="*/ 0 h 299"/>
                <a:gd name="T54" fmla="*/ 0 w 237"/>
                <a:gd name="T55" fmla="*/ 0 h 299"/>
                <a:gd name="T56" fmla="*/ 0 w 237"/>
                <a:gd name="T57" fmla="*/ 0 h 299"/>
                <a:gd name="T58" fmla="*/ 0 w 237"/>
                <a:gd name="T59" fmla="*/ 0 h 299"/>
                <a:gd name="T60" fmla="*/ 0 w 237"/>
                <a:gd name="T61" fmla="*/ 0 h 299"/>
                <a:gd name="T62" fmla="*/ 0 w 237"/>
                <a:gd name="T63" fmla="*/ 0 h 299"/>
                <a:gd name="T64" fmla="*/ 0 w 237"/>
                <a:gd name="T65" fmla="*/ 0 h 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7" h="299">
                  <a:moveTo>
                    <a:pt x="237" y="91"/>
                  </a:moveTo>
                  <a:lnTo>
                    <a:pt x="213" y="69"/>
                  </a:lnTo>
                  <a:lnTo>
                    <a:pt x="189" y="49"/>
                  </a:lnTo>
                  <a:lnTo>
                    <a:pt x="164" y="38"/>
                  </a:lnTo>
                  <a:lnTo>
                    <a:pt x="137" y="26"/>
                  </a:lnTo>
                  <a:lnTo>
                    <a:pt x="120" y="1"/>
                  </a:lnTo>
                  <a:lnTo>
                    <a:pt x="111" y="8"/>
                  </a:lnTo>
                  <a:lnTo>
                    <a:pt x="107" y="0"/>
                  </a:lnTo>
                  <a:lnTo>
                    <a:pt x="113" y="32"/>
                  </a:lnTo>
                  <a:lnTo>
                    <a:pt x="98" y="38"/>
                  </a:lnTo>
                  <a:lnTo>
                    <a:pt x="92" y="81"/>
                  </a:lnTo>
                  <a:lnTo>
                    <a:pt x="108" y="107"/>
                  </a:lnTo>
                  <a:lnTo>
                    <a:pt x="101" y="143"/>
                  </a:lnTo>
                  <a:lnTo>
                    <a:pt x="94" y="179"/>
                  </a:lnTo>
                  <a:lnTo>
                    <a:pt x="71" y="187"/>
                  </a:lnTo>
                  <a:lnTo>
                    <a:pt x="48" y="197"/>
                  </a:lnTo>
                  <a:lnTo>
                    <a:pt x="26" y="205"/>
                  </a:lnTo>
                  <a:lnTo>
                    <a:pt x="3" y="215"/>
                  </a:lnTo>
                  <a:lnTo>
                    <a:pt x="0" y="229"/>
                  </a:lnTo>
                  <a:lnTo>
                    <a:pt x="22" y="264"/>
                  </a:lnTo>
                  <a:lnTo>
                    <a:pt x="44" y="299"/>
                  </a:lnTo>
                  <a:lnTo>
                    <a:pt x="69" y="293"/>
                  </a:lnTo>
                  <a:lnTo>
                    <a:pt x="94" y="287"/>
                  </a:lnTo>
                  <a:lnTo>
                    <a:pt x="111" y="271"/>
                  </a:lnTo>
                  <a:lnTo>
                    <a:pt x="120" y="254"/>
                  </a:lnTo>
                  <a:lnTo>
                    <a:pt x="148" y="246"/>
                  </a:lnTo>
                  <a:lnTo>
                    <a:pt x="160" y="219"/>
                  </a:lnTo>
                  <a:lnTo>
                    <a:pt x="184" y="209"/>
                  </a:lnTo>
                  <a:lnTo>
                    <a:pt x="183" y="169"/>
                  </a:lnTo>
                  <a:lnTo>
                    <a:pt x="192" y="161"/>
                  </a:lnTo>
                  <a:lnTo>
                    <a:pt x="202" y="159"/>
                  </a:lnTo>
                  <a:lnTo>
                    <a:pt x="219" y="126"/>
                  </a:lnTo>
                  <a:lnTo>
                    <a:pt x="237" y="9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47" name="Freeform 145"/>
            <p:cNvSpPr>
              <a:spLocks noChangeAspect="1"/>
            </p:cNvSpPr>
            <p:nvPr/>
          </p:nvSpPr>
          <p:spPr bwMode="auto">
            <a:xfrm>
              <a:off x="3668" y="2162"/>
              <a:ext cx="89" cy="196"/>
            </a:xfrm>
            <a:custGeom>
              <a:avLst/>
              <a:gdLst>
                <a:gd name="T0" fmla="*/ 1 w 10"/>
                <a:gd name="T1" fmla="*/ 0 h 18"/>
                <a:gd name="T2" fmla="*/ 0 w 10"/>
                <a:gd name="T3" fmla="*/ 0 h 18"/>
                <a:gd name="T4" fmla="*/ 1 w 10"/>
                <a:gd name="T5" fmla="*/ 0 h 18"/>
                <a:gd name="T6" fmla="*/ 1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a:moveTo>
                    <a:pt x="10" y="0"/>
                  </a:moveTo>
                  <a:lnTo>
                    <a:pt x="0" y="13"/>
                  </a:lnTo>
                  <a:lnTo>
                    <a:pt x="8" y="18"/>
                  </a:lnTo>
                  <a:lnTo>
                    <a:pt x="10"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48" name="Freeform 146"/>
            <p:cNvSpPr>
              <a:spLocks noChangeAspect="1"/>
            </p:cNvSpPr>
            <p:nvPr/>
          </p:nvSpPr>
          <p:spPr bwMode="auto">
            <a:xfrm>
              <a:off x="3357" y="2061"/>
              <a:ext cx="89" cy="196"/>
            </a:xfrm>
            <a:custGeom>
              <a:avLst/>
              <a:gdLst>
                <a:gd name="T0" fmla="*/ 0 w 666"/>
                <a:gd name="T1" fmla="*/ 1 h 595"/>
                <a:gd name="T2" fmla="*/ 0 w 666"/>
                <a:gd name="T3" fmla="*/ 0 h 595"/>
                <a:gd name="T4" fmla="*/ 0 w 666"/>
                <a:gd name="T5" fmla="*/ 0 h 595"/>
                <a:gd name="T6" fmla="*/ 0 w 666"/>
                <a:gd name="T7" fmla="*/ 0 h 595"/>
                <a:gd name="T8" fmla="*/ 0 w 666"/>
                <a:gd name="T9" fmla="*/ 0 h 595"/>
                <a:gd name="T10" fmla="*/ 0 w 666"/>
                <a:gd name="T11" fmla="*/ 0 h 595"/>
                <a:gd name="T12" fmla="*/ 0 w 666"/>
                <a:gd name="T13" fmla="*/ 0 h 595"/>
                <a:gd name="T14" fmla="*/ 0 w 666"/>
                <a:gd name="T15" fmla="*/ 0 h 595"/>
                <a:gd name="T16" fmla="*/ 0 w 666"/>
                <a:gd name="T17" fmla="*/ 0 h 595"/>
                <a:gd name="T18" fmla="*/ 0 w 666"/>
                <a:gd name="T19" fmla="*/ 0 h 595"/>
                <a:gd name="T20" fmla="*/ 0 w 666"/>
                <a:gd name="T21" fmla="*/ 0 h 595"/>
                <a:gd name="T22" fmla="*/ 0 w 666"/>
                <a:gd name="T23" fmla="*/ 0 h 595"/>
                <a:gd name="T24" fmla="*/ 1 w 666"/>
                <a:gd name="T25" fmla="*/ 0 h 595"/>
                <a:gd name="T26" fmla="*/ 1 w 666"/>
                <a:gd name="T27" fmla="*/ 0 h 595"/>
                <a:gd name="T28" fmla="*/ 1 w 666"/>
                <a:gd name="T29" fmla="*/ 0 h 595"/>
                <a:gd name="T30" fmla="*/ 1 w 666"/>
                <a:gd name="T31" fmla="*/ 0 h 595"/>
                <a:gd name="T32" fmla="*/ 1 w 666"/>
                <a:gd name="T33" fmla="*/ 0 h 595"/>
                <a:gd name="T34" fmla="*/ 1 w 666"/>
                <a:gd name="T35" fmla="*/ 0 h 595"/>
                <a:gd name="T36" fmla="*/ 1 w 666"/>
                <a:gd name="T37" fmla="*/ 0 h 595"/>
                <a:gd name="T38" fmla="*/ 1 w 666"/>
                <a:gd name="T39" fmla="*/ 0 h 595"/>
                <a:gd name="T40" fmla="*/ 1 w 666"/>
                <a:gd name="T41" fmla="*/ 0 h 595"/>
                <a:gd name="T42" fmla="*/ 1 w 666"/>
                <a:gd name="T43" fmla="*/ 1 h 595"/>
                <a:gd name="T44" fmla="*/ 1 w 666"/>
                <a:gd name="T45" fmla="*/ 1 h 595"/>
                <a:gd name="T46" fmla="*/ 1 w 666"/>
                <a:gd name="T47" fmla="*/ 1 h 595"/>
                <a:gd name="T48" fmla="*/ 1 w 666"/>
                <a:gd name="T49" fmla="*/ 1 h 595"/>
                <a:gd name="T50" fmla="*/ 1 w 666"/>
                <a:gd name="T51" fmla="*/ 1 h 595"/>
                <a:gd name="T52" fmla="*/ 1 w 666"/>
                <a:gd name="T53" fmla="*/ 1 h 595"/>
                <a:gd name="T54" fmla="*/ 1 w 666"/>
                <a:gd name="T55" fmla="*/ 1 h 595"/>
                <a:gd name="T56" fmla="*/ 1 w 666"/>
                <a:gd name="T57" fmla="*/ 1 h 595"/>
                <a:gd name="T58" fmla="*/ 1 w 666"/>
                <a:gd name="T59" fmla="*/ 1 h 595"/>
                <a:gd name="T60" fmla="*/ 1 w 666"/>
                <a:gd name="T61" fmla="*/ 1 h 595"/>
                <a:gd name="T62" fmla="*/ 0 w 666"/>
                <a:gd name="T63" fmla="*/ 1 h 595"/>
                <a:gd name="T64" fmla="*/ 0 w 666"/>
                <a:gd name="T65" fmla="*/ 1 h 595"/>
                <a:gd name="T66" fmla="*/ 0 w 666"/>
                <a:gd name="T67" fmla="*/ 1 h 595"/>
                <a:gd name="T68" fmla="*/ 0 w 666"/>
                <a:gd name="T69" fmla="*/ 1 h 5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6" h="595">
                  <a:moveTo>
                    <a:pt x="164" y="405"/>
                  </a:moveTo>
                  <a:lnTo>
                    <a:pt x="150" y="358"/>
                  </a:lnTo>
                  <a:lnTo>
                    <a:pt x="140" y="330"/>
                  </a:lnTo>
                  <a:lnTo>
                    <a:pt x="129" y="302"/>
                  </a:lnTo>
                  <a:lnTo>
                    <a:pt x="108" y="284"/>
                  </a:lnTo>
                  <a:lnTo>
                    <a:pt x="88" y="267"/>
                  </a:lnTo>
                  <a:lnTo>
                    <a:pt x="71" y="230"/>
                  </a:lnTo>
                  <a:lnTo>
                    <a:pt x="40" y="189"/>
                  </a:lnTo>
                  <a:lnTo>
                    <a:pt x="10" y="147"/>
                  </a:lnTo>
                  <a:lnTo>
                    <a:pt x="0" y="145"/>
                  </a:lnTo>
                  <a:lnTo>
                    <a:pt x="6" y="102"/>
                  </a:lnTo>
                  <a:lnTo>
                    <a:pt x="40" y="109"/>
                  </a:lnTo>
                  <a:lnTo>
                    <a:pt x="59" y="84"/>
                  </a:lnTo>
                  <a:lnTo>
                    <a:pt x="82" y="79"/>
                  </a:lnTo>
                  <a:lnTo>
                    <a:pt x="95" y="61"/>
                  </a:lnTo>
                  <a:lnTo>
                    <a:pt x="60" y="25"/>
                  </a:lnTo>
                  <a:lnTo>
                    <a:pt x="94" y="12"/>
                  </a:lnTo>
                  <a:lnTo>
                    <a:pt x="126" y="0"/>
                  </a:lnTo>
                  <a:lnTo>
                    <a:pt x="156" y="13"/>
                  </a:lnTo>
                  <a:lnTo>
                    <a:pt x="185" y="26"/>
                  </a:lnTo>
                  <a:lnTo>
                    <a:pt x="215" y="39"/>
                  </a:lnTo>
                  <a:lnTo>
                    <a:pt x="245" y="52"/>
                  </a:lnTo>
                  <a:lnTo>
                    <a:pt x="273" y="80"/>
                  </a:lnTo>
                  <a:lnTo>
                    <a:pt x="304" y="108"/>
                  </a:lnTo>
                  <a:lnTo>
                    <a:pt x="360" y="111"/>
                  </a:lnTo>
                  <a:lnTo>
                    <a:pt x="388" y="115"/>
                  </a:lnTo>
                  <a:lnTo>
                    <a:pt x="393" y="126"/>
                  </a:lnTo>
                  <a:lnTo>
                    <a:pt x="419" y="132"/>
                  </a:lnTo>
                  <a:lnTo>
                    <a:pt x="436" y="159"/>
                  </a:lnTo>
                  <a:lnTo>
                    <a:pt x="450" y="170"/>
                  </a:lnTo>
                  <a:lnTo>
                    <a:pt x="479" y="198"/>
                  </a:lnTo>
                  <a:lnTo>
                    <a:pt x="480" y="219"/>
                  </a:lnTo>
                  <a:lnTo>
                    <a:pt x="495" y="243"/>
                  </a:lnTo>
                  <a:lnTo>
                    <a:pt x="508" y="267"/>
                  </a:lnTo>
                  <a:lnTo>
                    <a:pt x="518" y="274"/>
                  </a:lnTo>
                  <a:lnTo>
                    <a:pt x="521" y="272"/>
                  </a:lnTo>
                  <a:lnTo>
                    <a:pt x="526" y="273"/>
                  </a:lnTo>
                  <a:lnTo>
                    <a:pt x="527" y="283"/>
                  </a:lnTo>
                  <a:lnTo>
                    <a:pt x="530" y="284"/>
                  </a:lnTo>
                  <a:lnTo>
                    <a:pt x="528" y="291"/>
                  </a:lnTo>
                  <a:lnTo>
                    <a:pt x="539" y="298"/>
                  </a:lnTo>
                  <a:lnTo>
                    <a:pt x="550" y="330"/>
                  </a:lnTo>
                  <a:lnTo>
                    <a:pt x="597" y="339"/>
                  </a:lnTo>
                  <a:lnTo>
                    <a:pt x="644" y="348"/>
                  </a:lnTo>
                  <a:lnTo>
                    <a:pt x="650" y="340"/>
                  </a:lnTo>
                  <a:lnTo>
                    <a:pt x="666" y="366"/>
                  </a:lnTo>
                  <a:lnTo>
                    <a:pt x="659" y="402"/>
                  </a:lnTo>
                  <a:lnTo>
                    <a:pt x="652" y="438"/>
                  </a:lnTo>
                  <a:lnTo>
                    <a:pt x="629" y="446"/>
                  </a:lnTo>
                  <a:lnTo>
                    <a:pt x="606" y="456"/>
                  </a:lnTo>
                  <a:lnTo>
                    <a:pt x="584" y="464"/>
                  </a:lnTo>
                  <a:lnTo>
                    <a:pt x="561" y="474"/>
                  </a:lnTo>
                  <a:lnTo>
                    <a:pt x="537" y="480"/>
                  </a:lnTo>
                  <a:lnTo>
                    <a:pt x="512" y="487"/>
                  </a:lnTo>
                  <a:lnTo>
                    <a:pt x="488" y="493"/>
                  </a:lnTo>
                  <a:lnTo>
                    <a:pt x="462" y="500"/>
                  </a:lnTo>
                  <a:lnTo>
                    <a:pt x="446" y="523"/>
                  </a:lnTo>
                  <a:lnTo>
                    <a:pt x="428" y="547"/>
                  </a:lnTo>
                  <a:lnTo>
                    <a:pt x="410" y="571"/>
                  </a:lnTo>
                  <a:lnTo>
                    <a:pt x="393" y="595"/>
                  </a:lnTo>
                  <a:lnTo>
                    <a:pt x="390" y="556"/>
                  </a:lnTo>
                  <a:lnTo>
                    <a:pt x="360" y="544"/>
                  </a:lnTo>
                  <a:lnTo>
                    <a:pt x="332" y="531"/>
                  </a:lnTo>
                  <a:lnTo>
                    <a:pt x="296" y="528"/>
                  </a:lnTo>
                  <a:lnTo>
                    <a:pt x="291" y="556"/>
                  </a:lnTo>
                  <a:lnTo>
                    <a:pt x="280" y="567"/>
                  </a:lnTo>
                  <a:lnTo>
                    <a:pt x="264" y="542"/>
                  </a:lnTo>
                  <a:lnTo>
                    <a:pt x="249" y="516"/>
                  </a:lnTo>
                  <a:lnTo>
                    <a:pt x="224" y="475"/>
                  </a:lnTo>
                  <a:lnTo>
                    <a:pt x="198" y="435"/>
                  </a:lnTo>
                  <a:lnTo>
                    <a:pt x="164" y="40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49" name="Freeform 147"/>
            <p:cNvSpPr>
              <a:spLocks noChangeAspect="1"/>
            </p:cNvSpPr>
            <p:nvPr/>
          </p:nvSpPr>
          <p:spPr bwMode="auto">
            <a:xfrm>
              <a:off x="3604" y="2166"/>
              <a:ext cx="89" cy="196"/>
            </a:xfrm>
            <a:custGeom>
              <a:avLst/>
              <a:gdLst>
                <a:gd name="T0" fmla="*/ 0 w 150"/>
                <a:gd name="T1" fmla="*/ 0 h 122"/>
                <a:gd name="T2" fmla="*/ 0 w 150"/>
                <a:gd name="T3" fmla="*/ 0 h 122"/>
                <a:gd name="T4" fmla="*/ 0 w 150"/>
                <a:gd name="T5" fmla="*/ 0 h 122"/>
                <a:gd name="T6" fmla="*/ 0 w 150"/>
                <a:gd name="T7" fmla="*/ 0 h 122"/>
                <a:gd name="T8" fmla="*/ 0 w 150"/>
                <a:gd name="T9" fmla="*/ 0 h 122"/>
                <a:gd name="T10" fmla="*/ 0 w 150"/>
                <a:gd name="T11" fmla="*/ 0 h 122"/>
                <a:gd name="T12" fmla="*/ 0 w 150"/>
                <a:gd name="T13" fmla="*/ 0 h 122"/>
                <a:gd name="T14" fmla="*/ 0 w 150"/>
                <a:gd name="T15" fmla="*/ 0 h 122"/>
                <a:gd name="T16" fmla="*/ 0 w 150"/>
                <a:gd name="T17" fmla="*/ 0 h 122"/>
                <a:gd name="T18" fmla="*/ 0 w 150"/>
                <a:gd name="T19" fmla="*/ 0 h 122"/>
                <a:gd name="T20" fmla="*/ 0 w 150"/>
                <a:gd name="T21" fmla="*/ 0 h 122"/>
                <a:gd name="T22" fmla="*/ 0 w 150"/>
                <a:gd name="T23" fmla="*/ 0 h 122"/>
                <a:gd name="T24" fmla="*/ 0 w 150"/>
                <a:gd name="T25" fmla="*/ 0 h 122"/>
                <a:gd name="T26" fmla="*/ 0 w 150"/>
                <a:gd name="T27" fmla="*/ 0 h 122"/>
                <a:gd name="T28" fmla="*/ 0 w 150"/>
                <a:gd name="T29" fmla="*/ 0 h 122"/>
                <a:gd name="T30" fmla="*/ 0 w 150"/>
                <a:gd name="T31" fmla="*/ 0 h 122"/>
                <a:gd name="T32" fmla="*/ 0 w 150"/>
                <a:gd name="T33" fmla="*/ 0 h 122"/>
                <a:gd name="T34" fmla="*/ 0 w 150"/>
                <a:gd name="T35" fmla="*/ 0 h 122"/>
                <a:gd name="T36" fmla="*/ 0 w 150"/>
                <a:gd name="T37" fmla="*/ 0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22">
                  <a:moveTo>
                    <a:pt x="0" y="65"/>
                  </a:moveTo>
                  <a:lnTo>
                    <a:pt x="11" y="72"/>
                  </a:lnTo>
                  <a:lnTo>
                    <a:pt x="22" y="104"/>
                  </a:lnTo>
                  <a:lnTo>
                    <a:pt x="69" y="113"/>
                  </a:lnTo>
                  <a:lnTo>
                    <a:pt x="116" y="122"/>
                  </a:lnTo>
                  <a:lnTo>
                    <a:pt x="122" y="114"/>
                  </a:lnTo>
                  <a:lnTo>
                    <a:pt x="128" y="71"/>
                  </a:lnTo>
                  <a:lnTo>
                    <a:pt x="143" y="65"/>
                  </a:lnTo>
                  <a:lnTo>
                    <a:pt x="137" y="33"/>
                  </a:lnTo>
                  <a:lnTo>
                    <a:pt x="141" y="41"/>
                  </a:lnTo>
                  <a:lnTo>
                    <a:pt x="150" y="34"/>
                  </a:lnTo>
                  <a:lnTo>
                    <a:pt x="144" y="5"/>
                  </a:lnTo>
                  <a:lnTo>
                    <a:pt x="136" y="0"/>
                  </a:lnTo>
                  <a:lnTo>
                    <a:pt x="107" y="33"/>
                  </a:lnTo>
                  <a:lnTo>
                    <a:pt x="78" y="64"/>
                  </a:lnTo>
                  <a:lnTo>
                    <a:pt x="30" y="66"/>
                  </a:lnTo>
                  <a:lnTo>
                    <a:pt x="11" y="64"/>
                  </a:lnTo>
                  <a:lnTo>
                    <a:pt x="2" y="58"/>
                  </a:lnTo>
                  <a:lnTo>
                    <a:pt x="0" y="6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50" name="Freeform 148"/>
            <p:cNvSpPr>
              <a:spLocks noChangeAspect="1"/>
            </p:cNvSpPr>
            <p:nvPr/>
          </p:nvSpPr>
          <p:spPr bwMode="auto">
            <a:xfrm>
              <a:off x="3487" y="2282"/>
              <a:ext cx="89" cy="196"/>
            </a:xfrm>
            <a:custGeom>
              <a:avLst/>
              <a:gdLst>
                <a:gd name="T0" fmla="*/ 0 w 323"/>
                <a:gd name="T1" fmla="*/ 0 h 225"/>
                <a:gd name="T2" fmla="*/ 0 w 323"/>
                <a:gd name="T3" fmla="*/ 0 h 225"/>
                <a:gd name="T4" fmla="*/ 0 w 323"/>
                <a:gd name="T5" fmla="*/ 0 h 225"/>
                <a:gd name="T6" fmla="*/ 0 w 323"/>
                <a:gd name="T7" fmla="*/ 0 h 225"/>
                <a:gd name="T8" fmla="*/ 0 w 323"/>
                <a:gd name="T9" fmla="*/ 0 h 225"/>
                <a:gd name="T10" fmla="*/ 0 w 323"/>
                <a:gd name="T11" fmla="*/ 0 h 225"/>
                <a:gd name="T12" fmla="*/ 0 w 323"/>
                <a:gd name="T13" fmla="*/ 0 h 225"/>
                <a:gd name="T14" fmla="*/ 0 w 323"/>
                <a:gd name="T15" fmla="*/ 0 h 225"/>
                <a:gd name="T16" fmla="*/ 0 w 323"/>
                <a:gd name="T17" fmla="*/ 0 h 225"/>
                <a:gd name="T18" fmla="*/ 0 w 323"/>
                <a:gd name="T19" fmla="*/ 0 h 225"/>
                <a:gd name="T20" fmla="*/ 0 w 323"/>
                <a:gd name="T21" fmla="*/ 0 h 225"/>
                <a:gd name="T22" fmla="*/ 0 w 323"/>
                <a:gd name="T23" fmla="*/ 0 h 225"/>
                <a:gd name="T24" fmla="*/ 0 w 323"/>
                <a:gd name="T25" fmla="*/ 0 h 225"/>
                <a:gd name="T26" fmla="*/ 0 w 323"/>
                <a:gd name="T27" fmla="*/ 0 h 225"/>
                <a:gd name="T28" fmla="*/ 0 w 323"/>
                <a:gd name="T29" fmla="*/ 0 h 225"/>
                <a:gd name="T30" fmla="*/ 1 w 323"/>
                <a:gd name="T31" fmla="*/ 0 h 225"/>
                <a:gd name="T32" fmla="*/ 0 w 323"/>
                <a:gd name="T33" fmla="*/ 0 h 225"/>
                <a:gd name="T34" fmla="*/ 0 w 323"/>
                <a:gd name="T35" fmla="*/ 0 h 225"/>
                <a:gd name="T36" fmla="*/ 0 w 323"/>
                <a:gd name="T37" fmla="*/ 0 h 225"/>
                <a:gd name="T38" fmla="*/ 0 w 323"/>
                <a:gd name="T39" fmla="*/ 0 h 225"/>
                <a:gd name="T40" fmla="*/ 0 w 323"/>
                <a:gd name="T41" fmla="*/ 0 h 225"/>
                <a:gd name="T42" fmla="*/ 0 w 323"/>
                <a:gd name="T43" fmla="*/ 0 h 225"/>
                <a:gd name="T44" fmla="*/ 0 w 323"/>
                <a:gd name="T45" fmla="*/ 0 h 225"/>
                <a:gd name="T46" fmla="*/ 0 w 323"/>
                <a:gd name="T47" fmla="*/ 0 h 225"/>
                <a:gd name="T48" fmla="*/ 0 w 323"/>
                <a:gd name="T49" fmla="*/ 0 h 225"/>
                <a:gd name="T50" fmla="*/ 0 w 323"/>
                <a:gd name="T51" fmla="*/ 0 h 225"/>
                <a:gd name="T52" fmla="*/ 0 w 323"/>
                <a:gd name="T53" fmla="*/ 0 h 225"/>
                <a:gd name="T54" fmla="*/ 0 w 323"/>
                <a:gd name="T55" fmla="*/ 0 h 225"/>
                <a:gd name="T56" fmla="*/ 0 w 323"/>
                <a:gd name="T57" fmla="*/ 0 h 225"/>
                <a:gd name="T58" fmla="*/ 0 w 323"/>
                <a:gd name="T59" fmla="*/ 0 h 225"/>
                <a:gd name="T60" fmla="*/ 0 w 323"/>
                <a:gd name="T61" fmla="*/ 0 h 225"/>
                <a:gd name="T62" fmla="*/ 0 w 323"/>
                <a:gd name="T63" fmla="*/ 0 h 2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 h="225">
                  <a:moveTo>
                    <a:pt x="12" y="82"/>
                  </a:moveTo>
                  <a:lnTo>
                    <a:pt x="1" y="93"/>
                  </a:lnTo>
                  <a:lnTo>
                    <a:pt x="0" y="135"/>
                  </a:lnTo>
                  <a:lnTo>
                    <a:pt x="14" y="181"/>
                  </a:lnTo>
                  <a:lnTo>
                    <a:pt x="29" y="225"/>
                  </a:lnTo>
                  <a:lnTo>
                    <a:pt x="68" y="223"/>
                  </a:lnTo>
                  <a:lnTo>
                    <a:pt x="109" y="200"/>
                  </a:lnTo>
                  <a:lnTo>
                    <a:pt x="141" y="189"/>
                  </a:lnTo>
                  <a:lnTo>
                    <a:pt x="174" y="177"/>
                  </a:lnTo>
                  <a:lnTo>
                    <a:pt x="198" y="168"/>
                  </a:lnTo>
                  <a:lnTo>
                    <a:pt x="222" y="156"/>
                  </a:lnTo>
                  <a:lnTo>
                    <a:pt x="246" y="145"/>
                  </a:lnTo>
                  <a:lnTo>
                    <a:pt x="270" y="133"/>
                  </a:lnTo>
                  <a:lnTo>
                    <a:pt x="294" y="122"/>
                  </a:lnTo>
                  <a:lnTo>
                    <a:pt x="295" y="108"/>
                  </a:lnTo>
                  <a:lnTo>
                    <a:pt x="323" y="84"/>
                  </a:lnTo>
                  <a:lnTo>
                    <a:pt x="301" y="49"/>
                  </a:lnTo>
                  <a:lnTo>
                    <a:pt x="279" y="14"/>
                  </a:lnTo>
                  <a:lnTo>
                    <a:pt x="282" y="0"/>
                  </a:lnTo>
                  <a:lnTo>
                    <a:pt x="258" y="6"/>
                  </a:lnTo>
                  <a:lnTo>
                    <a:pt x="233" y="13"/>
                  </a:lnTo>
                  <a:lnTo>
                    <a:pt x="209" y="19"/>
                  </a:lnTo>
                  <a:lnTo>
                    <a:pt x="183" y="26"/>
                  </a:lnTo>
                  <a:lnTo>
                    <a:pt x="167" y="49"/>
                  </a:lnTo>
                  <a:lnTo>
                    <a:pt x="149" y="73"/>
                  </a:lnTo>
                  <a:lnTo>
                    <a:pt x="131" y="97"/>
                  </a:lnTo>
                  <a:lnTo>
                    <a:pt x="114" y="121"/>
                  </a:lnTo>
                  <a:lnTo>
                    <a:pt x="111" y="82"/>
                  </a:lnTo>
                  <a:lnTo>
                    <a:pt x="81" y="70"/>
                  </a:lnTo>
                  <a:lnTo>
                    <a:pt x="53" y="57"/>
                  </a:lnTo>
                  <a:lnTo>
                    <a:pt x="17" y="54"/>
                  </a:lnTo>
                  <a:lnTo>
                    <a:pt x="12" y="8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51" name="Freeform 149"/>
            <p:cNvSpPr>
              <a:spLocks noChangeAspect="1"/>
            </p:cNvSpPr>
            <p:nvPr/>
          </p:nvSpPr>
          <p:spPr bwMode="auto">
            <a:xfrm>
              <a:off x="4040" y="2435"/>
              <a:ext cx="89" cy="196"/>
            </a:xfrm>
            <a:custGeom>
              <a:avLst/>
              <a:gdLst>
                <a:gd name="T0" fmla="*/ 0 w 70"/>
                <a:gd name="T1" fmla="*/ 0 h 138"/>
                <a:gd name="T2" fmla="*/ 0 w 70"/>
                <a:gd name="T3" fmla="*/ 0 h 138"/>
                <a:gd name="T4" fmla="*/ 0 w 70"/>
                <a:gd name="T5" fmla="*/ 0 h 138"/>
                <a:gd name="T6" fmla="*/ 0 w 70"/>
                <a:gd name="T7" fmla="*/ 0 h 138"/>
                <a:gd name="T8" fmla="*/ 0 w 70"/>
                <a:gd name="T9" fmla="*/ 0 h 138"/>
                <a:gd name="T10" fmla="*/ 0 w 70"/>
                <a:gd name="T11" fmla="*/ 0 h 138"/>
                <a:gd name="T12" fmla="*/ 0 w 70"/>
                <a:gd name="T13" fmla="*/ 0 h 138"/>
                <a:gd name="T14" fmla="*/ 0 w 70"/>
                <a:gd name="T15" fmla="*/ 0 h 138"/>
                <a:gd name="T16" fmla="*/ 0 w 70"/>
                <a:gd name="T17" fmla="*/ 0 h 138"/>
                <a:gd name="T18" fmla="*/ 0 w 70"/>
                <a:gd name="T19" fmla="*/ 0 h 138"/>
                <a:gd name="T20" fmla="*/ 0 w 70"/>
                <a:gd name="T21" fmla="*/ 0 h 138"/>
                <a:gd name="T22" fmla="*/ 0 w 70"/>
                <a:gd name="T23" fmla="*/ 0 h 138"/>
                <a:gd name="T24" fmla="*/ 0 w 70"/>
                <a:gd name="T25" fmla="*/ 0 h 138"/>
                <a:gd name="T26" fmla="*/ 0 w 70"/>
                <a:gd name="T27" fmla="*/ 0 h 138"/>
                <a:gd name="T28" fmla="*/ 0 w 70"/>
                <a:gd name="T29" fmla="*/ 0 h 1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138">
                  <a:moveTo>
                    <a:pt x="17" y="5"/>
                  </a:moveTo>
                  <a:lnTo>
                    <a:pt x="30" y="24"/>
                  </a:lnTo>
                  <a:lnTo>
                    <a:pt x="45" y="46"/>
                  </a:lnTo>
                  <a:lnTo>
                    <a:pt x="58" y="74"/>
                  </a:lnTo>
                  <a:lnTo>
                    <a:pt x="70" y="101"/>
                  </a:lnTo>
                  <a:lnTo>
                    <a:pt x="53" y="130"/>
                  </a:lnTo>
                  <a:lnTo>
                    <a:pt x="23" y="138"/>
                  </a:lnTo>
                  <a:lnTo>
                    <a:pt x="5" y="92"/>
                  </a:lnTo>
                  <a:lnTo>
                    <a:pt x="0" y="58"/>
                  </a:lnTo>
                  <a:lnTo>
                    <a:pt x="4" y="60"/>
                  </a:lnTo>
                  <a:lnTo>
                    <a:pt x="7" y="35"/>
                  </a:lnTo>
                  <a:lnTo>
                    <a:pt x="12" y="10"/>
                  </a:lnTo>
                  <a:lnTo>
                    <a:pt x="13" y="8"/>
                  </a:lnTo>
                  <a:lnTo>
                    <a:pt x="5" y="0"/>
                  </a:lnTo>
                  <a:lnTo>
                    <a:pt x="17" y="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52" name="Freeform 150"/>
            <p:cNvSpPr>
              <a:spLocks noChangeAspect="1"/>
            </p:cNvSpPr>
            <p:nvPr/>
          </p:nvSpPr>
          <p:spPr bwMode="auto">
            <a:xfrm>
              <a:off x="3291" y="2618"/>
              <a:ext cx="89" cy="19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59">
                  <a:moveTo>
                    <a:pt x="21" y="11"/>
                  </a:moveTo>
                  <a:lnTo>
                    <a:pt x="7" y="38"/>
                  </a:lnTo>
                  <a:lnTo>
                    <a:pt x="0" y="58"/>
                  </a:lnTo>
                  <a:lnTo>
                    <a:pt x="1" y="59"/>
                  </a:lnTo>
                  <a:lnTo>
                    <a:pt x="3" y="59"/>
                  </a:lnTo>
                  <a:lnTo>
                    <a:pt x="31" y="57"/>
                  </a:lnTo>
                  <a:lnTo>
                    <a:pt x="33" y="46"/>
                  </a:lnTo>
                  <a:lnTo>
                    <a:pt x="51" y="48"/>
                  </a:lnTo>
                  <a:lnTo>
                    <a:pt x="60" y="45"/>
                  </a:lnTo>
                  <a:lnTo>
                    <a:pt x="49" y="0"/>
                  </a:lnTo>
                  <a:lnTo>
                    <a:pt x="30" y="11"/>
                  </a:lnTo>
                  <a:lnTo>
                    <a:pt x="21" y="1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53" name="Freeform 151"/>
            <p:cNvSpPr>
              <a:spLocks noChangeAspect="1"/>
            </p:cNvSpPr>
            <p:nvPr/>
          </p:nvSpPr>
          <p:spPr bwMode="auto">
            <a:xfrm>
              <a:off x="3543" y="2758"/>
              <a:ext cx="89" cy="196"/>
            </a:xfrm>
            <a:custGeom>
              <a:avLst/>
              <a:gdLst>
                <a:gd name="T0" fmla="*/ 1 w 9"/>
                <a:gd name="T1" fmla="*/ 1 h 3"/>
                <a:gd name="T2" fmla="*/ 1 w 9"/>
                <a:gd name="T3" fmla="*/ 0 h 3"/>
                <a:gd name="T4" fmla="*/ 0 w 9"/>
                <a:gd name="T5" fmla="*/ 1 h 3"/>
                <a:gd name="T6" fmla="*/ 1 w 9"/>
                <a:gd name="T7" fmla="*/ 1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9" y="1"/>
                  </a:moveTo>
                  <a:lnTo>
                    <a:pt x="7" y="0"/>
                  </a:lnTo>
                  <a:lnTo>
                    <a:pt x="0" y="3"/>
                  </a:lnTo>
                  <a:lnTo>
                    <a:pt x="9" y="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54" name="Freeform 152"/>
            <p:cNvSpPr>
              <a:spLocks noChangeAspect="1"/>
            </p:cNvSpPr>
            <p:nvPr/>
          </p:nvSpPr>
          <p:spPr bwMode="auto">
            <a:xfrm>
              <a:off x="3588" y="2164"/>
              <a:ext cx="89" cy="196"/>
            </a:xfrm>
            <a:custGeom>
              <a:avLst/>
              <a:gdLst>
                <a:gd name="T0" fmla="*/ 1 w 2"/>
                <a:gd name="T1" fmla="*/ 0 h 8"/>
                <a:gd name="T2" fmla="*/ 0 w 2"/>
                <a:gd name="T3" fmla="*/ 0 h 8"/>
                <a:gd name="T4" fmla="*/ 2 w 2"/>
                <a:gd name="T5" fmla="*/ 0 h 8"/>
                <a:gd name="T6" fmla="*/ 1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1" y="0"/>
                  </a:moveTo>
                  <a:lnTo>
                    <a:pt x="0" y="8"/>
                  </a:lnTo>
                  <a:lnTo>
                    <a:pt x="2" y="4"/>
                  </a:lnTo>
                  <a:lnTo>
                    <a:pt x="1"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55" name="Freeform 153"/>
            <p:cNvSpPr>
              <a:spLocks noChangeAspect="1"/>
            </p:cNvSpPr>
            <p:nvPr/>
          </p:nvSpPr>
          <p:spPr bwMode="auto">
            <a:xfrm>
              <a:off x="3062" y="2207"/>
              <a:ext cx="89" cy="196"/>
            </a:xfrm>
            <a:custGeom>
              <a:avLst/>
              <a:gdLst>
                <a:gd name="T0" fmla="*/ 0 w 324"/>
                <a:gd name="T1" fmla="*/ 0 h 572"/>
                <a:gd name="T2" fmla="*/ 0 w 324"/>
                <a:gd name="T3" fmla="*/ 0 h 572"/>
                <a:gd name="T4" fmla="*/ 0 w 324"/>
                <a:gd name="T5" fmla="*/ 0 h 572"/>
                <a:gd name="T6" fmla="*/ 0 w 324"/>
                <a:gd name="T7" fmla="*/ 0 h 572"/>
                <a:gd name="T8" fmla="*/ 0 w 324"/>
                <a:gd name="T9" fmla="*/ 0 h 572"/>
                <a:gd name="T10" fmla="*/ 0 w 324"/>
                <a:gd name="T11" fmla="*/ 0 h 572"/>
                <a:gd name="T12" fmla="*/ 0 w 324"/>
                <a:gd name="T13" fmla="*/ 0 h 572"/>
                <a:gd name="T14" fmla="*/ 0 w 324"/>
                <a:gd name="T15" fmla="*/ 0 h 572"/>
                <a:gd name="T16" fmla="*/ 0 w 324"/>
                <a:gd name="T17" fmla="*/ 0 h 572"/>
                <a:gd name="T18" fmla="*/ 0 w 324"/>
                <a:gd name="T19" fmla="*/ 0 h 572"/>
                <a:gd name="T20" fmla="*/ 0 w 324"/>
                <a:gd name="T21" fmla="*/ 0 h 572"/>
                <a:gd name="T22" fmla="*/ 0 w 324"/>
                <a:gd name="T23" fmla="*/ 0 h 572"/>
                <a:gd name="T24" fmla="*/ 0 w 324"/>
                <a:gd name="T25" fmla="*/ 0 h 572"/>
                <a:gd name="T26" fmla="*/ 0 w 324"/>
                <a:gd name="T27" fmla="*/ 0 h 572"/>
                <a:gd name="T28" fmla="*/ 0 w 324"/>
                <a:gd name="T29" fmla="*/ 0 h 572"/>
                <a:gd name="T30" fmla="*/ 0 w 324"/>
                <a:gd name="T31" fmla="*/ 0 h 572"/>
                <a:gd name="T32" fmla="*/ 0 w 324"/>
                <a:gd name="T33" fmla="*/ 0 h 572"/>
                <a:gd name="T34" fmla="*/ 0 w 324"/>
                <a:gd name="T35" fmla="*/ 0 h 572"/>
                <a:gd name="T36" fmla="*/ 0 w 324"/>
                <a:gd name="T37" fmla="*/ 0 h 572"/>
                <a:gd name="T38" fmla="*/ 0 w 324"/>
                <a:gd name="T39" fmla="*/ 0 h 572"/>
                <a:gd name="T40" fmla="*/ 0 w 324"/>
                <a:gd name="T41" fmla="*/ 0 h 572"/>
                <a:gd name="T42" fmla="*/ 0 w 324"/>
                <a:gd name="T43" fmla="*/ 0 h 572"/>
                <a:gd name="T44" fmla="*/ 0 w 324"/>
                <a:gd name="T45" fmla="*/ 0 h 572"/>
                <a:gd name="T46" fmla="*/ 0 w 324"/>
                <a:gd name="T47" fmla="*/ 1 h 572"/>
                <a:gd name="T48" fmla="*/ 0 w 324"/>
                <a:gd name="T49" fmla="*/ 1 h 572"/>
                <a:gd name="T50" fmla="*/ 0 w 324"/>
                <a:gd name="T51" fmla="*/ 1 h 572"/>
                <a:gd name="T52" fmla="*/ 0 w 324"/>
                <a:gd name="T53" fmla="*/ 1 h 572"/>
                <a:gd name="T54" fmla="*/ 0 w 324"/>
                <a:gd name="T55" fmla="*/ 1 h 572"/>
                <a:gd name="T56" fmla="*/ 0 w 324"/>
                <a:gd name="T57" fmla="*/ 1 h 572"/>
                <a:gd name="T58" fmla="*/ 0 w 324"/>
                <a:gd name="T59" fmla="*/ 1 h 572"/>
                <a:gd name="T60" fmla="*/ 0 w 324"/>
                <a:gd name="T61" fmla="*/ 1 h 572"/>
                <a:gd name="T62" fmla="*/ 0 w 324"/>
                <a:gd name="T63" fmla="*/ 1 h 572"/>
                <a:gd name="T64" fmla="*/ 0 w 324"/>
                <a:gd name="T65" fmla="*/ 1 h 572"/>
                <a:gd name="T66" fmla="*/ 0 w 324"/>
                <a:gd name="T67" fmla="*/ 1 h 572"/>
                <a:gd name="T68" fmla="*/ 0 w 324"/>
                <a:gd name="T69" fmla="*/ 1 h 572"/>
                <a:gd name="T70" fmla="*/ 0 w 324"/>
                <a:gd name="T71" fmla="*/ 1 h 572"/>
                <a:gd name="T72" fmla="*/ 0 w 324"/>
                <a:gd name="T73" fmla="*/ 1 h 572"/>
                <a:gd name="T74" fmla="*/ 0 w 324"/>
                <a:gd name="T75" fmla="*/ 1 h 572"/>
                <a:gd name="T76" fmla="*/ 0 w 324"/>
                <a:gd name="T77" fmla="*/ 1 h 572"/>
                <a:gd name="T78" fmla="*/ 0 w 324"/>
                <a:gd name="T79" fmla="*/ 1 h 572"/>
                <a:gd name="T80" fmla="*/ 0 w 324"/>
                <a:gd name="T81" fmla="*/ 1 h 572"/>
                <a:gd name="T82" fmla="*/ 0 w 324"/>
                <a:gd name="T83" fmla="*/ 1 h 572"/>
                <a:gd name="T84" fmla="*/ 0 w 324"/>
                <a:gd name="T85" fmla="*/ 1 h 572"/>
                <a:gd name="T86" fmla="*/ 0 w 324"/>
                <a:gd name="T87" fmla="*/ 1 h 572"/>
                <a:gd name="T88" fmla="*/ 0 w 324"/>
                <a:gd name="T89" fmla="*/ 1 h 572"/>
                <a:gd name="T90" fmla="*/ 0 w 324"/>
                <a:gd name="T91" fmla="*/ 1 h 572"/>
                <a:gd name="T92" fmla="*/ 0 w 324"/>
                <a:gd name="T93" fmla="*/ 1 h 572"/>
                <a:gd name="T94" fmla="*/ 0 w 324"/>
                <a:gd name="T95" fmla="*/ 0 h 572"/>
                <a:gd name="T96" fmla="*/ 0 w 324"/>
                <a:gd name="T97" fmla="*/ 0 h 572"/>
                <a:gd name="T98" fmla="*/ 0 w 324"/>
                <a:gd name="T99" fmla="*/ 0 h 572"/>
                <a:gd name="T100" fmla="*/ 0 w 324"/>
                <a:gd name="T101" fmla="*/ 0 h 572"/>
                <a:gd name="T102" fmla="*/ 0 w 324"/>
                <a:gd name="T103" fmla="*/ 0 h 572"/>
                <a:gd name="T104" fmla="*/ 0 w 324"/>
                <a:gd name="T105" fmla="*/ 0 h 572"/>
                <a:gd name="T106" fmla="*/ 0 w 324"/>
                <a:gd name="T107" fmla="*/ 0 h 572"/>
                <a:gd name="T108" fmla="*/ 0 w 324"/>
                <a:gd name="T109" fmla="*/ 0 h 572"/>
                <a:gd name="T110" fmla="*/ 0 w 324"/>
                <a:gd name="T111" fmla="*/ 0 h 572"/>
                <a:gd name="T112" fmla="*/ 0 w 324"/>
                <a:gd name="T113" fmla="*/ 0 h 5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4" h="572">
                  <a:moveTo>
                    <a:pt x="319" y="144"/>
                  </a:moveTo>
                  <a:lnTo>
                    <a:pt x="288" y="126"/>
                  </a:lnTo>
                  <a:lnTo>
                    <a:pt x="256" y="108"/>
                  </a:lnTo>
                  <a:lnTo>
                    <a:pt x="225" y="90"/>
                  </a:lnTo>
                  <a:lnTo>
                    <a:pt x="193" y="72"/>
                  </a:lnTo>
                  <a:lnTo>
                    <a:pt x="161" y="54"/>
                  </a:lnTo>
                  <a:lnTo>
                    <a:pt x="130" y="36"/>
                  </a:lnTo>
                  <a:lnTo>
                    <a:pt x="99" y="18"/>
                  </a:lnTo>
                  <a:lnTo>
                    <a:pt x="67" y="0"/>
                  </a:lnTo>
                  <a:lnTo>
                    <a:pt x="36" y="18"/>
                  </a:lnTo>
                  <a:lnTo>
                    <a:pt x="41" y="45"/>
                  </a:lnTo>
                  <a:lnTo>
                    <a:pt x="45" y="72"/>
                  </a:lnTo>
                  <a:lnTo>
                    <a:pt x="70" y="112"/>
                  </a:lnTo>
                  <a:lnTo>
                    <a:pt x="63" y="128"/>
                  </a:lnTo>
                  <a:lnTo>
                    <a:pt x="61" y="154"/>
                  </a:lnTo>
                  <a:lnTo>
                    <a:pt x="60" y="182"/>
                  </a:lnTo>
                  <a:lnTo>
                    <a:pt x="58" y="210"/>
                  </a:lnTo>
                  <a:lnTo>
                    <a:pt x="57" y="236"/>
                  </a:lnTo>
                  <a:lnTo>
                    <a:pt x="42" y="258"/>
                  </a:lnTo>
                  <a:lnTo>
                    <a:pt x="29" y="279"/>
                  </a:lnTo>
                  <a:lnTo>
                    <a:pt x="15" y="301"/>
                  </a:lnTo>
                  <a:lnTo>
                    <a:pt x="0" y="322"/>
                  </a:lnTo>
                  <a:lnTo>
                    <a:pt x="1" y="350"/>
                  </a:lnTo>
                  <a:lnTo>
                    <a:pt x="15" y="373"/>
                  </a:lnTo>
                  <a:lnTo>
                    <a:pt x="27" y="373"/>
                  </a:lnTo>
                  <a:lnTo>
                    <a:pt x="43" y="409"/>
                  </a:lnTo>
                  <a:lnTo>
                    <a:pt x="46" y="448"/>
                  </a:lnTo>
                  <a:lnTo>
                    <a:pt x="67" y="484"/>
                  </a:lnTo>
                  <a:lnTo>
                    <a:pt x="31" y="484"/>
                  </a:lnTo>
                  <a:lnTo>
                    <a:pt x="15" y="493"/>
                  </a:lnTo>
                  <a:lnTo>
                    <a:pt x="42" y="526"/>
                  </a:lnTo>
                  <a:lnTo>
                    <a:pt x="63" y="572"/>
                  </a:lnTo>
                  <a:lnTo>
                    <a:pt x="91" y="562"/>
                  </a:lnTo>
                  <a:lnTo>
                    <a:pt x="97" y="567"/>
                  </a:lnTo>
                  <a:lnTo>
                    <a:pt x="115" y="564"/>
                  </a:lnTo>
                  <a:lnTo>
                    <a:pt x="160" y="554"/>
                  </a:lnTo>
                  <a:lnTo>
                    <a:pt x="174" y="536"/>
                  </a:lnTo>
                  <a:lnTo>
                    <a:pt x="169" y="525"/>
                  </a:lnTo>
                  <a:lnTo>
                    <a:pt x="214" y="516"/>
                  </a:lnTo>
                  <a:lnTo>
                    <a:pt x="239" y="487"/>
                  </a:lnTo>
                  <a:lnTo>
                    <a:pt x="263" y="458"/>
                  </a:lnTo>
                  <a:lnTo>
                    <a:pt x="293" y="451"/>
                  </a:lnTo>
                  <a:lnTo>
                    <a:pt x="289" y="432"/>
                  </a:lnTo>
                  <a:lnTo>
                    <a:pt x="285" y="412"/>
                  </a:lnTo>
                  <a:lnTo>
                    <a:pt x="271" y="385"/>
                  </a:lnTo>
                  <a:lnTo>
                    <a:pt x="259" y="384"/>
                  </a:lnTo>
                  <a:lnTo>
                    <a:pt x="270" y="356"/>
                  </a:lnTo>
                  <a:lnTo>
                    <a:pt x="273" y="339"/>
                  </a:lnTo>
                  <a:lnTo>
                    <a:pt x="277" y="331"/>
                  </a:lnTo>
                  <a:lnTo>
                    <a:pt x="277" y="318"/>
                  </a:lnTo>
                  <a:lnTo>
                    <a:pt x="293" y="290"/>
                  </a:lnTo>
                  <a:lnTo>
                    <a:pt x="304" y="280"/>
                  </a:lnTo>
                  <a:lnTo>
                    <a:pt x="324" y="279"/>
                  </a:lnTo>
                  <a:lnTo>
                    <a:pt x="323" y="246"/>
                  </a:lnTo>
                  <a:lnTo>
                    <a:pt x="322" y="211"/>
                  </a:lnTo>
                  <a:lnTo>
                    <a:pt x="321" y="177"/>
                  </a:lnTo>
                  <a:lnTo>
                    <a:pt x="319" y="14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56" name="Freeform 154"/>
            <p:cNvSpPr>
              <a:spLocks noChangeAspect="1"/>
            </p:cNvSpPr>
            <p:nvPr/>
          </p:nvSpPr>
          <p:spPr bwMode="auto">
            <a:xfrm>
              <a:off x="3478" y="2391"/>
              <a:ext cx="89" cy="196"/>
            </a:xfrm>
            <a:custGeom>
              <a:avLst/>
              <a:gdLst>
                <a:gd name="T0" fmla="*/ 0 w 46"/>
                <a:gd name="T1" fmla="*/ 0 h 56"/>
                <a:gd name="T2" fmla="*/ 0 w 46"/>
                <a:gd name="T3" fmla="*/ 0 h 56"/>
                <a:gd name="T4" fmla="*/ 0 w 46"/>
                <a:gd name="T5" fmla="*/ 0 h 56"/>
                <a:gd name="T6" fmla="*/ 0 w 46"/>
                <a:gd name="T7" fmla="*/ 0 h 56"/>
                <a:gd name="T8" fmla="*/ 0 w 46"/>
                <a:gd name="T9" fmla="*/ 0 h 56"/>
                <a:gd name="T10" fmla="*/ 0 w 46"/>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56">
                  <a:moveTo>
                    <a:pt x="0" y="55"/>
                  </a:moveTo>
                  <a:lnTo>
                    <a:pt x="37" y="56"/>
                  </a:lnTo>
                  <a:lnTo>
                    <a:pt x="46" y="38"/>
                  </a:lnTo>
                  <a:lnTo>
                    <a:pt x="31" y="0"/>
                  </a:lnTo>
                  <a:lnTo>
                    <a:pt x="22" y="2"/>
                  </a:lnTo>
                  <a:lnTo>
                    <a:pt x="0" y="5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57" name="Freeform 155"/>
            <p:cNvSpPr>
              <a:spLocks noChangeAspect="1"/>
            </p:cNvSpPr>
            <p:nvPr/>
          </p:nvSpPr>
          <p:spPr bwMode="auto">
            <a:xfrm>
              <a:off x="3397" y="2299"/>
              <a:ext cx="89" cy="196"/>
            </a:xfrm>
            <a:custGeom>
              <a:avLst/>
              <a:gdLst>
                <a:gd name="T0" fmla="*/ 0 w 209"/>
                <a:gd name="T1" fmla="*/ 0 h 205"/>
                <a:gd name="T2" fmla="*/ 0 w 209"/>
                <a:gd name="T3" fmla="*/ 0 h 205"/>
                <a:gd name="T4" fmla="*/ 0 w 209"/>
                <a:gd name="T5" fmla="*/ 0 h 205"/>
                <a:gd name="T6" fmla="*/ 0 w 209"/>
                <a:gd name="T7" fmla="*/ 0 h 205"/>
                <a:gd name="T8" fmla="*/ 0 w 209"/>
                <a:gd name="T9" fmla="*/ 0 h 205"/>
                <a:gd name="T10" fmla="*/ 0 w 209"/>
                <a:gd name="T11" fmla="*/ 0 h 205"/>
                <a:gd name="T12" fmla="*/ 0 w 209"/>
                <a:gd name="T13" fmla="*/ 0 h 205"/>
                <a:gd name="T14" fmla="*/ 0 w 209"/>
                <a:gd name="T15" fmla="*/ 0 h 205"/>
                <a:gd name="T16" fmla="*/ 0 w 209"/>
                <a:gd name="T17" fmla="*/ 0 h 205"/>
                <a:gd name="T18" fmla="*/ 0 w 209"/>
                <a:gd name="T19" fmla="*/ 0 h 205"/>
                <a:gd name="T20" fmla="*/ 0 w 209"/>
                <a:gd name="T21" fmla="*/ 0 h 205"/>
                <a:gd name="T22" fmla="*/ 0 w 209"/>
                <a:gd name="T23" fmla="*/ 0 h 205"/>
                <a:gd name="T24" fmla="*/ 0 w 209"/>
                <a:gd name="T25" fmla="*/ 0 h 205"/>
                <a:gd name="T26" fmla="*/ 0 w 209"/>
                <a:gd name="T27" fmla="*/ 0 h 205"/>
                <a:gd name="T28" fmla="*/ 0 w 209"/>
                <a:gd name="T29" fmla="*/ 0 h 205"/>
                <a:gd name="T30" fmla="*/ 0 w 209"/>
                <a:gd name="T31" fmla="*/ 0 h 205"/>
                <a:gd name="T32" fmla="*/ 0 w 209"/>
                <a:gd name="T33" fmla="*/ 0 h 205"/>
                <a:gd name="T34" fmla="*/ 0 w 209"/>
                <a:gd name="T35" fmla="*/ 0 h 205"/>
                <a:gd name="T36" fmla="*/ 0 w 209"/>
                <a:gd name="T37" fmla="*/ 0 h 205"/>
                <a:gd name="T38" fmla="*/ 0 w 209"/>
                <a:gd name="T39" fmla="*/ 0 h 205"/>
                <a:gd name="T40" fmla="*/ 0 w 209"/>
                <a:gd name="T41" fmla="*/ 0 h 205"/>
                <a:gd name="T42" fmla="*/ 0 w 209"/>
                <a:gd name="T43" fmla="*/ 0 h 205"/>
                <a:gd name="T44" fmla="*/ 0 w 209"/>
                <a:gd name="T45" fmla="*/ 0 h 205"/>
                <a:gd name="T46" fmla="*/ 0 w 209"/>
                <a:gd name="T47" fmla="*/ 0 h 205"/>
                <a:gd name="T48" fmla="*/ 0 w 209"/>
                <a:gd name="T49" fmla="*/ 0 h 205"/>
                <a:gd name="T50" fmla="*/ 0 w 209"/>
                <a:gd name="T51" fmla="*/ 0 h 205"/>
                <a:gd name="T52" fmla="*/ 0 w 209"/>
                <a:gd name="T53" fmla="*/ 0 h 205"/>
                <a:gd name="T54" fmla="*/ 0 w 209"/>
                <a:gd name="T55" fmla="*/ 0 h 205"/>
                <a:gd name="T56" fmla="*/ 0 w 209"/>
                <a:gd name="T57" fmla="*/ 0 h 205"/>
                <a:gd name="T58" fmla="*/ 0 w 209"/>
                <a:gd name="T59" fmla="*/ 0 h 205"/>
                <a:gd name="T60" fmla="*/ 0 w 209"/>
                <a:gd name="T61" fmla="*/ 0 h 205"/>
                <a:gd name="T62" fmla="*/ 0 w 209"/>
                <a:gd name="T63" fmla="*/ 0 h 2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205">
                  <a:moveTo>
                    <a:pt x="0" y="156"/>
                  </a:moveTo>
                  <a:lnTo>
                    <a:pt x="4" y="129"/>
                  </a:lnTo>
                  <a:lnTo>
                    <a:pt x="7" y="80"/>
                  </a:lnTo>
                  <a:lnTo>
                    <a:pt x="19" y="34"/>
                  </a:lnTo>
                  <a:lnTo>
                    <a:pt x="40" y="19"/>
                  </a:lnTo>
                  <a:lnTo>
                    <a:pt x="59" y="4"/>
                  </a:lnTo>
                  <a:lnTo>
                    <a:pt x="63" y="0"/>
                  </a:lnTo>
                  <a:lnTo>
                    <a:pt x="73" y="25"/>
                  </a:lnTo>
                  <a:lnTo>
                    <a:pt x="83" y="50"/>
                  </a:lnTo>
                  <a:lnTo>
                    <a:pt x="93" y="76"/>
                  </a:lnTo>
                  <a:lnTo>
                    <a:pt x="103" y="102"/>
                  </a:lnTo>
                  <a:lnTo>
                    <a:pt x="105" y="93"/>
                  </a:lnTo>
                  <a:lnTo>
                    <a:pt x="113" y="98"/>
                  </a:lnTo>
                  <a:lnTo>
                    <a:pt x="138" y="117"/>
                  </a:lnTo>
                  <a:lnTo>
                    <a:pt x="173" y="151"/>
                  </a:lnTo>
                  <a:lnTo>
                    <a:pt x="208" y="186"/>
                  </a:lnTo>
                  <a:lnTo>
                    <a:pt x="209" y="192"/>
                  </a:lnTo>
                  <a:lnTo>
                    <a:pt x="205" y="194"/>
                  </a:lnTo>
                  <a:lnTo>
                    <a:pt x="196" y="196"/>
                  </a:lnTo>
                  <a:lnTo>
                    <a:pt x="179" y="205"/>
                  </a:lnTo>
                  <a:lnTo>
                    <a:pt x="178" y="196"/>
                  </a:lnTo>
                  <a:lnTo>
                    <a:pt x="150" y="187"/>
                  </a:lnTo>
                  <a:lnTo>
                    <a:pt x="131" y="165"/>
                  </a:lnTo>
                  <a:lnTo>
                    <a:pt x="121" y="152"/>
                  </a:lnTo>
                  <a:lnTo>
                    <a:pt x="101" y="144"/>
                  </a:lnTo>
                  <a:lnTo>
                    <a:pt x="84" y="139"/>
                  </a:lnTo>
                  <a:lnTo>
                    <a:pt x="64" y="141"/>
                  </a:lnTo>
                  <a:lnTo>
                    <a:pt x="48" y="124"/>
                  </a:lnTo>
                  <a:lnTo>
                    <a:pt x="43" y="154"/>
                  </a:lnTo>
                  <a:lnTo>
                    <a:pt x="29" y="141"/>
                  </a:lnTo>
                  <a:lnTo>
                    <a:pt x="16" y="159"/>
                  </a:lnTo>
                  <a:lnTo>
                    <a:pt x="0" y="15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58" name="Freeform 156"/>
            <p:cNvSpPr>
              <a:spLocks noChangeAspect="1"/>
            </p:cNvSpPr>
            <p:nvPr/>
          </p:nvSpPr>
          <p:spPr bwMode="auto">
            <a:xfrm>
              <a:off x="3349" y="2357"/>
              <a:ext cx="89" cy="196"/>
            </a:xfrm>
            <a:custGeom>
              <a:avLst/>
              <a:gdLst>
                <a:gd name="T0" fmla="*/ 0 w 471"/>
                <a:gd name="T1" fmla="*/ 1 h 394"/>
                <a:gd name="T2" fmla="*/ 0 w 471"/>
                <a:gd name="T3" fmla="*/ 1 h 394"/>
                <a:gd name="T4" fmla="*/ 0 w 471"/>
                <a:gd name="T5" fmla="*/ 1 h 394"/>
                <a:gd name="T6" fmla="*/ 0 w 471"/>
                <a:gd name="T7" fmla="*/ 1 h 394"/>
                <a:gd name="T8" fmla="*/ 0 w 471"/>
                <a:gd name="T9" fmla="*/ 0 h 394"/>
                <a:gd name="T10" fmla="*/ 0 w 471"/>
                <a:gd name="T11" fmla="*/ 0 h 394"/>
                <a:gd name="T12" fmla="*/ 0 w 471"/>
                <a:gd name="T13" fmla="*/ 0 h 394"/>
                <a:gd name="T14" fmla="*/ 0 w 471"/>
                <a:gd name="T15" fmla="*/ 0 h 394"/>
                <a:gd name="T16" fmla="*/ 0 w 471"/>
                <a:gd name="T17" fmla="*/ 0 h 394"/>
                <a:gd name="T18" fmla="*/ 0 w 471"/>
                <a:gd name="T19" fmla="*/ 0 h 394"/>
                <a:gd name="T20" fmla="*/ 0 w 471"/>
                <a:gd name="T21" fmla="*/ 0 h 394"/>
                <a:gd name="T22" fmla="*/ 0 w 471"/>
                <a:gd name="T23" fmla="*/ 0 h 394"/>
                <a:gd name="T24" fmla="*/ 0 w 471"/>
                <a:gd name="T25" fmla="*/ 0 h 394"/>
                <a:gd name="T26" fmla="*/ 0 w 471"/>
                <a:gd name="T27" fmla="*/ 0 h 394"/>
                <a:gd name="T28" fmla="*/ 0 w 471"/>
                <a:gd name="T29" fmla="*/ 0 h 394"/>
                <a:gd name="T30" fmla="*/ 0 w 471"/>
                <a:gd name="T31" fmla="*/ 0 h 394"/>
                <a:gd name="T32" fmla="*/ 0 w 471"/>
                <a:gd name="T33" fmla="*/ 0 h 394"/>
                <a:gd name="T34" fmla="*/ 0 w 471"/>
                <a:gd name="T35" fmla="*/ 0 h 394"/>
                <a:gd name="T36" fmla="*/ 0 w 471"/>
                <a:gd name="T37" fmla="*/ 0 h 394"/>
                <a:gd name="T38" fmla="*/ 0 w 471"/>
                <a:gd name="T39" fmla="*/ 0 h 394"/>
                <a:gd name="T40" fmla="*/ 0 w 471"/>
                <a:gd name="T41" fmla="*/ 0 h 394"/>
                <a:gd name="T42" fmla="*/ 0 w 471"/>
                <a:gd name="T43" fmla="*/ 0 h 394"/>
                <a:gd name="T44" fmla="*/ 0 w 471"/>
                <a:gd name="T45" fmla="*/ 0 h 394"/>
                <a:gd name="T46" fmla="*/ 0 w 471"/>
                <a:gd name="T47" fmla="*/ 0 h 394"/>
                <a:gd name="T48" fmla="*/ 0 w 471"/>
                <a:gd name="T49" fmla="*/ 0 h 394"/>
                <a:gd name="T50" fmla="*/ 0 w 471"/>
                <a:gd name="T51" fmla="*/ 0 h 394"/>
                <a:gd name="T52" fmla="*/ 0 w 471"/>
                <a:gd name="T53" fmla="*/ 0 h 394"/>
                <a:gd name="T54" fmla="*/ 0 w 471"/>
                <a:gd name="T55" fmla="*/ 0 h 394"/>
                <a:gd name="T56" fmla="*/ 0 w 471"/>
                <a:gd name="T57" fmla="*/ 0 h 394"/>
                <a:gd name="T58" fmla="*/ 0 w 471"/>
                <a:gd name="T59" fmla="*/ 0 h 394"/>
                <a:gd name="T60" fmla="*/ 1 w 471"/>
                <a:gd name="T61" fmla="*/ 0 h 394"/>
                <a:gd name="T62" fmla="*/ 0 w 471"/>
                <a:gd name="T63" fmla="*/ 0 h 394"/>
                <a:gd name="T64" fmla="*/ 1 w 471"/>
                <a:gd name="T65" fmla="*/ 0 h 394"/>
                <a:gd name="T66" fmla="*/ 1 w 471"/>
                <a:gd name="T67" fmla="*/ 0 h 394"/>
                <a:gd name="T68" fmla="*/ 1 w 471"/>
                <a:gd name="T69" fmla="*/ 0 h 394"/>
                <a:gd name="T70" fmla="*/ 1 w 471"/>
                <a:gd name="T71" fmla="*/ 0 h 394"/>
                <a:gd name="T72" fmla="*/ 1 w 471"/>
                <a:gd name="T73" fmla="*/ 0 h 394"/>
                <a:gd name="T74" fmla="*/ 1 w 471"/>
                <a:gd name="T75" fmla="*/ 0 h 394"/>
                <a:gd name="T76" fmla="*/ 1 w 471"/>
                <a:gd name="T77" fmla="*/ 0 h 394"/>
                <a:gd name="T78" fmla="*/ 1 w 471"/>
                <a:gd name="T79" fmla="*/ 0 h 394"/>
                <a:gd name="T80" fmla="*/ 1 w 471"/>
                <a:gd name="T81" fmla="*/ 0 h 394"/>
                <a:gd name="T82" fmla="*/ 1 w 471"/>
                <a:gd name="T83" fmla="*/ 0 h 394"/>
                <a:gd name="T84" fmla="*/ 1 w 471"/>
                <a:gd name="T85" fmla="*/ 1 h 394"/>
                <a:gd name="T86" fmla="*/ 1 w 471"/>
                <a:gd name="T87" fmla="*/ 1 h 394"/>
                <a:gd name="T88" fmla="*/ 1 w 471"/>
                <a:gd name="T89" fmla="*/ 1 h 394"/>
                <a:gd name="T90" fmla="*/ 0 w 471"/>
                <a:gd name="T91" fmla="*/ 1 h 394"/>
                <a:gd name="T92" fmla="*/ 0 w 471"/>
                <a:gd name="T93" fmla="*/ 1 h 394"/>
                <a:gd name="T94" fmla="*/ 0 w 471"/>
                <a:gd name="T95" fmla="*/ 1 h 394"/>
                <a:gd name="T96" fmla="*/ 0 w 471"/>
                <a:gd name="T97" fmla="*/ 1 h 394"/>
                <a:gd name="T98" fmla="*/ 0 w 471"/>
                <a:gd name="T99" fmla="*/ 1 h 394"/>
                <a:gd name="T100" fmla="*/ 0 w 471"/>
                <a:gd name="T101" fmla="*/ 1 h 3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1" h="394">
                  <a:moveTo>
                    <a:pt x="158" y="387"/>
                  </a:moveTo>
                  <a:lnTo>
                    <a:pt x="121" y="359"/>
                  </a:lnTo>
                  <a:lnTo>
                    <a:pt x="93" y="354"/>
                  </a:lnTo>
                  <a:lnTo>
                    <a:pt x="85" y="327"/>
                  </a:lnTo>
                  <a:lnTo>
                    <a:pt x="66" y="318"/>
                  </a:lnTo>
                  <a:lnTo>
                    <a:pt x="54" y="294"/>
                  </a:lnTo>
                  <a:lnTo>
                    <a:pt x="42" y="270"/>
                  </a:lnTo>
                  <a:lnTo>
                    <a:pt x="11" y="243"/>
                  </a:lnTo>
                  <a:lnTo>
                    <a:pt x="0" y="233"/>
                  </a:lnTo>
                  <a:lnTo>
                    <a:pt x="11" y="218"/>
                  </a:lnTo>
                  <a:lnTo>
                    <a:pt x="33" y="213"/>
                  </a:lnTo>
                  <a:lnTo>
                    <a:pt x="37" y="173"/>
                  </a:lnTo>
                  <a:lnTo>
                    <a:pt x="41" y="134"/>
                  </a:lnTo>
                  <a:lnTo>
                    <a:pt x="59" y="131"/>
                  </a:lnTo>
                  <a:lnTo>
                    <a:pt x="66" y="90"/>
                  </a:lnTo>
                  <a:lnTo>
                    <a:pt x="98" y="32"/>
                  </a:lnTo>
                  <a:lnTo>
                    <a:pt x="114" y="35"/>
                  </a:lnTo>
                  <a:lnTo>
                    <a:pt x="127" y="17"/>
                  </a:lnTo>
                  <a:lnTo>
                    <a:pt x="141" y="30"/>
                  </a:lnTo>
                  <a:lnTo>
                    <a:pt x="146" y="0"/>
                  </a:lnTo>
                  <a:lnTo>
                    <a:pt x="162" y="17"/>
                  </a:lnTo>
                  <a:lnTo>
                    <a:pt x="182" y="15"/>
                  </a:lnTo>
                  <a:lnTo>
                    <a:pt x="199" y="20"/>
                  </a:lnTo>
                  <a:lnTo>
                    <a:pt x="219" y="28"/>
                  </a:lnTo>
                  <a:lnTo>
                    <a:pt x="229" y="41"/>
                  </a:lnTo>
                  <a:lnTo>
                    <a:pt x="248" y="63"/>
                  </a:lnTo>
                  <a:lnTo>
                    <a:pt x="276" y="72"/>
                  </a:lnTo>
                  <a:lnTo>
                    <a:pt x="277" y="81"/>
                  </a:lnTo>
                  <a:lnTo>
                    <a:pt x="294" y="72"/>
                  </a:lnTo>
                  <a:lnTo>
                    <a:pt x="272" y="125"/>
                  </a:lnTo>
                  <a:lnTo>
                    <a:pt x="309" y="126"/>
                  </a:lnTo>
                  <a:lnTo>
                    <a:pt x="305" y="146"/>
                  </a:lnTo>
                  <a:lnTo>
                    <a:pt x="325" y="172"/>
                  </a:lnTo>
                  <a:lnTo>
                    <a:pt x="345" y="197"/>
                  </a:lnTo>
                  <a:lnTo>
                    <a:pt x="368" y="207"/>
                  </a:lnTo>
                  <a:lnTo>
                    <a:pt x="392" y="215"/>
                  </a:lnTo>
                  <a:lnTo>
                    <a:pt x="416" y="225"/>
                  </a:lnTo>
                  <a:lnTo>
                    <a:pt x="440" y="233"/>
                  </a:lnTo>
                  <a:lnTo>
                    <a:pt x="471" y="233"/>
                  </a:lnTo>
                  <a:lnTo>
                    <a:pt x="447" y="261"/>
                  </a:lnTo>
                  <a:lnTo>
                    <a:pt x="425" y="288"/>
                  </a:lnTo>
                  <a:lnTo>
                    <a:pt x="402" y="317"/>
                  </a:lnTo>
                  <a:lnTo>
                    <a:pt x="378" y="345"/>
                  </a:lnTo>
                  <a:lnTo>
                    <a:pt x="353" y="347"/>
                  </a:lnTo>
                  <a:lnTo>
                    <a:pt x="327" y="350"/>
                  </a:lnTo>
                  <a:lnTo>
                    <a:pt x="297" y="370"/>
                  </a:lnTo>
                  <a:lnTo>
                    <a:pt x="282" y="378"/>
                  </a:lnTo>
                  <a:lnTo>
                    <a:pt x="251" y="371"/>
                  </a:lnTo>
                  <a:lnTo>
                    <a:pt x="218" y="382"/>
                  </a:lnTo>
                  <a:lnTo>
                    <a:pt x="203" y="394"/>
                  </a:lnTo>
                  <a:lnTo>
                    <a:pt x="158" y="38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59" name="Freeform 157"/>
            <p:cNvSpPr>
              <a:spLocks noChangeAspect="1"/>
            </p:cNvSpPr>
            <p:nvPr/>
          </p:nvSpPr>
          <p:spPr bwMode="auto">
            <a:xfrm>
              <a:off x="3469" y="2401"/>
              <a:ext cx="89" cy="196"/>
            </a:xfrm>
            <a:custGeom>
              <a:avLst/>
              <a:gdLst>
                <a:gd name="T0" fmla="*/ 0 w 318"/>
                <a:gd name="T1" fmla="*/ 0 h 487"/>
                <a:gd name="T2" fmla="*/ 0 w 318"/>
                <a:gd name="T3" fmla="*/ 0 h 487"/>
                <a:gd name="T4" fmla="*/ 0 w 318"/>
                <a:gd name="T5" fmla="*/ 0 h 487"/>
                <a:gd name="T6" fmla="*/ 0 w 318"/>
                <a:gd name="T7" fmla="*/ 0 h 487"/>
                <a:gd name="T8" fmla="*/ 0 w 318"/>
                <a:gd name="T9" fmla="*/ 0 h 487"/>
                <a:gd name="T10" fmla="*/ 0 w 318"/>
                <a:gd name="T11" fmla="*/ 0 h 487"/>
                <a:gd name="T12" fmla="*/ 0 w 318"/>
                <a:gd name="T13" fmla="*/ 0 h 487"/>
                <a:gd name="T14" fmla="*/ 0 w 318"/>
                <a:gd name="T15" fmla="*/ 0 h 487"/>
                <a:gd name="T16" fmla="*/ 0 w 318"/>
                <a:gd name="T17" fmla="*/ 0 h 487"/>
                <a:gd name="T18" fmla="*/ 0 w 318"/>
                <a:gd name="T19" fmla="*/ 1 h 487"/>
                <a:gd name="T20" fmla="*/ 0 w 318"/>
                <a:gd name="T21" fmla="*/ 1 h 487"/>
                <a:gd name="T22" fmla="*/ 0 w 318"/>
                <a:gd name="T23" fmla="*/ 1 h 487"/>
                <a:gd name="T24" fmla="*/ 0 w 318"/>
                <a:gd name="T25" fmla="*/ 1 h 487"/>
                <a:gd name="T26" fmla="*/ 0 w 318"/>
                <a:gd name="T27" fmla="*/ 1 h 487"/>
                <a:gd name="T28" fmla="*/ 0 w 318"/>
                <a:gd name="T29" fmla="*/ 1 h 487"/>
                <a:gd name="T30" fmla="*/ 0 w 318"/>
                <a:gd name="T31" fmla="*/ 1 h 487"/>
                <a:gd name="T32" fmla="*/ 0 w 318"/>
                <a:gd name="T33" fmla="*/ 1 h 487"/>
                <a:gd name="T34" fmla="*/ 0 w 318"/>
                <a:gd name="T35" fmla="*/ 1 h 487"/>
                <a:gd name="T36" fmla="*/ 0 w 318"/>
                <a:gd name="T37" fmla="*/ 1 h 487"/>
                <a:gd name="T38" fmla="*/ 0 w 318"/>
                <a:gd name="T39" fmla="*/ 1 h 487"/>
                <a:gd name="T40" fmla="*/ 0 w 318"/>
                <a:gd name="T41" fmla="*/ 0 h 487"/>
                <a:gd name="T42" fmla="*/ 0 w 318"/>
                <a:gd name="T43" fmla="*/ 0 h 487"/>
                <a:gd name="T44" fmla="*/ 0 w 318"/>
                <a:gd name="T45" fmla="*/ 0 h 487"/>
                <a:gd name="T46" fmla="*/ 0 w 318"/>
                <a:gd name="T47" fmla="*/ 0 h 487"/>
                <a:gd name="T48" fmla="*/ 0 w 318"/>
                <a:gd name="T49" fmla="*/ 0 h 487"/>
                <a:gd name="T50" fmla="*/ 0 w 318"/>
                <a:gd name="T51" fmla="*/ 0 h 487"/>
                <a:gd name="T52" fmla="*/ 0 w 318"/>
                <a:gd name="T53" fmla="*/ 0 h 487"/>
                <a:gd name="T54" fmla="*/ 0 w 318"/>
                <a:gd name="T55" fmla="*/ 0 h 487"/>
                <a:gd name="T56" fmla="*/ 0 w 318"/>
                <a:gd name="T57" fmla="*/ 0 h 487"/>
                <a:gd name="T58" fmla="*/ 0 w 318"/>
                <a:gd name="T59" fmla="*/ 0 h 487"/>
                <a:gd name="T60" fmla="*/ 0 w 318"/>
                <a:gd name="T61" fmla="*/ 0 h 487"/>
                <a:gd name="T62" fmla="*/ 0 w 318"/>
                <a:gd name="T63" fmla="*/ 0 h 487"/>
                <a:gd name="T64" fmla="*/ 0 w 318"/>
                <a:gd name="T65" fmla="*/ 0 h 487"/>
                <a:gd name="T66" fmla="*/ 0 w 318"/>
                <a:gd name="T67" fmla="*/ 0 h 487"/>
                <a:gd name="T68" fmla="*/ 0 w 318"/>
                <a:gd name="T69" fmla="*/ 0 h 487"/>
                <a:gd name="T70" fmla="*/ 0 w 318"/>
                <a:gd name="T71" fmla="*/ 0 h 487"/>
                <a:gd name="T72" fmla="*/ 0 w 318"/>
                <a:gd name="T73" fmla="*/ 0 h 487"/>
                <a:gd name="T74" fmla="*/ 0 w 318"/>
                <a:gd name="T75" fmla="*/ 0 h 487"/>
                <a:gd name="T76" fmla="*/ 0 w 318"/>
                <a:gd name="T77" fmla="*/ 0 h 487"/>
                <a:gd name="T78" fmla="*/ 0 w 318"/>
                <a:gd name="T79" fmla="*/ 0 h 487"/>
                <a:gd name="T80" fmla="*/ 0 w 318"/>
                <a:gd name="T81" fmla="*/ 0 h 487"/>
                <a:gd name="T82" fmla="*/ 0 w 318"/>
                <a:gd name="T83" fmla="*/ 0 h 487"/>
                <a:gd name="T84" fmla="*/ 0 w 318"/>
                <a:gd name="T85" fmla="*/ 0 h 487"/>
                <a:gd name="T86" fmla="*/ 0 w 318"/>
                <a:gd name="T87" fmla="*/ 0 h 487"/>
                <a:gd name="T88" fmla="*/ 0 w 318"/>
                <a:gd name="T89" fmla="*/ 0 h 487"/>
                <a:gd name="T90" fmla="*/ 0 w 318"/>
                <a:gd name="T91" fmla="*/ 0 h 487"/>
                <a:gd name="T92" fmla="*/ 0 w 318"/>
                <a:gd name="T93" fmla="*/ 0 h 487"/>
                <a:gd name="T94" fmla="*/ 0 w 318"/>
                <a:gd name="T95" fmla="*/ 0 h 487"/>
                <a:gd name="T96" fmla="*/ 0 w 318"/>
                <a:gd name="T97" fmla="*/ 0 h 487"/>
                <a:gd name="T98" fmla="*/ 0 w 318"/>
                <a:gd name="T99" fmla="*/ 0 h 487"/>
                <a:gd name="T100" fmla="*/ 0 w 318"/>
                <a:gd name="T101" fmla="*/ 0 h 487"/>
                <a:gd name="T102" fmla="*/ 0 w 318"/>
                <a:gd name="T103" fmla="*/ 0 h 4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18" h="487">
                  <a:moveTo>
                    <a:pt x="307" y="65"/>
                  </a:moveTo>
                  <a:lnTo>
                    <a:pt x="298" y="105"/>
                  </a:lnTo>
                  <a:lnTo>
                    <a:pt x="277" y="149"/>
                  </a:lnTo>
                  <a:lnTo>
                    <a:pt x="256" y="191"/>
                  </a:lnTo>
                  <a:lnTo>
                    <a:pt x="234" y="234"/>
                  </a:lnTo>
                  <a:lnTo>
                    <a:pt x="212" y="277"/>
                  </a:lnTo>
                  <a:lnTo>
                    <a:pt x="193" y="297"/>
                  </a:lnTo>
                  <a:lnTo>
                    <a:pt x="174" y="317"/>
                  </a:lnTo>
                  <a:lnTo>
                    <a:pt x="156" y="336"/>
                  </a:lnTo>
                  <a:lnTo>
                    <a:pt x="137" y="356"/>
                  </a:lnTo>
                  <a:lnTo>
                    <a:pt x="115" y="378"/>
                  </a:lnTo>
                  <a:lnTo>
                    <a:pt x="92" y="399"/>
                  </a:lnTo>
                  <a:lnTo>
                    <a:pt x="71" y="421"/>
                  </a:lnTo>
                  <a:lnTo>
                    <a:pt x="48" y="443"/>
                  </a:lnTo>
                  <a:lnTo>
                    <a:pt x="34" y="464"/>
                  </a:lnTo>
                  <a:lnTo>
                    <a:pt x="19" y="487"/>
                  </a:lnTo>
                  <a:lnTo>
                    <a:pt x="1" y="458"/>
                  </a:lnTo>
                  <a:lnTo>
                    <a:pt x="1" y="425"/>
                  </a:lnTo>
                  <a:lnTo>
                    <a:pt x="1" y="392"/>
                  </a:lnTo>
                  <a:lnTo>
                    <a:pt x="1" y="359"/>
                  </a:lnTo>
                  <a:lnTo>
                    <a:pt x="0" y="325"/>
                  </a:lnTo>
                  <a:lnTo>
                    <a:pt x="14" y="305"/>
                  </a:lnTo>
                  <a:lnTo>
                    <a:pt x="29" y="285"/>
                  </a:lnTo>
                  <a:lnTo>
                    <a:pt x="44" y="277"/>
                  </a:lnTo>
                  <a:lnTo>
                    <a:pt x="74" y="257"/>
                  </a:lnTo>
                  <a:lnTo>
                    <a:pt x="100" y="254"/>
                  </a:lnTo>
                  <a:lnTo>
                    <a:pt x="125" y="252"/>
                  </a:lnTo>
                  <a:lnTo>
                    <a:pt x="149" y="224"/>
                  </a:lnTo>
                  <a:lnTo>
                    <a:pt x="172" y="195"/>
                  </a:lnTo>
                  <a:lnTo>
                    <a:pt x="194" y="168"/>
                  </a:lnTo>
                  <a:lnTo>
                    <a:pt x="218" y="140"/>
                  </a:lnTo>
                  <a:lnTo>
                    <a:pt x="187" y="140"/>
                  </a:lnTo>
                  <a:lnTo>
                    <a:pt x="163" y="132"/>
                  </a:lnTo>
                  <a:lnTo>
                    <a:pt x="139" y="122"/>
                  </a:lnTo>
                  <a:lnTo>
                    <a:pt x="115" y="114"/>
                  </a:lnTo>
                  <a:lnTo>
                    <a:pt x="92" y="104"/>
                  </a:lnTo>
                  <a:lnTo>
                    <a:pt x="72" y="79"/>
                  </a:lnTo>
                  <a:lnTo>
                    <a:pt x="52" y="53"/>
                  </a:lnTo>
                  <a:lnTo>
                    <a:pt x="56" y="33"/>
                  </a:lnTo>
                  <a:lnTo>
                    <a:pt x="65" y="15"/>
                  </a:lnTo>
                  <a:lnTo>
                    <a:pt x="84" y="35"/>
                  </a:lnTo>
                  <a:lnTo>
                    <a:pt x="103" y="53"/>
                  </a:lnTo>
                  <a:lnTo>
                    <a:pt x="144" y="38"/>
                  </a:lnTo>
                  <a:lnTo>
                    <a:pt x="173" y="42"/>
                  </a:lnTo>
                  <a:lnTo>
                    <a:pt x="203" y="29"/>
                  </a:lnTo>
                  <a:lnTo>
                    <a:pt x="246" y="18"/>
                  </a:lnTo>
                  <a:lnTo>
                    <a:pt x="290" y="8"/>
                  </a:lnTo>
                  <a:lnTo>
                    <a:pt x="306" y="0"/>
                  </a:lnTo>
                  <a:lnTo>
                    <a:pt x="316" y="9"/>
                  </a:lnTo>
                  <a:lnTo>
                    <a:pt x="313" y="53"/>
                  </a:lnTo>
                  <a:lnTo>
                    <a:pt x="318" y="54"/>
                  </a:lnTo>
                  <a:lnTo>
                    <a:pt x="307" y="6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0" name="Freeform 158"/>
            <p:cNvSpPr>
              <a:spLocks noChangeAspect="1"/>
            </p:cNvSpPr>
            <p:nvPr/>
          </p:nvSpPr>
          <p:spPr bwMode="auto">
            <a:xfrm>
              <a:off x="3182" y="2211"/>
              <a:ext cx="89" cy="196"/>
            </a:xfrm>
            <a:custGeom>
              <a:avLst/>
              <a:gdLst>
                <a:gd name="T0" fmla="*/ 0 w 514"/>
                <a:gd name="T1" fmla="*/ 0 h 704"/>
                <a:gd name="T2" fmla="*/ 0 w 514"/>
                <a:gd name="T3" fmla="*/ 0 h 704"/>
                <a:gd name="T4" fmla="*/ 0 w 514"/>
                <a:gd name="T5" fmla="*/ 0 h 704"/>
                <a:gd name="T6" fmla="*/ 0 w 514"/>
                <a:gd name="T7" fmla="*/ 0 h 704"/>
                <a:gd name="T8" fmla="*/ 0 w 514"/>
                <a:gd name="T9" fmla="*/ 0 h 704"/>
                <a:gd name="T10" fmla="*/ 0 w 514"/>
                <a:gd name="T11" fmla="*/ 0 h 704"/>
                <a:gd name="T12" fmla="*/ 0 w 514"/>
                <a:gd name="T13" fmla="*/ 0 h 704"/>
                <a:gd name="T14" fmla="*/ 1 w 514"/>
                <a:gd name="T15" fmla="*/ 0 h 704"/>
                <a:gd name="T16" fmla="*/ 1 w 514"/>
                <a:gd name="T17" fmla="*/ 0 h 704"/>
                <a:gd name="T18" fmla="*/ 1 w 514"/>
                <a:gd name="T19" fmla="*/ 0 h 704"/>
                <a:gd name="T20" fmla="*/ 1 w 514"/>
                <a:gd name="T21" fmla="*/ 0 h 704"/>
                <a:gd name="T22" fmla="*/ 1 w 514"/>
                <a:gd name="T23" fmla="*/ 0 h 704"/>
                <a:gd name="T24" fmla="*/ 1 w 514"/>
                <a:gd name="T25" fmla="*/ 0 h 704"/>
                <a:gd name="T26" fmla="*/ 1 w 514"/>
                <a:gd name="T27" fmla="*/ 0 h 704"/>
                <a:gd name="T28" fmla="*/ 1 w 514"/>
                <a:gd name="T29" fmla="*/ 0 h 704"/>
                <a:gd name="T30" fmla="*/ 1 w 514"/>
                <a:gd name="T31" fmla="*/ 1 h 704"/>
                <a:gd name="T32" fmla="*/ 1 w 514"/>
                <a:gd name="T33" fmla="*/ 1 h 704"/>
                <a:gd name="T34" fmla="*/ 1 w 514"/>
                <a:gd name="T35" fmla="*/ 1 h 704"/>
                <a:gd name="T36" fmla="*/ 1 w 514"/>
                <a:gd name="T37" fmla="*/ 1 h 704"/>
                <a:gd name="T38" fmla="*/ 1 w 514"/>
                <a:gd name="T39" fmla="*/ 1 h 704"/>
                <a:gd name="T40" fmla="*/ 1 w 514"/>
                <a:gd name="T41" fmla="*/ 1 h 704"/>
                <a:gd name="T42" fmla="*/ 1 w 514"/>
                <a:gd name="T43" fmla="*/ 1 h 704"/>
                <a:gd name="T44" fmla="*/ 1 w 514"/>
                <a:gd name="T45" fmla="*/ 2 h 704"/>
                <a:gd name="T46" fmla="*/ 1 w 514"/>
                <a:gd name="T47" fmla="*/ 2 h 704"/>
                <a:gd name="T48" fmla="*/ 1 w 514"/>
                <a:gd name="T49" fmla="*/ 2 h 704"/>
                <a:gd name="T50" fmla="*/ 0 w 514"/>
                <a:gd name="T51" fmla="*/ 2 h 704"/>
                <a:gd name="T52" fmla="*/ 0 w 514"/>
                <a:gd name="T53" fmla="*/ 2 h 704"/>
                <a:gd name="T54" fmla="*/ 0 w 514"/>
                <a:gd name="T55" fmla="*/ 2 h 704"/>
                <a:gd name="T56" fmla="*/ 0 w 514"/>
                <a:gd name="T57" fmla="*/ 2 h 704"/>
                <a:gd name="T58" fmla="*/ 0 w 514"/>
                <a:gd name="T59" fmla="*/ 2 h 704"/>
                <a:gd name="T60" fmla="*/ 0 w 514"/>
                <a:gd name="T61" fmla="*/ 1 h 704"/>
                <a:gd name="T62" fmla="*/ 0 w 514"/>
                <a:gd name="T63" fmla="*/ 1 h 704"/>
                <a:gd name="T64" fmla="*/ 0 w 514"/>
                <a:gd name="T65" fmla="*/ 1 h 704"/>
                <a:gd name="T66" fmla="*/ 0 w 514"/>
                <a:gd name="T67" fmla="*/ 1 h 704"/>
                <a:gd name="T68" fmla="*/ 0 w 514"/>
                <a:gd name="T69" fmla="*/ 1 h 704"/>
                <a:gd name="T70" fmla="*/ 0 w 514"/>
                <a:gd name="T71" fmla="*/ 1 h 704"/>
                <a:gd name="T72" fmla="*/ 0 w 514"/>
                <a:gd name="T73" fmla="*/ 1 h 704"/>
                <a:gd name="T74" fmla="*/ 0 w 514"/>
                <a:gd name="T75" fmla="*/ 1 h 704"/>
                <a:gd name="T76" fmla="*/ 0 w 514"/>
                <a:gd name="T77" fmla="*/ 1 h 704"/>
                <a:gd name="T78" fmla="*/ 0 w 514"/>
                <a:gd name="T79" fmla="*/ 0 h 704"/>
                <a:gd name="T80" fmla="*/ 0 w 514"/>
                <a:gd name="T81" fmla="*/ 0 h 704"/>
                <a:gd name="T82" fmla="*/ 0 w 514"/>
                <a:gd name="T83" fmla="*/ 0 h 704"/>
                <a:gd name="T84" fmla="*/ 0 w 514"/>
                <a:gd name="T85" fmla="*/ 0 h 7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4" h="704">
                  <a:moveTo>
                    <a:pt x="60" y="131"/>
                  </a:moveTo>
                  <a:lnTo>
                    <a:pt x="60" y="113"/>
                  </a:lnTo>
                  <a:lnTo>
                    <a:pt x="92" y="113"/>
                  </a:lnTo>
                  <a:lnTo>
                    <a:pt x="89" y="77"/>
                  </a:lnTo>
                  <a:lnTo>
                    <a:pt x="88" y="41"/>
                  </a:lnTo>
                  <a:lnTo>
                    <a:pt x="113" y="41"/>
                  </a:lnTo>
                  <a:lnTo>
                    <a:pt x="137" y="41"/>
                  </a:lnTo>
                  <a:lnTo>
                    <a:pt x="161" y="41"/>
                  </a:lnTo>
                  <a:lnTo>
                    <a:pt x="185" y="41"/>
                  </a:lnTo>
                  <a:lnTo>
                    <a:pt x="209" y="41"/>
                  </a:lnTo>
                  <a:lnTo>
                    <a:pt x="234" y="41"/>
                  </a:lnTo>
                  <a:lnTo>
                    <a:pt x="258" y="41"/>
                  </a:lnTo>
                  <a:lnTo>
                    <a:pt x="282" y="41"/>
                  </a:lnTo>
                  <a:lnTo>
                    <a:pt x="286" y="33"/>
                  </a:lnTo>
                  <a:lnTo>
                    <a:pt x="288" y="41"/>
                  </a:lnTo>
                  <a:lnTo>
                    <a:pt x="327" y="45"/>
                  </a:lnTo>
                  <a:lnTo>
                    <a:pt x="365" y="50"/>
                  </a:lnTo>
                  <a:lnTo>
                    <a:pt x="372" y="33"/>
                  </a:lnTo>
                  <a:lnTo>
                    <a:pt x="389" y="31"/>
                  </a:lnTo>
                  <a:lnTo>
                    <a:pt x="395" y="11"/>
                  </a:lnTo>
                  <a:lnTo>
                    <a:pt x="404" y="13"/>
                  </a:lnTo>
                  <a:lnTo>
                    <a:pt x="414" y="0"/>
                  </a:lnTo>
                  <a:lnTo>
                    <a:pt x="436" y="23"/>
                  </a:lnTo>
                  <a:lnTo>
                    <a:pt x="456" y="47"/>
                  </a:lnTo>
                  <a:lnTo>
                    <a:pt x="467" y="72"/>
                  </a:lnTo>
                  <a:lnTo>
                    <a:pt x="476" y="115"/>
                  </a:lnTo>
                  <a:lnTo>
                    <a:pt x="484" y="157"/>
                  </a:lnTo>
                  <a:lnTo>
                    <a:pt x="514" y="189"/>
                  </a:lnTo>
                  <a:lnTo>
                    <a:pt x="495" y="204"/>
                  </a:lnTo>
                  <a:lnTo>
                    <a:pt x="474" y="219"/>
                  </a:lnTo>
                  <a:lnTo>
                    <a:pt x="462" y="265"/>
                  </a:lnTo>
                  <a:lnTo>
                    <a:pt x="459" y="314"/>
                  </a:lnTo>
                  <a:lnTo>
                    <a:pt x="455" y="341"/>
                  </a:lnTo>
                  <a:lnTo>
                    <a:pt x="423" y="399"/>
                  </a:lnTo>
                  <a:lnTo>
                    <a:pt x="416" y="440"/>
                  </a:lnTo>
                  <a:lnTo>
                    <a:pt x="398" y="443"/>
                  </a:lnTo>
                  <a:lnTo>
                    <a:pt x="394" y="482"/>
                  </a:lnTo>
                  <a:lnTo>
                    <a:pt x="390" y="522"/>
                  </a:lnTo>
                  <a:lnTo>
                    <a:pt x="368" y="527"/>
                  </a:lnTo>
                  <a:lnTo>
                    <a:pt x="357" y="542"/>
                  </a:lnTo>
                  <a:lnTo>
                    <a:pt x="368" y="552"/>
                  </a:lnTo>
                  <a:lnTo>
                    <a:pt x="399" y="579"/>
                  </a:lnTo>
                  <a:lnTo>
                    <a:pt x="411" y="603"/>
                  </a:lnTo>
                  <a:lnTo>
                    <a:pt x="423" y="627"/>
                  </a:lnTo>
                  <a:lnTo>
                    <a:pt x="442" y="636"/>
                  </a:lnTo>
                  <a:lnTo>
                    <a:pt x="450" y="663"/>
                  </a:lnTo>
                  <a:lnTo>
                    <a:pt x="425" y="663"/>
                  </a:lnTo>
                  <a:lnTo>
                    <a:pt x="401" y="663"/>
                  </a:lnTo>
                  <a:lnTo>
                    <a:pt x="389" y="678"/>
                  </a:lnTo>
                  <a:lnTo>
                    <a:pt x="374" y="695"/>
                  </a:lnTo>
                  <a:lnTo>
                    <a:pt x="339" y="695"/>
                  </a:lnTo>
                  <a:lnTo>
                    <a:pt x="324" y="701"/>
                  </a:lnTo>
                  <a:lnTo>
                    <a:pt x="316" y="696"/>
                  </a:lnTo>
                  <a:lnTo>
                    <a:pt x="293" y="697"/>
                  </a:lnTo>
                  <a:lnTo>
                    <a:pt x="290" y="704"/>
                  </a:lnTo>
                  <a:lnTo>
                    <a:pt x="268" y="683"/>
                  </a:lnTo>
                  <a:lnTo>
                    <a:pt x="245" y="662"/>
                  </a:lnTo>
                  <a:lnTo>
                    <a:pt x="233" y="671"/>
                  </a:lnTo>
                  <a:lnTo>
                    <a:pt x="215" y="673"/>
                  </a:lnTo>
                  <a:lnTo>
                    <a:pt x="190" y="657"/>
                  </a:lnTo>
                  <a:lnTo>
                    <a:pt x="182" y="649"/>
                  </a:lnTo>
                  <a:lnTo>
                    <a:pt x="177" y="638"/>
                  </a:lnTo>
                  <a:lnTo>
                    <a:pt x="159" y="614"/>
                  </a:lnTo>
                  <a:lnTo>
                    <a:pt x="147" y="595"/>
                  </a:lnTo>
                  <a:lnTo>
                    <a:pt x="118" y="569"/>
                  </a:lnTo>
                  <a:lnTo>
                    <a:pt x="112" y="554"/>
                  </a:lnTo>
                  <a:lnTo>
                    <a:pt x="83" y="533"/>
                  </a:lnTo>
                  <a:lnTo>
                    <a:pt x="78" y="523"/>
                  </a:lnTo>
                  <a:lnTo>
                    <a:pt x="56" y="517"/>
                  </a:lnTo>
                  <a:lnTo>
                    <a:pt x="60" y="482"/>
                  </a:lnTo>
                  <a:lnTo>
                    <a:pt x="47" y="461"/>
                  </a:lnTo>
                  <a:lnTo>
                    <a:pt x="34" y="438"/>
                  </a:lnTo>
                  <a:lnTo>
                    <a:pt x="30" y="419"/>
                  </a:lnTo>
                  <a:lnTo>
                    <a:pt x="26" y="399"/>
                  </a:lnTo>
                  <a:lnTo>
                    <a:pt x="12" y="372"/>
                  </a:lnTo>
                  <a:lnTo>
                    <a:pt x="0" y="371"/>
                  </a:lnTo>
                  <a:lnTo>
                    <a:pt x="11" y="343"/>
                  </a:lnTo>
                  <a:lnTo>
                    <a:pt x="14" y="326"/>
                  </a:lnTo>
                  <a:lnTo>
                    <a:pt x="18" y="318"/>
                  </a:lnTo>
                  <a:lnTo>
                    <a:pt x="18" y="305"/>
                  </a:lnTo>
                  <a:lnTo>
                    <a:pt x="34" y="277"/>
                  </a:lnTo>
                  <a:lnTo>
                    <a:pt x="45" y="267"/>
                  </a:lnTo>
                  <a:lnTo>
                    <a:pt x="65" y="266"/>
                  </a:lnTo>
                  <a:lnTo>
                    <a:pt x="64" y="233"/>
                  </a:lnTo>
                  <a:lnTo>
                    <a:pt x="63" y="198"/>
                  </a:lnTo>
                  <a:lnTo>
                    <a:pt x="62" y="164"/>
                  </a:lnTo>
                  <a:lnTo>
                    <a:pt x="60" y="13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1" name="Freeform 159"/>
            <p:cNvSpPr>
              <a:spLocks noChangeAspect="1"/>
            </p:cNvSpPr>
            <p:nvPr/>
          </p:nvSpPr>
          <p:spPr bwMode="auto">
            <a:xfrm>
              <a:off x="3292" y="2641"/>
              <a:ext cx="89" cy="196"/>
            </a:xfrm>
            <a:custGeom>
              <a:avLst/>
              <a:gdLst>
                <a:gd name="T0" fmla="*/ 0 w 56"/>
                <a:gd name="T1" fmla="*/ 0 h 76"/>
                <a:gd name="T2" fmla="*/ 0 w 56"/>
                <a:gd name="T3" fmla="*/ 0 h 76"/>
                <a:gd name="T4" fmla="*/ 0 w 56"/>
                <a:gd name="T5" fmla="*/ 0 h 76"/>
                <a:gd name="T6" fmla="*/ 0 w 56"/>
                <a:gd name="T7" fmla="*/ 0 h 76"/>
                <a:gd name="T8" fmla="*/ 0 w 56"/>
                <a:gd name="T9" fmla="*/ 0 h 76"/>
                <a:gd name="T10" fmla="*/ 0 w 56"/>
                <a:gd name="T11" fmla="*/ 0 h 76"/>
                <a:gd name="T12" fmla="*/ 0 w 56"/>
                <a:gd name="T13" fmla="*/ 0 h 76"/>
                <a:gd name="T14" fmla="*/ 0 w 56"/>
                <a:gd name="T15" fmla="*/ 0 h 76"/>
                <a:gd name="T16" fmla="*/ 0 w 56"/>
                <a:gd name="T17" fmla="*/ 0 h 76"/>
                <a:gd name="T18" fmla="*/ 0 w 56"/>
                <a:gd name="T19" fmla="*/ 0 h 76"/>
                <a:gd name="T20" fmla="*/ 0 w 56"/>
                <a:gd name="T21" fmla="*/ 0 h 76"/>
                <a:gd name="T22" fmla="*/ 0 w 56"/>
                <a:gd name="T23" fmla="*/ 0 h 76"/>
                <a:gd name="T24" fmla="*/ 0 w 56"/>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76">
                  <a:moveTo>
                    <a:pt x="49" y="20"/>
                  </a:moveTo>
                  <a:lnTo>
                    <a:pt x="49" y="2"/>
                  </a:lnTo>
                  <a:lnTo>
                    <a:pt x="31" y="0"/>
                  </a:lnTo>
                  <a:lnTo>
                    <a:pt x="29" y="11"/>
                  </a:lnTo>
                  <a:lnTo>
                    <a:pt x="1" y="13"/>
                  </a:lnTo>
                  <a:lnTo>
                    <a:pt x="0" y="14"/>
                  </a:lnTo>
                  <a:lnTo>
                    <a:pt x="1" y="17"/>
                  </a:lnTo>
                  <a:lnTo>
                    <a:pt x="6" y="46"/>
                  </a:lnTo>
                  <a:lnTo>
                    <a:pt x="12" y="76"/>
                  </a:lnTo>
                  <a:lnTo>
                    <a:pt x="20" y="76"/>
                  </a:lnTo>
                  <a:lnTo>
                    <a:pt x="38" y="53"/>
                  </a:lnTo>
                  <a:lnTo>
                    <a:pt x="56" y="31"/>
                  </a:lnTo>
                  <a:lnTo>
                    <a:pt x="49" y="2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62" name="Freeform 160"/>
            <p:cNvSpPr>
              <a:spLocks noChangeAspect="1"/>
            </p:cNvSpPr>
            <p:nvPr/>
          </p:nvSpPr>
          <p:spPr bwMode="auto">
            <a:xfrm>
              <a:off x="3027" y="2541"/>
              <a:ext cx="89" cy="196"/>
            </a:xfrm>
            <a:custGeom>
              <a:avLst/>
              <a:gdLst>
                <a:gd name="T0" fmla="*/ 0 w 236"/>
                <a:gd name="T1" fmla="*/ 0 h 308"/>
                <a:gd name="T2" fmla="*/ 0 w 236"/>
                <a:gd name="T3" fmla="*/ 0 h 308"/>
                <a:gd name="T4" fmla="*/ 0 w 236"/>
                <a:gd name="T5" fmla="*/ 0 h 308"/>
                <a:gd name="T6" fmla="*/ 0 w 236"/>
                <a:gd name="T7" fmla="*/ 0 h 308"/>
                <a:gd name="T8" fmla="*/ 0 w 236"/>
                <a:gd name="T9" fmla="*/ 0 h 308"/>
                <a:gd name="T10" fmla="*/ 0 w 236"/>
                <a:gd name="T11" fmla="*/ 0 h 308"/>
                <a:gd name="T12" fmla="*/ 0 w 236"/>
                <a:gd name="T13" fmla="*/ 0 h 308"/>
                <a:gd name="T14" fmla="*/ 0 w 236"/>
                <a:gd name="T15" fmla="*/ 0 h 308"/>
                <a:gd name="T16" fmla="*/ 0 w 236"/>
                <a:gd name="T17" fmla="*/ 0 h 308"/>
                <a:gd name="T18" fmla="*/ 0 w 236"/>
                <a:gd name="T19" fmla="*/ 0 h 308"/>
                <a:gd name="T20" fmla="*/ 0 w 236"/>
                <a:gd name="T21" fmla="*/ 0 h 308"/>
                <a:gd name="T22" fmla="*/ 0 w 236"/>
                <a:gd name="T23" fmla="*/ 0 h 308"/>
                <a:gd name="T24" fmla="*/ 0 w 236"/>
                <a:gd name="T25" fmla="*/ 0 h 308"/>
                <a:gd name="T26" fmla="*/ 0 w 236"/>
                <a:gd name="T27" fmla="*/ 0 h 308"/>
                <a:gd name="T28" fmla="*/ 0 w 236"/>
                <a:gd name="T29" fmla="*/ 0 h 308"/>
                <a:gd name="T30" fmla="*/ 0 w 236"/>
                <a:gd name="T31" fmla="*/ 0 h 308"/>
                <a:gd name="T32" fmla="*/ 0 w 236"/>
                <a:gd name="T33" fmla="*/ 0 h 308"/>
                <a:gd name="T34" fmla="*/ 0 w 236"/>
                <a:gd name="T35" fmla="*/ 0 h 308"/>
                <a:gd name="T36" fmla="*/ 0 w 236"/>
                <a:gd name="T37" fmla="*/ 0 h 308"/>
                <a:gd name="T38" fmla="*/ 0 w 236"/>
                <a:gd name="T39" fmla="*/ 0 h 308"/>
                <a:gd name="T40" fmla="*/ 0 w 236"/>
                <a:gd name="T41" fmla="*/ 0 h 308"/>
                <a:gd name="T42" fmla="*/ 0 w 236"/>
                <a:gd name="T43" fmla="*/ 0 h 308"/>
                <a:gd name="T44" fmla="*/ 0 w 236"/>
                <a:gd name="T45" fmla="*/ 0 h 308"/>
                <a:gd name="T46" fmla="*/ 0 w 236"/>
                <a:gd name="T47" fmla="*/ 0 h 308"/>
                <a:gd name="T48" fmla="*/ 0 w 236"/>
                <a:gd name="T49" fmla="*/ 0 h 308"/>
                <a:gd name="T50" fmla="*/ 0 w 236"/>
                <a:gd name="T51" fmla="*/ 0 h 308"/>
                <a:gd name="T52" fmla="*/ 0 w 236"/>
                <a:gd name="T53" fmla="*/ 0 h 308"/>
                <a:gd name="T54" fmla="*/ 0 w 236"/>
                <a:gd name="T55" fmla="*/ 0 h 308"/>
                <a:gd name="T56" fmla="*/ 0 w 236"/>
                <a:gd name="T57" fmla="*/ 0 h 308"/>
                <a:gd name="T58" fmla="*/ 0 w 236"/>
                <a:gd name="T59" fmla="*/ 0 h 308"/>
                <a:gd name="T60" fmla="*/ 0 w 236"/>
                <a:gd name="T61" fmla="*/ 0 h 308"/>
                <a:gd name="T62" fmla="*/ 0 w 236"/>
                <a:gd name="T63" fmla="*/ 0 h 308"/>
                <a:gd name="T64" fmla="*/ 0 w 236"/>
                <a:gd name="T65" fmla="*/ 0 h 308"/>
                <a:gd name="T66" fmla="*/ 0 w 236"/>
                <a:gd name="T67" fmla="*/ 0 h 308"/>
                <a:gd name="T68" fmla="*/ 0 w 236"/>
                <a:gd name="T69" fmla="*/ 0 h 308"/>
                <a:gd name="T70" fmla="*/ 0 w 236"/>
                <a:gd name="T71" fmla="*/ 0 h 308"/>
                <a:gd name="T72" fmla="*/ 0 w 236"/>
                <a:gd name="T73" fmla="*/ 0 h 308"/>
                <a:gd name="T74" fmla="*/ 0 w 236"/>
                <a:gd name="T75" fmla="*/ 0 h 308"/>
                <a:gd name="T76" fmla="*/ 0 w 236"/>
                <a:gd name="T77" fmla="*/ 0 h 308"/>
                <a:gd name="T78" fmla="*/ 0 w 236"/>
                <a:gd name="T79" fmla="*/ 0 h 308"/>
                <a:gd name="T80" fmla="*/ 0 w 236"/>
                <a:gd name="T81" fmla="*/ 0 h 308"/>
                <a:gd name="T82" fmla="*/ 0 w 236"/>
                <a:gd name="T83" fmla="*/ 0 h 308"/>
                <a:gd name="T84" fmla="*/ 0 w 236"/>
                <a:gd name="T85" fmla="*/ 0 h 308"/>
                <a:gd name="T86" fmla="*/ 0 w 236"/>
                <a:gd name="T87" fmla="*/ 0 h 308"/>
                <a:gd name="T88" fmla="*/ 0 w 236"/>
                <a:gd name="T89" fmla="*/ 0 h 3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6" h="308">
                  <a:moveTo>
                    <a:pt x="42" y="216"/>
                  </a:moveTo>
                  <a:lnTo>
                    <a:pt x="14" y="218"/>
                  </a:lnTo>
                  <a:lnTo>
                    <a:pt x="15" y="228"/>
                  </a:lnTo>
                  <a:lnTo>
                    <a:pt x="19" y="237"/>
                  </a:lnTo>
                  <a:lnTo>
                    <a:pt x="24" y="253"/>
                  </a:lnTo>
                  <a:lnTo>
                    <a:pt x="19" y="259"/>
                  </a:lnTo>
                  <a:lnTo>
                    <a:pt x="11" y="254"/>
                  </a:lnTo>
                  <a:lnTo>
                    <a:pt x="0" y="270"/>
                  </a:lnTo>
                  <a:lnTo>
                    <a:pt x="27" y="308"/>
                  </a:lnTo>
                  <a:lnTo>
                    <a:pt x="49" y="289"/>
                  </a:lnTo>
                  <a:lnTo>
                    <a:pt x="61" y="294"/>
                  </a:lnTo>
                  <a:lnTo>
                    <a:pt x="77" y="300"/>
                  </a:lnTo>
                  <a:lnTo>
                    <a:pt x="86" y="289"/>
                  </a:lnTo>
                  <a:lnTo>
                    <a:pt x="105" y="286"/>
                  </a:lnTo>
                  <a:lnTo>
                    <a:pt x="108" y="303"/>
                  </a:lnTo>
                  <a:lnTo>
                    <a:pt x="132" y="279"/>
                  </a:lnTo>
                  <a:lnTo>
                    <a:pt x="156" y="256"/>
                  </a:lnTo>
                  <a:lnTo>
                    <a:pt x="161" y="228"/>
                  </a:lnTo>
                  <a:lnTo>
                    <a:pt x="164" y="200"/>
                  </a:lnTo>
                  <a:lnTo>
                    <a:pt x="187" y="171"/>
                  </a:lnTo>
                  <a:lnTo>
                    <a:pt x="209" y="141"/>
                  </a:lnTo>
                  <a:lnTo>
                    <a:pt x="213" y="115"/>
                  </a:lnTo>
                  <a:lnTo>
                    <a:pt x="218" y="88"/>
                  </a:lnTo>
                  <a:lnTo>
                    <a:pt x="223" y="61"/>
                  </a:lnTo>
                  <a:lnTo>
                    <a:pt x="228" y="34"/>
                  </a:lnTo>
                  <a:lnTo>
                    <a:pt x="236" y="3"/>
                  </a:lnTo>
                  <a:lnTo>
                    <a:pt x="212" y="2"/>
                  </a:lnTo>
                  <a:lnTo>
                    <a:pt x="187" y="0"/>
                  </a:lnTo>
                  <a:lnTo>
                    <a:pt x="170" y="10"/>
                  </a:lnTo>
                  <a:lnTo>
                    <a:pt x="159" y="49"/>
                  </a:lnTo>
                  <a:lnTo>
                    <a:pt x="153" y="64"/>
                  </a:lnTo>
                  <a:lnTo>
                    <a:pt x="126" y="58"/>
                  </a:lnTo>
                  <a:lnTo>
                    <a:pt x="99" y="51"/>
                  </a:lnTo>
                  <a:lnTo>
                    <a:pt x="68" y="50"/>
                  </a:lnTo>
                  <a:lnTo>
                    <a:pt x="65" y="85"/>
                  </a:lnTo>
                  <a:lnTo>
                    <a:pt x="99" y="81"/>
                  </a:lnTo>
                  <a:lnTo>
                    <a:pt x="102" y="105"/>
                  </a:lnTo>
                  <a:lnTo>
                    <a:pt x="87" y="126"/>
                  </a:lnTo>
                  <a:lnTo>
                    <a:pt x="105" y="158"/>
                  </a:lnTo>
                  <a:lnTo>
                    <a:pt x="97" y="207"/>
                  </a:lnTo>
                  <a:lnTo>
                    <a:pt x="86" y="217"/>
                  </a:lnTo>
                  <a:lnTo>
                    <a:pt x="81" y="206"/>
                  </a:lnTo>
                  <a:lnTo>
                    <a:pt x="63" y="213"/>
                  </a:lnTo>
                  <a:lnTo>
                    <a:pt x="45" y="193"/>
                  </a:lnTo>
                  <a:lnTo>
                    <a:pt x="42" y="21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3" name="Freeform 161"/>
            <p:cNvSpPr>
              <a:spLocks noChangeAspect="1"/>
            </p:cNvSpPr>
            <p:nvPr/>
          </p:nvSpPr>
          <p:spPr bwMode="auto">
            <a:xfrm>
              <a:off x="3364" y="2522"/>
              <a:ext cx="89" cy="196"/>
            </a:xfrm>
            <a:custGeom>
              <a:avLst/>
              <a:gdLst>
                <a:gd name="T0" fmla="*/ 0 w 252"/>
                <a:gd name="T1" fmla="*/ 0 h 333"/>
                <a:gd name="T2" fmla="*/ 0 w 252"/>
                <a:gd name="T3" fmla="*/ 0 h 333"/>
                <a:gd name="T4" fmla="*/ 0 w 252"/>
                <a:gd name="T5" fmla="*/ 0 h 333"/>
                <a:gd name="T6" fmla="*/ 0 w 252"/>
                <a:gd name="T7" fmla="*/ 0 h 333"/>
                <a:gd name="T8" fmla="*/ 0 w 252"/>
                <a:gd name="T9" fmla="*/ 0 h 333"/>
                <a:gd name="T10" fmla="*/ 0 w 252"/>
                <a:gd name="T11" fmla="*/ 0 h 333"/>
                <a:gd name="T12" fmla="*/ 0 w 252"/>
                <a:gd name="T13" fmla="*/ 0 h 333"/>
                <a:gd name="T14" fmla="*/ 0 w 252"/>
                <a:gd name="T15" fmla="*/ 0 h 333"/>
                <a:gd name="T16" fmla="*/ 0 w 252"/>
                <a:gd name="T17" fmla="*/ 0 h 333"/>
                <a:gd name="T18" fmla="*/ 0 w 252"/>
                <a:gd name="T19" fmla="*/ 0 h 333"/>
                <a:gd name="T20" fmla="*/ 0 w 252"/>
                <a:gd name="T21" fmla="*/ 0 h 333"/>
                <a:gd name="T22" fmla="*/ 0 w 252"/>
                <a:gd name="T23" fmla="*/ 0 h 333"/>
                <a:gd name="T24" fmla="*/ 0 w 252"/>
                <a:gd name="T25" fmla="*/ 0 h 333"/>
                <a:gd name="T26" fmla="*/ 0 w 252"/>
                <a:gd name="T27" fmla="*/ 0 h 333"/>
                <a:gd name="T28" fmla="*/ 0 w 252"/>
                <a:gd name="T29" fmla="*/ 0 h 333"/>
                <a:gd name="T30" fmla="*/ 0 w 252"/>
                <a:gd name="T31" fmla="*/ 0 h 333"/>
                <a:gd name="T32" fmla="*/ 0 w 252"/>
                <a:gd name="T33" fmla="*/ 0 h 333"/>
                <a:gd name="T34" fmla="*/ 0 w 252"/>
                <a:gd name="T35" fmla="*/ 0 h 333"/>
                <a:gd name="T36" fmla="*/ 0 w 252"/>
                <a:gd name="T37" fmla="*/ 0 h 333"/>
                <a:gd name="T38" fmla="*/ 0 w 252"/>
                <a:gd name="T39" fmla="*/ 0 h 333"/>
                <a:gd name="T40" fmla="*/ 0 w 252"/>
                <a:gd name="T41" fmla="*/ 0 h 333"/>
                <a:gd name="T42" fmla="*/ 0 w 252"/>
                <a:gd name="T43" fmla="*/ 0 h 333"/>
                <a:gd name="T44" fmla="*/ 0 w 252"/>
                <a:gd name="T45" fmla="*/ 0 h 333"/>
                <a:gd name="T46" fmla="*/ 0 w 252"/>
                <a:gd name="T47" fmla="*/ 0 h 333"/>
                <a:gd name="T48" fmla="*/ 0 w 252"/>
                <a:gd name="T49" fmla="*/ 0 h 333"/>
                <a:gd name="T50" fmla="*/ 0 w 252"/>
                <a:gd name="T51" fmla="*/ 0 h 333"/>
                <a:gd name="T52" fmla="*/ 0 w 252"/>
                <a:gd name="T53" fmla="*/ 0 h 333"/>
                <a:gd name="T54" fmla="*/ 0 w 252"/>
                <a:gd name="T55" fmla="*/ 0 h 333"/>
                <a:gd name="T56" fmla="*/ 0 w 252"/>
                <a:gd name="T57" fmla="*/ 0 h 333"/>
                <a:gd name="T58" fmla="*/ 0 w 252"/>
                <a:gd name="T59" fmla="*/ 0 h 333"/>
                <a:gd name="T60" fmla="*/ 0 w 252"/>
                <a:gd name="T61" fmla="*/ 0 h 333"/>
                <a:gd name="T62" fmla="*/ 0 w 252"/>
                <a:gd name="T63" fmla="*/ 1 h 333"/>
                <a:gd name="T64" fmla="*/ 0 w 252"/>
                <a:gd name="T65" fmla="*/ 1 h 333"/>
                <a:gd name="T66" fmla="*/ 0 w 252"/>
                <a:gd name="T67" fmla="*/ 1 h 333"/>
                <a:gd name="T68" fmla="*/ 0 w 252"/>
                <a:gd name="T69" fmla="*/ 0 h 333"/>
                <a:gd name="T70" fmla="*/ 0 w 252"/>
                <a:gd name="T71" fmla="*/ 0 h 3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2" h="333">
                  <a:moveTo>
                    <a:pt x="116" y="274"/>
                  </a:moveTo>
                  <a:lnTo>
                    <a:pt x="87" y="256"/>
                  </a:lnTo>
                  <a:lnTo>
                    <a:pt x="59" y="238"/>
                  </a:lnTo>
                  <a:lnTo>
                    <a:pt x="30" y="220"/>
                  </a:lnTo>
                  <a:lnTo>
                    <a:pt x="0" y="202"/>
                  </a:lnTo>
                  <a:lnTo>
                    <a:pt x="0" y="162"/>
                  </a:lnTo>
                  <a:lnTo>
                    <a:pt x="21" y="126"/>
                  </a:lnTo>
                  <a:lnTo>
                    <a:pt x="35" y="99"/>
                  </a:lnTo>
                  <a:lnTo>
                    <a:pt x="25" y="71"/>
                  </a:lnTo>
                  <a:lnTo>
                    <a:pt x="15" y="42"/>
                  </a:lnTo>
                  <a:lnTo>
                    <a:pt x="2" y="15"/>
                  </a:lnTo>
                  <a:lnTo>
                    <a:pt x="14" y="0"/>
                  </a:lnTo>
                  <a:lnTo>
                    <a:pt x="38" y="0"/>
                  </a:lnTo>
                  <a:lnTo>
                    <a:pt x="63" y="0"/>
                  </a:lnTo>
                  <a:lnTo>
                    <a:pt x="91" y="5"/>
                  </a:lnTo>
                  <a:lnTo>
                    <a:pt x="128" y="33"/>
                  </a:lnTo>
                  <a:lnTo>
                    <a:pt x="173" y="40"/>
                  </a:lnTo>
                  <a:lnTo>
                    <a:pt x="188" y="28"/>
                  </a:lnTo>
                  <a:lnTo>
                    <a:pt x="221" y="17"/>
                  </a:lnTo>
                  <a:lnTo>
                    <a:pt x="252" y="24"/>
                  </a:lnTo>
                  <a:lnTo>
                    <a:pt x="237" y="44"/>
                  </a:lnTo>
                  <a:lnTo>
                    <a:pt x="223" y="64"/>
                  </a:lnTo>
                  <a:lnTo>
                    <a:pt x="224" y="98"/>
                  </a:lnTo>
                  <a:lnTo>
                    <a:pt x="224" y="131"/>
                  </a:lnTo>
                  <a:lnTo>
                    <a:pt x="224" y="164"/>
                  </a:lnTo>
                  <a:lnTo>
                    <a:pt x="224" y="197"/>
                  </a:lnTo>
                  <a:lnTo>
                    <a:pt x="242" y="226"/>
                  </a:lnTo>
                  <a:lnTo>
                    <a:pt x="224" y="236"/>
                  </a:lnTo>
                  <a:lnTo>
                    <a:pt x="211" y="257"/>
                  </a:lnTo>
                  <a:lnTo>
                    <a:pt x="197" y="270"/>
                  </a:lnTo>
                  <a:lnTo>
                    <a:pt x="183" y="300"/>
                  </a:lnTo>
                  <a:lnTo>
                    <a:pt x="169" y="332"/>
                  </a:lnTo>
                  <a:lnTo>
                    <a:pt x="167" y="333"/>
                  </a:lnTo>
                  <a:lnTo>
                    <a:pt x="143" y="310"/>
                  </a:lnTo>
                  <a:lnTo>
                    <a:pt x="119" y="286"/>
                  </a:lnTo>
                  <a:lnTo>
                    <a:pt x="116" y="27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4" name="Freeform 162"/>
            <p:cNvSpPr>
              <a:spLocks noChangeAspect="1"/>
            </p:cNvSpPr>
            <p:nvPr/>
          </p:nvSpPr>
          <p:spPr bwMode="auto">
            <a:xfrm>
              <a:off x="2902" y="2370"/>
              <a:ext cx="89" cy="196"/>
            </a:xfrm>
            <a:custGeom>
              <a:avLst/>
              <a:gdLst>
                <a:gd name="T0" fmla="*/ 0 w 376"/>
                <a:gd name="T1" fmla="*/ 0 h 337"/>
                <a:gd name="T2" fmla="*/ 0 w 376"/>
                <a:gd name="T3" fmla="*/ 0 h 337"/>
                <a:gd name="T4" fmla="*/ 0 w 376"/>
                <a:gd name="T5" fmla="*/ 0 h 337"/>
                <a:gd name="T6" fmla="*/ 0 w 376"/>
                <a:gd name="T7" fmla="*/ 0 h 337"/>
                <a:gd name="T8" fmla="*/ 0 w 376"/>
                <a:gd name="T9" fmla="*/ 1 h 337"/>
                <a:gd name="T10" fmla="*/ 0 w 376"/>
                <a:gd name="T11" fmla="*/ 1 h 337"/>
                <a:gd name="T12" fmla="*/ 0 w 376"/>
                <a:gd name="T13" fmla="*/ 1 h 337"/>
                <a:gd name="T14" fmla="*/ 0 w 376"/>
                <a:gd name="T15" fmla="*/ 1 h 337"/>
                <a:gd name="T16" fmla="*/ 0 w 376"/>
                <a:gd name="T17" fmla="*/ 1 h 337"/>
                <a:gd name="T18" fmla="*/ 0 w 376"/>
                <a:gd name="T19" fmla="*/ 1 h 337"/>
                <a:gd name="T20" fmla="*/ 0 w 376"/>
                <a:gd name="T21" fmla="*/ 1 h 337"/>
                <a:gd name="T22" fmla="*/ 0 w 376"/>
                <a:gd name="T23" fmla="*/ 1 h 337"/>
                <a:gd name="T24" fmla="*/ 0 w 376"/>
                <a:gd name="T25" fmla="*/ 1 h 337"/>
                <a:gd name="T26" fmla="*/ 0 w 376"/>
                <a:gd name="T27" fmla="*/ 1 h 337"/>
                <a:gd name="T28" fmla="*/ 0 w 376"/>
                <a:gd name="T29" fmla="*/ 1 h 337"/>
                <a:gd name="T30" fmla="*/ 0 w 376"/>
                <a:gd name="T31" fmla="*/ 1 h 337"/>
                <a:gd name="T32" fmla="*/ 0 w 376"/>
                <a:gd name="T33" fmla="*/ 1 h 337"/>
                <a:gd name="T34" fmla="*/ 0 w 376"/>
                <a:gd name="T35" fmla="*/ 0 h 337"/>
                <a:gd name="T36" fmla="*/ 0 w 376"/>
                <a:gd name="T37" fmla="*/ 0 h 337"/>
                <a:gd name="T38" fmla="*/ 0 w 376"/>
                <a:gd name="T39" fmla="*/ 0 h 337"/>
                <a:gd name="T40" fmla="*/ 0 w 376"/>
                <a:gd name="T41" fmla="*/ 0 h 337"/>
                <a:gd name="T42" fmla="*/ 0 w 376"/>
                <a:gd name="T43" fmla="*/ 0 h 337"/>
                <a:gd name="T44" fmla="*/ 0 w 376"/>
                <a:gd name="T45" fmla="*/ 0 h 337"/>
                <a:gd name="T46" fmla="*/ 0 w 376"/>
                <a:gd name="T47" fmla="*/ 0 h 337"/>
                <a:gd name="T48" fmla="*/ 0 w 376"/>
                <a:gd name="T49" fmla="*/ 0 h 337"/>
                <a:gd name="T50" fmla="*/ 0 w 376"/>
                <a:gd name="T51" fmla="*/ 0 h 337"/>
                <a:gd name="T52" fmla="*/ 0 w 376"/>
                <a:gd name="T53" fmla="*/ 0 h 337"/>
                <a:gd name="T54" fmla="*/ 0 w 376"/>
                <a:gd name="T55" fmla="*/ 0 h 337"/>
                <a:gd name="T56" fmla="*/ 0 w 376"/>
                <a:gd name="T57" fmla="*/ 0 h 337"/>
                <a:gd name="T58" fmla="*/ 0 w 376"/>
                <a:gd name="T59" fmla="*/ 0 h 337"/>
                <a:gd name="T60" fmla="*/ 0 w 376"/>
                <a:gd name="T61" fmla="*/ 0 h 337"/>
                <a:gd name="T62" fmla="*/ 0 w 376"/>
                <a:gd name="T63" fmla="*/ 0 h 337"/>
                <a:gd name="T64" fmla="*/ 0 w 376"/>
                <a:gd name="T65" fmla="*/ 0 h 337"/>
                <a:gd name="T66" fmla="*/ 0 w 376"/>
                <a:gd name="T67" fmla="*/ 0 h 337"/>
                <a:gd name="T68" fmla="*/ 0 w 376"/>
                <a:gd name="T69" fmla="*/ 0 h 337"/>
                <a:gd name="T70" fmla="*/ 0 w 376"/>
                <a:gd name="T71" fmla="*/ 0 h 337"/>
                <a:gd name="T72" fmla="*/ 0 w 376"/>
                <a:gd name="T73" fmla="*/ 0 h 337"/>
                <a:gd name="T74" fmla="*/ 0 w 376"/>
                <a:gd name="T75" fmla="*/ 0 h 337"/>
                <a:gd name="T76" fmla="*/ 0 w 376"/>
                <a:gd name="T77" fmla="*/ 0 h 337"/>
                <a:gd name="T78" fmla="*/ 0 w 376"/>
                <a:gd name="T79" fmla="*/ 0 h 337"/>
                <a:gd name="T80" fmla="*/ 0 w 376"/>
                <a:gd name="T81" fmla="*/ 0 h 337"/>
                <a:gd name="T82" fmla="*/ 0 w 376"/>
                <a:gd name="T83" fmla="*/ 0 h 337"/>
                <a:gd name="T84" fmla="*/ 0 w 376"/>
                <a:gd name="T85" fmla="*/ 0 h 337"/>
                <a:gd name="T86" fmla="*/ 0 w 376"/>
                <a:gd name="T87" fmla="*/ 0 h 337"/>
                <a:gd name="T88" fmla="*/ 0 w 376"/>
                <a:gd name="T89" fmla="*/ 0 h 337"/>
                <a:gd name="T90" fmla="*/ 1 w 376"/>
                <a:gd name="T91" fmla="*/ 0 h 337"/>
                <a:gd name="T92" fmla="*/ 1 w 376"/>
                <a:gd name="T93" fmla="*/ 0 h 337"/>
                <a:gd name="T94" fmla="*/ 1 w 376"/>
                <a:gd name="T95" fmla="*/ 0 h 337"/>
                <a:gd name="T96" fmla="*/ 1 w 376"/>
                <a:gd name="T97" fmla="*/ 0 h 337"/>
                <a:gd name="T98" fmla="*/ 0 w 376"/>
                <a:gd name="T99" fmla="*/ 0 h 337"/>
                <a:gd name="T100" fmla="*/ 0 w 376"/>
                <a:gd name="T101" fmla="*/ 0 h 337"/>
                <a:gd name="T102" fmla="*/ 0 w 376"/>
                <a:gd name="T103" fmla="*/ 0 h 337"/>
                <a:gd name="T104" fmla="*/ 0 w 376"/>
                <a:gd name="T105" fmla="*/ 0 h 337"/>
                <a:gd name="T106" fmla="*/ 0 w 376"/>
                <a:gd name="T107" fmla="*/ 0 h 337"/>
                <a:gd name="T108" fmla="*/ 0 w 376"/>
                <a:gd name="T109" fmla="*/ 0 h 337"/>
                <a:gd name="T110" fmla="*/ 0 w 376"/>
                <a:gd name="T111" fmla="*/ 0 h 337"/>
                <a:gd name="T112" fmla="*/ 0 w 376"/>
                <a:gd name="T113" fmla="*/ 0 h 3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37">
                  <a:moveTo>
                    <a:pt x="249" y="241"/>
                  </a:moveTo>
                  <a:lnTo>
                    <a:pt x="225" y="249"/>
                  </a:lnTo>
                  <a:lnTo>
                    <a:pt x="210" y="270"/>
                  </a:lnTo>
                  <a:lnTo>
                    <a:pt x="196" y="291"/>
                  </a:lnTo>
                  <a:lnTo>
                    <a:pt x="187" y="320"/>
                  </a:lnTo>
                  <a:lnTo>
                    <a:pt x="177" y="319"/>
                  </a:lnTo>
                  <a:lnTo>
                    <a:pt x="178" y="330"/>
                  </a:lnTo>
                  <a:lnTo>
                    <a:pt x="147" y="331"/>
                  </a:lnTo>
                  <a:lnTo>
                    <a:pt x="141" y="327"/>
                  </a:lnTo>
                  <a:lnTo>
                    <a:pt x="137" y="329"/>
                  </a:lnTo>
                  <a:lnTo>
                    <a:pt x="131" y="333"/>
                  </a:lnTo>
                  <a:lnTo>
                    <a:pt x="129" y="323"/>
                  </a:lnTo>
                  <a:lnTo>
                    <a:pt x="127" y="337"/>
                  </a:lnTo>
                  <a:lnTo>
                    <a:pt x="127" y="331"/>
                  </a:lnTo>
                  <a:lnTo>
                    <a:pt x="124" y="333"/>
                  </a:lnTo>
                  <a:lnTo>
                    <a:pt x="113" y="333"/>
                  </a:lnTo>
                  <a:lnTo>
                    <a:pt x="100" y="336"/>
                  </a:lnTo>
                  <a:lnTo>
                    <a:pt x="87" y="301"/>
                  </a:lnTo>
                  <a:lnTo>
                    <a:pt x="89" y="299"/>
                  </a:lnTo>
                  <a:lnTo>
                    <a:pt x="83" y="293"/>
                  </a:lnTo>
                  <a:lnTo>
                    <a:pt x="85" y="293"/>
                  </a:lnTo>
                  <a:lnTo>
                    <a:pt x="78" y="284"/>
                  </a:lnTo>
                  <a:lnTo>
                    <a:pt x="43" y="263"/>
                  </a:lnTo>
                  <a:lnTo>
                    <a:pt x="27" y="261"/>
                  </a:lnTo>
                  <a:lnTo>
                    <a:pt x="33" y="257"/>
                  </a:lnTo>
                  <a:lnTo>
                    <a:pt x="0" y="265"/>
                  </a:lnTo>
                  <a:lnTo>
                    <a:pt x="4" y="216"/>
                  </a:lnTo>
                  <a:lnTo>
                    <a:pt x="6" y="168"/>
                  </a:lnTo>
                  <a:lnTo>
                    <a:pt x="30" y="127"/>
                  </a:lnTo>
                  <a:lnTo>
                    <a:pt x="33" y="95"/>
                  </a:lnTo>
                  <a:lnTo>
                    <a:pt x="27" y="75"/>
                  </a:lnTo>
                  <a:lnTo>
                    <a:pt x="28" y="74"/>
                  </a:lnTo>
                  <a:lnTo>
                    <a:pt x="29" y="60"/>
                  </a:lnTo>
                  <a:lnTo>
                    <a:pt x="39" y="36"/>
                  </a:lnTo>
                  <a:lnTo>
                    <a:pt x="46" y="9"/>
                  </a:lnTo>
                  <a:lnTo>
                    <a:pt x="76" y="0"/>
                  </a:lnTo>
                  <a:lnTo>
                    <a:pt x="107" y="3"/>
                  </a:lnTo>
                  <a:lnTo>
                    <a:pt x="129" y="24"/>
                  </a:lnTo>
                  <a:lnTo>
                    <a:pt x="161" y="14"/>
                  </a:lnTo>
                  <a:lnTo>
                    <a:pt x="184" y="24"/>
                  </a:lnTo>
                  <a:lnTo>
                    <a:pt x="208" y="33"/>
                  </a:lnTo>
                  <a:lnTo>
                    <a:pt x="244" y="15"/>
                  </a:lnTo>
                  <a:lnTo>
                    <a:pt x="275" y="19"/>
                  </a:lnTo>
                  <a:lnTo>
                    <a:pt x="307" y="23"/>
                  </a:lnTo>
                  <a:lnTo>
                    <a:pt x="343" y="1"/>
                  </a:lnTo>
                  <a:lnTo>
                    <a:pt x="357" y="24"/>
                  </a:lnTo>
                  <a:lnTo>
                    <a:pt x="361" y="50"/>
                  </a:lnTo>
                  <a:lnTo>
                    <a:pt x="376" y="65"/>
                  </a:lnTo>
                  <a:lnTo>
                    <a:pt x="369" y="85"/>
                  </a:lnTo>
                  <a:lnTo>
                    <a:pt x="346" y="104"/>
                  </a:lnTo>
                  <a:lnTo>
                    <a:pt x="335" y="129"/>
                  </a:lnTo>
                  <a:lnTo>
                    <a:pt x="323" y="156"/>
                  </a:lnTo>
                  <a:lnTo>
                    <a:pt x="311" y="185"/>
                  </a:lnTo>
                  <a:lnTo>
                    <a:pt x="300" y="203"/>
                  </a:lnTo>
                  <a:lnTo>
                    <a:pt x="288" y="235"/>
                  </a:lnTo>
                  <a:lnTo>
                    <a:pt x="268" y="263"/>
                  </a:lnTo>
                  <a:lnTo>
                    <a:pt x="249" y="24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5" name="Freeform 163"/>
            <p:cNvSpPr>
              <a:spLocks noChangeAspect="1"/>
            </p:cNvSpPr>
            <p:nvPr/>
          </p:nvSpPr>
          <p:spPr bwMode="auto">
            <a:xfrm>
              <a:off x="2873" y="2394"/>
              <a:ext cx="89" cy="196"/>
            </a:xfrm>
            <a:custGeom>
              <a:avLst/>
              <a:gdLst>
                <a:gd name="T0" fmla="*/ 0 w 93"/>
                <a:gd name="T1" fmla="*/ 0 h 220"/>
                <a:gd name="T2" fmla="*/ 0 w 93"/>
                <a:gd name="T3" fmla="*/ 0 h 220"/>
                <a:gd name="T4" fmla="*/ 0 w 93"/>
                <a:gd name="T5" fmla="*/ 0 h 220"/>
                <a:gd name="T6" fmla="*/ 0 w 93"/>
                <a:gd name="T7" fmla="*/ 0 h 220"/>
                <a:gd name="T8" fmla="*/ 0 w 93"/>
                <a:gd name="T9" fmla="*/ 0 h 220"/>
                <a:gd name="T10" fmla="*/ 0 w 93"/>
                <a:gd name="T11" fmla="*/ 0 h 220"/>
                <a:gd name="T12" fmla="*/ 0 w 93"/>
                <a:gd name="T13" fmla="*/ 0 h 220"/>
                <a:gd name="T14" fmla="*/ 0 w 93"/>
                <a:gd name="T15" fmla="*/ 0 h 220"/>
                <a:gd name="T16" fmla="*/ 0 w 93"/>
                <a:gd name="T17" fmla="*/ 0 h 220"/>
                <a:gd name="T18" fmla="*/ 0 w 93"/>
                <a:gd name="T19" fmla="*/ 0 h 220"/>
                <a:gd name="T20" fmla="*/ 0 w 93"/>
                <a:gd name="T21" fmla="*/ 0 h 220"/>
                <a:gd name="T22" fmla="*/ 0 w 93"/>
                <a:gd name="T23" fmla="*/ 0 h 220"/>
                <a:gd name="T24" fmla="*/ 0 w 93"/>
                <a:gd name="T25" fmla="*/ 0 h 220"/>
                <a:gd name="T26" fmla="*/ 0 w 93"/>
                <a:gd name="T27" fmla="*/ 0 h 220"/>
                <a:gd name="T28" fmla="*/ 0 w 93"/>
                <a:gd name="T29" fmla="*/ 0 h 220"/>
                <a:gd name="T30" fmla="*/ 0 w 93"/>
                <a:gd name="T31" fmla="*/ 0 h 220"/>
                <a:gd name="T32" fmla="*/ 0 w 93"/>
                <a:gd name="T33" fmla="*/ 0 h 220"/>
                <a:gd name="T34" fmla="*/ 0 w 93"/>
                <a:gd name="T35" fmla="*/ 0 h 220"/>
                <a:gd name="T36" fmla="*/ 0 w 93"/>
                <a:gd name="T37" fmla="*/ 0 h 220"/>
                <a:gd name="T38" fmla="*/ 0 w 93"/>
                <a:gd name="T39" fmla="*/ 0 h 220"/>
                <a:gd name="T40" fmla="*/ 0 w 93"/>
                <a:gd name="T41" fmla="*/ 0 h 220"/>
                <a:gd name="T42" fmla="*/ 0 w 93"/>
                <a:gd name="T43" fmla="*/ 0 h 220"/>
                <a:gd name="T44" fmla="*/ 0 w 93"/>
                <a:gd name="T45" fmla="*/ 0 h 2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220">
                  <a:moveTo>
                    <a:pt x="5" y="49"/>
                  </a:moveTo>
                  <a:lnTo>
                    <a:pt x="4" y="49"/>
                  </a:lnTo>
                  <a:lnTo>
                    <a:pt x="0" y="64"/>
                  </a:lnTo>
                  <a:lnTo>
                    <a:pt x="17" y="84"/>
                  </a:lnTo>
                  <a:lnTo>
                    <a:pt x="22" y="113"/>
                  </a:lnTo>
                  <a:lnTo>
                    <a:pt x="23" y="139"/>
                  </a:lnTo>
                  <a:lnTo>
                    <a:pt x="24" y="167"/>
                  </a:lnTo>
                  <a:lnTo>
                    <a:pt x="25" y="193"/>
                  </a:lnTo>
                  <a:lnTo>
                    <a:pt x="27" y="220"/>
                  </a:lnTo>
                  <a:lnTo>
                    <a:pt x="60" y="215"/>
                  </a:lnTo>
                  <a:lnTo>
                    <a:pt x="64" y="166"/>
                  </a:lnTo>
                  <a:lnTo>
                    <a:pt x="66" y="118"/>
                  </a:lnTo>
                  <a:lnTo>
                    <a:pt x="90" y="77"/>
                  </a:lnTo>
                  <a:lnTo>
                    <a:pt x="93" y="45"/>
                  </a:lnTo>
                  <a:lnTo>
                    <a:pt x="87" y="25"/>
                  </a:lnTo>
                  <a:lnTo>
                    <a:pt x="88" y="24"/>
                  </a:lnTo>
                  <a:lnTo>
                    <a:pt x="60" y="0"/>
                  </a:lnTo>
                  <a:lnTo>
                    <a:pt x="52" y="12"/>
                  </a:lnTo>
                  <a:lnTo>
                    <a:pt x="51" y="17"/>
                  </a:lnTo>
                  <a:lnTo>
                    <a:pt x="51" y="18"/>
                  </a:lnTo>
                  <a:lnTo>
                    <a:pt x="49" y="21"/>
                  </a:lnTo>
                  <a:lnTo>
                    <a:pt x="25" y="35"/>
                  </a:lnTo>
                  <a:lnTo>
                    <a:pt x="5" y="4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66" name="Freeform 164"/>
            <p:cNvSpPr>
              <a:spLocks noChangeAspect="1"/>
            </p:cNvSpPr>
            <p:nvPr/>
          </p:nvSpPr>
          <p:spPr bwMode="auto">
            <a:xfrm>
              <a:off x="2780" y="2347"/>
              <a:ext cx="89" cy="196"/>
            </a:xfrm>
            <a:custGeom>
              <a:avLst/>
              <a:gdLst>
                <a:gd name="T0" fmla="*/ 0 w 250"/>
                <a:gd name="T1" fmla="*/ 0 h 200"/>
                <a:gd name="T2" fmla="*/ 0 w 250"/>
                <a:gd name="T3" fmla="*/ 0 h 200"/>
                <a:gd name="T4" fmla="*/ 0 w 250"/>
                <a:gd name="T5" fmla="*/ 0 h 200"/>
                <a:gd name="T6" fmla="*/ 0 w 250"/>
                <a:gd name="T7" fmla="*/ 0 h 200"/>
                <a:gd name="T8" fmla="*/ 0 w 250"/>
                <a:gd name="T9" fmla="*/ 0 h 200"/>
                <a:gd name="T10" fmla="*/ 0 w 250"/>
                <a:gd name="T11" fmla="*/ 0 h 200"/>
                <a:gd name="T12" fmla="*/ 0 w 250"/>
                <a:gd name="T13" fmla="*/ 0 h 200"/>
                <a:gd name="T14" fmla="*/ 0 w 250"/>
                <a:gd name="T15" fmla="*/ 0 h 200"/>
                <a:gd name="T16" fmla="*/ 0 w 250"/>
                <a:gd name="T17" fmla="*/ 0 h 200"/>
                <a:gd name="T18" fmla="*/ 0 w 250"/>
                <a:gd name="T19" fmla="*/ 0 h 200"/>
                <a:gd name="T20" fmla="*/ 0 w 250"/>
                <a:gd name="T21" fmla="*/ 0 h 200"/>
                <a:gd name="T22" fmla="*/ 0 w 250"/>
                <a:gd name="T23" fmla="*/ 0 h 200"/>
                <a:gd name="T24" fmla="*/ 0 w 250"/>
                <a:gd name="T25" fmla="*/ 0 h 200"/>
                <a:gd name="T26" fmla="*/ 0 w 250"/>
                <a:gd name="T27" fmla="*/ 0 h 200"/>
                <a:gd name="T28" fmla="*/ 0 w 250"/>
                <a:gd name="T29" fmla="*/ 0 h 200"/>
                <a:gd name="T30" fmla="*/ 0 w 250"/>
                <a:gd name="T31" fmla="*/ 0 h 200"/>
                <a:gd name="T32" fmla="*/ 0 w 250"/>
                <a:gd name="T33" fmla="*/ 0 h 200"/>
                <a:gd name="T34" fmla="*/ 0 w 250"/>
                <a:gd name="T35" fmla="*/ 0 h 200"/>
                <a:gd name="T36" fmla="*/ 0 w 250"/>
                <a:gd name="T37" fmla="*/ 0 h 200"/>
                <a:gd name="T38" fmla="*/ 0 w 250"/>
                <a:gd name="T39" fmla="*/ 0 h 200"/>
                <a:gd name="T40" fmla="*/ 0 w 250"/>
                <a:gd name="T41" fmla="*/ 0 h 200"/>
                <a:gd name="T42" fmla="*/ 0 w 250"/>
                <a:gd name="T43" fmla="*/ 0 h 200"/>
                <a:gd name="T44" fmla="*/ 0 w 250"/>
                <a:gd name="T45" fmla="*/ 0 h 200"/>
                <a:gd name="T46" fmla="*/ 0 w 250"/>
                <a:gd name="T47" fmla="*/ 0 h 200"/>
                <a:gd name="T48" fmla="*/ 0 w 250"/>
                <a:gd name="T49" fmla="*/ 0 h 200"/>
                <a:gd name="T50" fmla="*/ 0 w 250"/>
                <a:gd name="T51" fmla="*/ 0 h 200"/>
                <a:gd name="T52" fmla="*/ 0 w 250"/>
                <a:gd name="T53" fmla="*/ 0 h 200"/>
                <a:gd name="T54" fmla="*/ 0 w 250"/>
                <a:gd name="T55" fmla="*/ 0 h 200"/>
                <a:gd name="T56" fmla="*/ 0 w 250"/>
                <a:gd name="T57" fmla="*/ 0 h 200"/>
                <a:gd name="T58" fmla="*/ 0 w 250"/>
                <a:gd name="T59" fmla="*/ 0 h 200"/>
                <a:gd name="T60" fmla="*/ 0 w 250"/>
                <a:gd name="T61" fmla="*/ 0 h 200"/>
                <a:gd name="T62" fmla="*/ 0 w 250"/>
                <a:gd name="T63" fmla="*/ 0 h 200"/>
                <a:gd name="T64" fmla="*/ 0 w 250"/>
                <a:gd name="T65" fmla="*/ 0 h 200"/>
                <a:gd name="T66" fmla="*/ 0 w 250"/>
                <a:gd name="T67" fmla="*/ 0 h 200"/>
                <a:gd name="T68" fmla="*/ 0 w 250"/>
                <a:gd name="T69" fmla="*/ 0 h 200"/>
                <a:gd name="T70" fmla="*/ 0 w 250"/>
                <a:gd name="T71" fmla="*/ 0 h 200"/>
                <a:gd name="T72" fmla="*/ 0 w 250"/>
                <a:gd name="T73" fmla="*/ 0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0" h="200">
                  <a:moveTo>
                    <a:pt x="204" y="146"/>
                  </a:moveTo>
                  <a:lnTo>
                    <a:pt x="196" y="146"/>
                  </a:lnTo>
                  <a:lnTo>
                    <a:pt x="169" y="142"/>
                  </a:lnTo>
                  <a:lnTo>
                    <a:pt x="161" y="144"/>
                  </a:lnTo>
                  <a:lnTo>
                    <a:pt x="122" y="145"/>
                  </a:lnTo>
                  <a:lnTo>
                    <a:pt x="85" y="146"/>
                  </a:lnTo>
                  <a:lnTo>
                    <a:pt x="88" y="173"/>
                  </a:lnTo>
                  <a:lnTo>
                    <a:pt x="89" y="200"/>
                  </a:lnTo>
                  <a:lnTo>
                    <a:pt x="61" y="184"/>
                  </a:lnTo>
                  <a:lnTo>
                    <a:pt x="31" y="192"/>
                  </a:lnTo>
                  <a:lnTo>
                    <a:pt x="13" y="172"/>
                  </a:lnTo>
                  <a:lnTo>
                    <a:pt x="0" y="166"/>
                  </a:lnTo>
                  <a:lnTo>
                    <a:pt x="8" y="119"/>
                  </a:lnTo>
                  <a:lnTo>
                    <a:pt x="17" y="110"/>
                  </a:lnTo>
                  <a:lnTo>
                    <a:pt x="35" y="95"/>
                  </a:lnTo>
                  <a:lnTo>
                    <a:pt x="42" y="79"/>
                  </a:lnTo>
                  <a:lnTo>
                    <a:pt x="46" y="60"/>
                  </a:lnTo>
                  <a:lnTo>
                    <a:pt x="66" y="67"/>
                  </a:lnTo>
                  <a:lnTo>
                    <a:pt x="72" y="54"/>
                  </a:lnTo>
                  <a:lnTo>
                    <a:pt x="78" y="50"/>
                  </a:lnTo>
                  <a:lnTo>
                    <a:pt x="90" y="34"/>
                  </a:lnTo>
                  <a:lnTo>
                    <a:pt x="108" y="34"/>
                  </a:lnTo>
                  <a:lnTo>
                    <a:pt x="113" y="19"/>
                  </a:lnTo>
                  <a:lnTo>
                    <a:pt x="151" y="0"/>
                  </a:lnTo>
                  <a:lnTo>
                    <a:pt x="181" y="2"/>
                  </a:lnTo>
                  <a:lnTo>
                    <a:pt x="185" y="34"/>
                  </a:lnTo>
                  <a:lnTo>
                    <a:pt x="210" y="60"/>
                  </a:lnTo>
                  <a:lnTo>
                    <a:pt x="206" y="61"/>
                  </a:lnTo>
                  <a:lnTo>
                    <a:pt x="205" y="72"/>
                  </a:lnTo>
                  <a:lnTo>
                    <a:pt x="223" y="88"/>
                  </a:lnTo>
                  <a:lnTo>
                    <a:pt x="235" y="85"/>
                  </a:lnTo>
                  <a:lnTo>
                    <a:pt x="242" y="96"/>
                  </a:lnTo>
                  <a:lnTo>
                    <a:pt x="250" y="114"/>
                  </a:lnTo>
                  <a:lnTo>
                    <a:pt x="250" y="115"/>
                  </a:lnTo>
                  <a:lnTo>
                    <a:pt x="248" y="118"/>
                  </a:lnTo>
                  <a:lnTo>
                    <a:pt x="224" y="132"/>
                  </a:lnTo>
                  <a:lnTo>
                    <a:pt x="204" y="14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67" name="Freeform 165"/>
            <p:cNvSpPr>
              <a:spLocks noChangeAspect="1"/>
            </p:cNvSpPr>
            <p:nvPr/>
          </p:nvSpPr>
          <p:spPr bwMode="auto">
            <a:xfrm>
              <a:off x="2987" y="2380"/>
              <a:ext cx="89" cy="196"/>
            </a:xfrm>
            <a:custGeom>
              <a:avLst/>
              <a:gdLst>
                <a:gd name="T0" fmla="*/ 0 w 243"/>
                <a:gd name="T1" fmla="*/ 0 h 405"/>
                <a:gd name="T2" fmla="*/ 0 w 243"/>
                <a:gd name="T3" fmla="*/ 0 h 405"/>
                <a:gd name="T4" fmla="*/ 0 w 243"/>
                <a:gd name="T5" fmla="*/ 0 h 405"/>
                <a:gd name="T6" fmla="*/ 0 w 243"/>
                <a:gd name="T7" fmla="*/ 0 h 405"/>
                <a:gd name="T8" fmla="*/ 0 w 243"/>
                <a:gd name="T9" fmla="*/ 0 h 405"/>
                <a:gd name="T10" fmla="*/ 0 w 243"/>
                <a:gd name="T11" fmla="*/ 0 h 405"/>
                <a:gd name="T12" fmla="*/ 0 w 243"/>
                <a:gd name="T13" fmla="*/ 0 h 405"/>
                <a:gd name="T14" fmla="*/ 0 w 243"/>
                <a:gd name="T15" fmla="*/ 0 h 405"/>
                <a:gd name="T16" fmla="*/ 0 w 243"/>
                <a:gd name="T17" fmla="*/ 1 h 405"/>
                <a:gd name="T18" fmla="*/ 0 w 243"/>
                <a:gd name="T19" fmla="*/ 1 h 405"/>
                <a:gd name="T20" fmla="*/ 0 w 243"/>
                <a:gd name="T21" fmla="*/ 1 h 405"/>
                <a:gd name="T22" fmla="*/ 0 w 243"/>
                <a:gd name="T23" fmla="*/ 1 h 405"/>
                <a:gd name="T24" fmla="*/ 0 w 243"/>
                <a:gd name="T25" fmla="*/ 1 h 405"/>
                <a:gd name="T26" fmla="*/ 0 w 243"/>
                <a:gd name="T27" fmla="*/ 1 h 405"/>
                <a:gd name="T28" fmla="*/ 0 w 243"/>
                <a:gd name="T29" fmla="*/ 1 h 405"/>
                <a:gd name="T30" fmla="*/ 0 w 243"/>
                <a:gd name="T31" fmla="*/ 1 h 405"/>
                <a:gd name="T32" fmla="*/ 0 w 243"/>
                <a:gd name="T33" fmla="*/ 1 h 405"/>
                <a:gd name="T34" fmla="*/ 0 w 243"/>
                <a:gd name="T35" fmla="*/ 1 h 405"/>
                <a:gd name="T36" fmla="*/ 0 w 243"/>
                <a:gd name="T37" fmla="*/ 1 h 405"/>
                <a:gd name="T38" fmla="*/ 0 w 243"/>
                <a:gd name="T39" fmla="*/ 1 h 405"/>
                <a:gd name="T40" fmla="*/ 0 w 243"/>
                <a:gd name="T41" fmla="*/ 1 h 405"/>
                <a:gd name="T42" fmla="*/ 0 w 243"/>
                <a:gd name="T43" fmla="*/ 0 h 405"/>
                <a:gd name="T44" fmla="*/ 0 w 243"/>
                <a:gd name="T45" fmla="*/ 0 h 405"/>
                <a:gd name="T46" fmla="*/ 0 w 243"/>
                <a:gd name="T47" fmla="*/ 0 h 405"/>
                <a:gd name="T48" fmla="*/ 0 w 243"/>
                <a:gd name="T49" fmla="*/ 0 h 405"/>
                <a:gd name="T50" fmla="*/ 0 w 243"/>
                <a:gd name="T51" fmla="*/ 0 h 405"/>
                <a:gd name="T52" fmla="*/ 0 w 243"/>
                <a:gd name="T53" fmla="*/ 0 h 405"/>
                <a:gd name="T54" fmla="*/ 0 w 243"/>
                <a:gd name="T55" fmla="*/ 0 h 405"/>
                <a:gd name="T56" fmla="*/ 0 w 243"/>
                <a:gd name="T57" fmla="*/ 0 h 405"/>
                <a:gd name="T58" fmla="*/ 0 w 243"/>
                <a:gd name="T59" fmla="*/ 0 h 405"/>
                <a:gd name="T60" fmla="*/ 0 w 243"/>
                <a:gd name="T61" fmla="*/ 0 h 405"/>
                <a:gd name="T62" fmla="*/ 0 w 243"/>
                <a:gd name="T63" fmla="*/ 0 h 405"/>
                <a:gd name="T64" fmla="*/ 0 w 243"/>
                <a:gd name="T65" fmla="*/ 0 h 405"/>
                <a:gd name="T66" fmla="*/ 0 w 243"/>
                <a:gd name="T67" fmla="*/ 0 h 405"/>
                <a:gd name="T68" fmla="*/ 0 w 243"/>
                <a:gd name="T69" fmla="*/ 0 h 405"/>
                <a:gd name="T70" fmla="*/ 0 w 243"/>
                <a:gd name="T71" fmla="*/ 0 h 405"/>
                <a:gd name="T72" fmla="*/ 0 w 243"/>
                <a:gd name="T73" fmla="*/ 0 h 405"/>
                <a:gd name="T74" fmla="*/ 0 w 243"/>
                <a:gd name="T75" fmla="*/ 0 h 405"/>
                <a:gd name="T76" fmla="*/ 0 w 243"/>
                <a:gd name="T77" fmla="*/ 0 h 405"/>
                <a:gd name="T78" fmla="*/ 0 w 243"/>
                <a:gd name="T79" fmla="*/ 0 h 405"/>
                <a:gd name="T80" fmla="*/ 0 w 243"/>
                <a:gd name="T81" fmla="*/ 0 h 405"/>
                <a:gd name="T82" fmla="*/ 0 w 243"/>
                <a:gd name="T83" fmla="*/ 0 h 405"/>
                <a:gd name="T84" fmla="*/ 0 w 243"/>
                <a:gd name="T85" fmla="*/ 0 h 405"/>
                <a:gd name="T86" fmla="*/ 0 w 243"/>
                <a:gd name="T87" fmla="*/ 0 h 405"/>
                <a:gd name="T88" fmla="*/ 0 w 243"/>
                <a:gd name="T89" fmla="*/ 0 h 4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 h="405">
                  <a:moveTo>
                    <a:pt x="225" y="111"/>
                  </a:moveTo>
                  <a:lnTo>
                    <a:pt x="189" y="111"/>
                  </a:lnTo>
                  <a:lnTo>
                    <a:pt x="173" y="120"/>
                  </a:lnTo>
                  <a:lnTo>
                    <a:pt x="200" y="153"/>
                  </a:lnTo>
                  <a:lnTo>
                    <a:pt x="221" y="199"/>
                  </a:lnTo>
                  <a:lnTo>
                    <a:pt x="205" y="228"/>
                  </a:lnTo>
                  <a:lnTo>
                    <a:pt x="188" y="257"/>
                  </a:lnTo>
                  <a:lnTo>
                    <a:pt x="199" y="307"/>
                  </a:lnTo>
                  <a:lnTo>
                    <a:pt x="216" y="332"/>
                  </a:lnTo>
                  <a:lnTo>
                    <a:pt x="234" y="357"/>
                  </a:lnTo>
                  <a:lnTo>
                    <a:pt x="243" y="390"/>
                  </a:lnTo>
                  <a:lnTo>
                    <a:pt x="237" y="405"/>
                  </a:lnTo>
                  <a:lnTo>
                    <a:pt x="210" y="399"/>
                  </a:lnTo>
                  <a:lnTo>
                    <a:pt x="183" y="392"/>
                  </a:lnTo>
                  <a:lnTo>
                    <a:pt x="152" y="391"/>
                  </a:lnTo>
                  <a:lnTo>
                    <a:pt x="121" y="391"/>
                  </a:lnTo>
                  <a:lnTo>
                    <a:pt x="90" y="391"/>
                  </a:lnTo>
                  <a:lnTo>
                    <a:pt x="66" y="389"/>
                  </a:lnTo>
                  <a:lnTo>
                    <a:pt x="42" y="385"/>
                  </a:lnTo>
                  <a:lnTo>
                    <a:pt x="42" y="347"/>
                  </a:lnTo>
                  <a:lnTo>
                    <a:pt x="38" y="331"/>
                  </a:lnTo>
                  <a:lnTo>
                    <a:pt x="36" y="325"/>
                  </a:lnTo>
                  <a:lnTo>
                    <a:pt x="14" y="323"/>
                  </a:lnTo>
                  <a:lnTo>
                    <a:pt x="6" y="302"/>
                  </a:lnTo>
                  <a:lnTo>
                    <a:pt x="0" y="303"/>
                  </a:lnTo>
                  <a:lnTo>
                    <a:pt x="3" y="296"/>
                  </a:lnTo>
                  <a:lnTo>
                    <a:pt x="12" y="267"/>
                  </a:lnTo>
                  <a:lnTo>
                    <a:pt x="26" y="246"/>
                  </a:lnTo>
                  <a:lnTo>
                    <a:pt x="41" y="225"/>
                  </a:lnTo>
                  <a:lnTo>
                    <a:pt x="65" y="217"/>
                  </a:lnTo>
                  <a:lnTo>
                    <a:pt x="84" y="239"/>
                  </a:lnTo>
                  <a:lnTo>
                    <a:pt x="104" y="211"/>
                  </a:lnTo>
                  <a:lnTo>
                    <a:pt x="116" y="179"/>
                  </a:lnTo>
                  <a:lnTo>
                    <a:pt x="127" y="161"/>
                  </a:lnTo>
                  <a:lnTo>
                    <a:pt x="139" y="132"/>
                  </a:lnTo>
                  <a:lnTo>
                    <a:pt x="151" y="105"/>
                  </a:lnTo>
                  <a:lnTo>
                    <a:pt x="162" y="80"/>
                  </a:lnTo>
                  <a:lnTo>
                    <a:pt x="185" y="61"/>
                  </a:lnTo>
                  <a:lnTo>
                    <a:pt x="192" y="41"/>
                  </a:lnTo>
                  <a:lnTo>
                    <a:pt x="177" y="26"/>
                  </a:lnTo>
                  <a:lnTo>
                    <a:pt x="173" y="0"/>
                  </a:lnTo>
                  <a:lnTo>
                    <a:pt x="185" y="0"/>
                  </a:lnTo>
                  <a:lnTo>
                    <a:pt x="201" y="36"/>
                  </a:lnTo>
                  <a:lnTo>
                    <a:pt x="204" y="75"/>
                  </a:lnTo>
                  <a:lnTo>
                    <a:pt x="225" y="11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68" name="Freeform 166"/>
            <p:cNvSpPr>
              <a:spLocks noChangeAspect="1"/>
            </p:cNvSpPr>
            <p:nvPr/>
          </p:nvSpPr>
          <p:spPr bwMode="auto">
            <a:xfrm>
              <a:off x="3076" y="2418"/>
              <a:ext cx="89" cy="196"/>
            </a:xfrm>
            <a:custGeom>
              <a:avLst/>
              <a:gdLst>
                <a:gd name="T0" fmla="*/ 0 w 411"/>
                <a:gd name="T1" fmla="*/ 0 h 312"/>
                <a:gd name="T2" fmla="*/ 0 w 411"/>
                <a:gd name="T3" fmla="*/ 0 h 312"/>
                <a:gd name="T4" fmla="*/ 0 w 411"/>
                <a:gd name="T5" fmla="*/ 0 h 312"/>
                <a:gd name="T6" fmla="*/ 0 w 411"/>
                <a:gd name="T7" fmla="*/ 0 h 312"/>
                <a:gd name="T8" fmla="*/ 0 w 411"/>
                <a:gd name="T9" fmla="*/ 0 h 312"/>
                <a:gd name="T10" fmla="*/ 0 w 411"/>
                <a:gd name="T11" fmla="*/ 0 h 312"/>
                <a:gd name="T12" fmla="*/ 0 w 411"/>
                <a:gd name="T13" fmla="*/ 0 h 312"/>
                <a:gd name="T14" fmla="*/ 0 w 411"/>
                <a:gd name="T15" fmla="*/ 0 h 312"/>
                <a:gd name="T16" fmla="*/ 0 w 411"/>
                <a:gd name="T17" fmla="*/ 0 h 312"/>
                <a:gd name="T18" fmla="*/ 0 w 411"/>
                <a:gd name="T19" fmla="*/ 0 h 312"/>
                <a:gd name="T20" fmla="*/ 0 w 411"/>
                <a:gd name="T21" fmla="*/ 0 h 312"/>
                <a:gd name="T22" fmla="*/ 0 w 411"/>
                <a:gd name="T23" fmla="*/ 0 h 312"/>
                <a:gd name="T24" fmla="*/ 1 w 411"/>
                <a:gd name="T25" fmla="*/ 0 h 312"/>
                <a:gd name="T26" fmla="*/ 1 w 411"/>
                <a:gd name="T27" fmla="*/ 0 h 312"/>
                <a:gd name="T28" fmla="*/ 1 w 411"/>
                <a:gd name="T29" fmla="*/ 0 h 312"/>
                <a:gd name="T30" fmla="*/ 1 w 411"/>
                <a:gd name="T31" fmla="*/ 0 h 312"/>
                <a:gd name="T32" fmla="*/ 1 w 411"/>
                <a:gd name="T33" fmla="*/ 0 h 312"/>
                <a:gd name="T34" fmla="*/ 1 w 411"/>
                <a:gd name="T35" fmla="*/ 0 h 312"/>
                <a:gd name="T36" fmla="*/ 1 w 411"/>
                <a:gd name="T37" fmla="*/ 0 h 312"/>
                <a:gd name="T38" fmla="*/ 0 w 411"/>
                <a:gd name="T39" fmla="*/ 0 h 312"/>
                <a:gd name="T40" fmla="*/ 0 w 411"/>
                <a:gd name="T41" fmla="*/ 0 h 312"/>
                <a:gd name="T42" fmla="*/ 0 w 411"/>
                <a:gd name="T43" fmla="*/ 0 h 312"/>
                <a:gd name="T44" fmla="*/ 0 w 411"/>
                <a:gd name="T45" fmla="*/ 0 h 312"/>
                <a:gd name="T46" fmla="*/ 0 w 411"/>
                <a:gd name="T47" fmla="*/ 0 h 312"/>
                <a:gd name="T48" fmla="*/ 0 w 411"/>
                <a:gd name="T49" fmla="*/ 0 h 312"/>
                <a:gd name="T50" fmla="*/ 0 w 411"/>
                <a:gd name="T51" fmla="*/ 0 h 312"/>
                <a:gd name="T52" fmla="*/ 0 w 411"/>
                <a:gd name="T53" fmla="*/ 0 h 312"/>
                <a:gd name="T54" fmla="*/ 0 w 411"/>
                <a:gd name="T55" fmla="*/ 0 h 312"/>
                <a:gd name="T56" fmla="*/ 0 w 411"/>
                <a:gd name="T57" fmla="*/ 0 h 312"/>
                <a:gd name="T58" fmla="*/ 0 w 411"/>
                <a:gd name="T59" fmla="*/ 0 h 312"/>
                <a:gd name="T60" fmla="*/ 0 w 411"/>
                <a:gd name="T61" fmla="*/ 0 h 312"/>
                <a:gd name="T62" fmla="*/ 0 w 411"/>
                <a:gd name="T63" fmla="*/ 0 h 312"/>
                <a:gd name="T64" fmla="*/ 0 w 411"/>
                <a:gd name="T65" fmla="*/ 0 h 312"/>
                <a:gd name="T66" fmla="*/ 0 w 411"/>
                <a:gd name="T67" fmla="*/ 0 h 312"/>
                <a:gd name="T68" fmla="*/ 0 w 411"/>
                <a:gd name="T69" fmla="*/ 0 h 312"/>
                <a:gd name="T70" fmla="*/ 0 w 411"/>
                <a:gd name="T71" fmla="*/ 0 h 312"/>
                <a:gd name="T72" fmla="*/ 0 w 411"/>
                <a:gd name="T73" fmla="*/ 0 h 312"/>
                <a:gd name="T74" fmla="*/ 0 w 411"/>
                <a:gd name="T75" fmla="*/ 0 h 312"/>
                <a:gd name="T76" fmla="*/ 0 w 411"/>
                <a:gd name="T77" fmla="*/ 0 h 312"/>
                <a:gd name="T78" fmla="*/ 0 w 411"/>
                <a:gd name="T79" fmla="*/ 0 h 312"/>
                <a:gd name="T80" fmla="*/ 0 w 411"/>
                <a:gd name="T81" fmla="*/ 0 h 312"/>
                <a:gd name="T82" fmla="*/ 0 w 411"/>
                <a:gd name="T83" fmla="*/ 0 h 312"/>
                <a:gd name="T84" fmla="*/ 0 w 411"/>
                <a:gd name="T85" fmla="*/ 0 h 312"/>
                <a:gd name="T86" fmla="*/ 0 w 411"/>
                <a:gd name="T87" fmla="*/ 0 h 312"/>
                <a:gd name="T88" fmla="*/ 0 w 411"/>
                <a:gd name="T89" fmla="*/ 0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11" h="312">
                  <a:moveTo>
                    <a:pt x="144" y="85"/>
                  </a:moveTo>
                  <a:lnTo>
                    <a:pt x="139" y="74"/>
                  </a:lnTo>
                  <a:lnTo>
                    <a:pt x="184" y="65"/>
                  </a:lnTo>
                  <a:lnTo>
                    <a:pt x="209" y="36"/>
                  </a:lnTo>
                  <a:lnTo>
                    <a:pt x="233" y="7"/>
                  </a:lnTo>
                  <a:lnTo>
                    <a:pt x="263" y="0"/>
                  </a:lnTo>
                  <a:lnTo>
                    <a:pt x="276" y="23"/>
                  </a:lnTo>
                  <a:lnTo>
                    <a:pt x="289" y="44"/>
                  </a:lnTo>
                  <a:lnTo>
                    <a:pt x="285" y="79"/>
                  </a:lnTo>
                  <a:lnTo>
                    <a:pt x="307" y="85"/>
                  </a:lnTo>
                  <a:lnTo>
                    <a:pt x="312" y="95"/>
                  </a:lnTo>
                  <a:lnTo>
                    <a:pt x="341" y="116"/>
                  </a:lnTo>
                  <a:lnTo>
                    <a:pt x="347" y="131"/>
                  </a:lnTo>
                  <a:lnTo>
                    <a:pt x="376" y="157"/>
                  </a:lnTo>
                  <a:lnTo>
                    <a:pt x="388" y="176"/>
                  </a:lnTo>
                  <a:lnTo>
                    <a:pt x="406" y="200"/>
                  </a:lnTo>
                  <a:lnTo>
                    <a:pt x="411" y="211"/>
                  </a:lnTo>
                  <a:lnTo>
                    <a:pt x="394" y="207"/>
                  </a:lnTo>
                  <a:lnTo>
                    <a:pt x="370" y="204"/>
                  </a:lnTo>
                  <a:lnTo>
                    <a:pt x="345" y="201"/>
                  </a:lnTo>
                  <a:lnTo>
                    <a:pt x="333" y="212"/>
                  </a:lnTo>
                  <a:lnTo>
                    <a:pt x="310" y="212"/>
                  </a:lnTo>
                  <a:lnTo>
                    <a:pt x="277" y="224"/>
                  </a:lnTo>
                  <a:lnTo>
                    <a:pt x="263" y="222"/>
                  </a:lnTo>
                  <a:lnTo>
                    <a:pt x="249" y="243"/>
                  </a:lnTo>
                  <a:lnTo>
                    <a:pt x="220" y="234"/>
                  </a:lnTo>
                  <a:lnTo>
                    <a:pt x="190" y="225"/>
                  </a:lnTo>
                  <a:lnTo>
                    <a:pt x="156" y="207"/>
                  </a:lnTo>
                  <a:lnTo>
                    <a:pt x="131" y="240"/>
                  </a:lnTo>
                  <a:lnTo>
                    <a:pt x="132" y="266"/>
                  </a:lnTo>
                  <a:lnTo>
                    <a:pt x="108" y="265"/>
                  </a:lnTo>
                  <a:lnTo>
                    <a:pt x="83" y="263"/>
                  </a:lnTo>
                  <a:lnTo>
                    <a:pt x="66" y="273"/>
                  </a:lnTo>
                  <a:lnTo>
                    <a:pt x="55" y="312"/>
                  </a:lnTo>
                  <a:lnTo>
                    <a:pt x="46" y="279"/>
                  </a:lnTo>
                  <a:lnTo>
                    <a:pt x="28" y="254"/>
                  </a:lnTo>
                  <a:lnTo>
                    <a:pt x="11" y="229"/>
                  </a:lnTo>
                  <a:lnTo>
                    <a:pt x="0" y="179"/>
                  </a:lnTo>
                  <a:lnTo>
                    <a:pt x="17" y="150"/>
                  </a:lnTo>
                  <a:lnTo>
                    <a:pt x="33" y="121"/>
                  </a:lnTo>
                  <a:lnTo>
                    <a:pt x="61" y="111"/>
                  </a:lnTo>
                  <a:lnTo>
                    <a:pt x="67" y="116"/>
                  </a:lnTo>
                  <a:lnTo>
                    <a:pt x="85" y="113"/>
                  </a:lnTo>
                  <a:lnTo>
                    <a:pt x="130" y="103"/>
                  </a:lnTo>
                  <a:lnTo>
                    <a:pt x="144" y="8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69" name="Freeform 167"/>
            <p:cNvSpPr>
              <a:spLocks noChangeAspect="1"/>
            </p:cNvSpPr>
            <p:nvPr/>
          </p:nvSpPr>
          <p:spPr bwMode="auto">
            <a:xfrm>
              <a:off x="2615" y="2370"/>
              <a:ext cx="89" cy="196"/>
            </a:xfrm>
            <a:custGeom>
              <a:avLst/>
              <a:gdLst>
                <a:gd name="T0" fmla="*/ 0 w 90"/>
                <a:gd name="T1" fmla="*/ 0 h 26"/>
                <a:gd name="T2" fmla="*/ 0 w 90"/>
                <a:gd name="T3" fmla="*/ 0 h 26"/>
                <a:gd name="T4" fmla="*/ 0 w 90"/>
                <a:gd name="T5" fmla="*/ 0 h 26"/>
                <a:gd name="T6" fmla="*/ 0 w 90"/>
                <a:gd name="T7" fmla="*/ 0 h 26"/>
                <a:gd name="T8" fmla="*/ 0 w 90"/>
                <a:gd name="T9" fmla="*/ 0 h 26"/>
                <a:gd name="T10" fmla="*/ 0 w 90"/>
                <a:gd name="T11" fmla="*/ 0 h 26"/>
                <a:gd name="T12" fmla="*/ 0 w 90"/>
                <a:gd name="T13" fmla="*/ 0 h 26"/>
                <a:gd name="T14" fmla="*/ 0 w 90"/>
                <a:gd name="T15" fmla="*/ 0 h 26"/>
                <a:gd name="T16" fmla="*/ 0 w 90"/>
                <a:gd name="T17" fmla="*/ 0 h 26"/>
                <a:gd name="T18" fmla="*/ 0 w 90"/>
                <a:gd name="T19" fmla="*/ 0 h 26"/>
                <a:gd name="T20" fmla="*/ 0 w 90"/>
                <a:gd name="T21" fmla="*/ 0 h 26"/>
                <a:gd name="T22" fmla="*/ 0 w 90"/>
                <a:gd name="T23" fmla="*/ 0 h 26"/>
                <a:gd name="T24" fmla="*/ 0 w 90"/>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26">
                  <a:moveTo>
                    <a:pt x="4" y="10"/>
                  </a:moveTo>
                  <a:lnTo>
                    <a:pt x="0" y="26"/>
                  </a:lnTo>
                  <a:lnTo>
                    <a:pt x="24" y="18"/>
                  </a:lnTo>
                  <a:lnTo>
                    <a:pt x="48" y="9"/>
                  </a:lnTo>
                  <a:lnTo>
                    <a:pt x="90" y="16"/>
                  </a:lnTo>
                  <a:lnTo>
                    <a:pt x="83" y="9"/>
                  </a:lnTo>
                  <a:lnTo>
                    <a:pt x="44" y="0"/>
                  </a:lnTo>
                  <a:lnTo>
                    <a:pt x="40" y="7"/>
                  </a:lnTo>
                  <a:lnTo>
                    <a:pt x="6" y="7"/>
                  </a:lnTo>
                  <a:lnTo>
                    <a:pt x="6" y="10"/>
                  </a:lnTo>
                  <a:lnTo>
                    <a:pt x="35" y="10"/>
                  </a:lnTo>
                  <a:lnTo>
                    <a:pt x="18" y="19"/>
                  </a:lnTo>
                  <a:lnTo>
                    <a:pt x="4" y="1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70" name="Freeform 168"/>
            <p:cNvSpPr>
              <a:spLocks noChangeAspect="1"/>
            </p:cNvSpPr>
            <p:nvPr/>
          </p:nvSpPr>
          <p:spPr bwMode="auto">
            <a:xfrm>
              <a:off x="2814" y="2415"/>
              <a:ext cx="89" cy="196"/>
            </a:xfrm>
            <a:custGeom>
              <a:avLst/>
              <a:gdLst>
                <a:gd name="T0" fmla="*/ 0 w 140"/>
                <a:gd name="T1" fmla="*/ 0 h 226"/>
                <a:gd name="T2" fmla="*/ 0 w 140"/>
                <a:gd name="T3" fmla="*/ 0 h 226"/>
                <a:gd name="T4" fmla="*/ 0 w 140"/>
                <a:gd name="T5" fmla="*/ 0 h 226"/>
                <a:gd name="T6" fmla="*/ 0 w 140"/>
                <a:gd name="T7" fmla="*/ 0 h 226"/>
                <a:gd name="T8" fmla="*/ 0 w 140"/>
                <a:gd name="T9" fmla="*/ 0 h 226"/>
                <a:gd name="T10" fmla="*/ 0 w 140"/>
                <a:gd name="T11" fmla="*/ 0 h 226"/>
                <a:gd name="T12" fmla="*/ 0 w 140"/>
                <a:gd name="T13" fmla="*/ 0 h 226"/>
                <a:gd name="T14" fmla="*/ 0 w 140"/>
                <a:gd name="T15" fmla="*/ 0 h 226"/>
                <a:gd name="T16" fmla="*/ 0 w 140"/>
                <a:gd name="T17" fmla="*/ 0 h 226"/>
                <a:gd name="T18" fmla="*/ 0 w 140"/>
                <a:gd name="T19" fmla="*/ 0 h 226"/>
                <a:gd name="T20" fmla="*/ 0 w 140"/>
                <a:gd name="T21" fmla="*/ 0 h 226"/>
                <a:gd name="T22" fmla="*/ 0 w 140"/>
                <a:gd name="T23" fmla="*/ 0 h 226"/>
                <a:gd name="T24" fmla="*/ 0 w 140"/>
                <a:gd name="T25" fmla="*/ 0 h 226"/>
                <a:gd name="T26" fmla="*/ 0 w 140"/>
                <a:gd name="T27" fmla="*/ 0 h 226"/>
                <a:gd name="T28" fmla="*/ 0 w 140"/>
                <a:gd name="T29" fmla="*/ 0 h 226"/>
                <a:gd name="T30" fmla="*/ 0 w 140"/>
                <a:gd name="T31" fmla="*/ 0 h 226"/>
                <a:gd name="T32" fmla="*/ 0 w 140"/>
                <a:gd name="T33" fmla="*/ 0 h 226"/>
                <a:gd name="T34" fmla="*/ 0 w 140"/>
                <a:gd name="T35" fmla="*/ 0 h 226"/>
                <a:gd name="T36" fmla="*/ 0 w 140"/>
                <a:gd name="T37" fmla="*/ 0 h 226"/>
                <a:gd name="T38" fmla="*/ 0 w 140"/>
                <a:gd name="T39" fmla="*/ 0 h 226"/>
                <a:gd name="T40" fmla="*/ 0 w 140"/>
                <a:gd name="T41" fmla="*/ 0 h 226"/>
                <a:gd name="T42" fmla="*/ 0 w 140"/>
                <a:gd name="T43" fmla="*/ 0 h 226"/>
                <a:gd name="T44" fmla="*/ 0 w 140"/>
                <a:gd name="T45" fmla="*/ 0 h 226"/>
                <a:gd name="T46" fmla="*/ 0 w 140"/>
                <a:gd name="T47" fmla="*/ 0 h 226"/>
                <a:gd name="T48" fmla="*/ 0 w 140"/>
                <a:gd name="T49" fmla="*/ 0 h 226"/>
                <a:gd name="T50" fmla="*/ 0 w 140"/>
                <a:gd name="T51" fmla="*/ 0 h 226"/>
                <a:gd name="T52" fmla="*/ 0 w 140"/>
                <a:gd name="T53" fmla="*/ 0 h 226"/>
                <a:gd name="T54" fmla="*/ 0 w 140"/>
                <a:gd name="T55" fmla="*/ 0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0" h="226">
                  <a:moveTo>
                    <a:pt x="124" y="192"/>
                  </a:moveTo>
                  <a:lnTo>
                    <a:pt x="101" y="200"/>
                  </a:lnTo>
                  <a:lnTo>
                    <a:pt x="78" y="210"/>
                  </a:lnTo>
                  <a:lnTo>
                    <a:pt x="56" y="218"/>
                  </a:lnTo>
                  <a:lnTo>
                    <a:pt x="34" y="226"/>
                  </a:lnTo>
                  <a:lnTo>
                    <a:pt x="4" y="216"/>
                  </a:lnTo>
                  <a:lnTo>
                    <a:pt x="14" y="208"/>
                  </a:lnTo>
                  <a:lnTo>
                    <a:pt x="7" y="181"/>
                  </a:lnTo>
                  <a:lnTo>
                    <a:pt x="0" y="153"/>
                  </a:lnTo>
                  <a:lnTo>
                    <a:pt x="12" y="129"/>
                  </a:lnTo>
                  <a:lnTo>
                    <a:pt x="24" y="104"/>
                  </a:lnTo>
                  <a:lnTo>
                    <a:pt x="17" y="58"/>
                  </a:lnTo>
                  <a:lnTo>
                    <a:pt x="16" y="31"/>
                  </a:lnTo>
                  <a:lnTo>
                    <a:pt x="13" y="4"/>
                  </a:lnTo>
                  <a:lnTo>
                    <a:pt x="50" y="3"/>
                  </a:lnTo>
                  <a:lnTo>
                    <a:pt x="89" y="2"/>
                  </a:lnTo>
                  <a:lnTo>
                    <a:pt x="97" y="0"/>
                  </a:lnTo>
                  <a:lnTo>
                    <a:pt x="102" y="10"/>
                  </a:lnTo>
                  <a:lnTo>
                    <a:pt x="114" y="42"/>
                  </a:lnTo>
                  <a:lnTo>
                    <a:pt x="114" y="58"/>
                  </a:lnTo>
                  <a:lnTo>
                    <a:pt x="116" y="82"/>
                  </a:lnTo>
                  <a:lnTo>
                    <a:pt x="121" y="106"/>
                  </a:lnTo>
                  <a:lnTo>
                    <a:pt x="122" y="134"/>
                  </a:lnTo>
                  <a:lnTo>
                    <a:pt x="124" y="162"/>
                  </a:lnTo>
                  <a:lnTo>
                    <a:pt x="140" y="180"/>
                  </a:lnTo>
                  <a:lnTo>
                    <a:pt x="124" y="192"/>
                  </a:lnTo>
                  <a:lnTo>
                    <a:pt x="112" y="182"/>
                  </a:lnTo>
                  <a:lnTo>
                    <a:pt x="124" y="19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71" name="Freeform 169"/>
            <p:cNvSpPr>
              <a:spLocks noChangeAspect="1"/>
            </p:cNvSpPr>
            <p:nvPr/>
          </p:nvSpPr>
          <p:spPr bwMode="auto">
            <a:xfrm>
              <a:off x="2642" y="2387"/>
              <a:ext cx="89" cy="196"/>
            </a:xfrm>
            <a:custGeom>
              <a:avLst/>
              <a:gdLst>
                <a:gd name="T0" fmla="*/ 0 w 229"/>
                <a:gd name="T1" fmla="*/ 0 h 195"/>
                <a:gd name="T2" fmla="*/ 0 w 229"/>
                <a:gd name="T3" fmla="*/ 0 h 195"/>
                <a:gd name="T4" fmla="*/ 0 w 229"/>
                <a:gd name="T5" fmla="*/ 0 h 195"/>
                <a:gd name="T6" fmla="*/ 0 w 229"/>
                <a:gd name="T7" fmla="*/ 0 h 195"/>
                <a:gd name="T8" fmla="*/ 0 w 229"/>
                <a:gd name="T9" fmla="*/ 0 h 195"/>
                <a:gd name="T10" fmla="*/ 0 w 229"/>
                <a:gd name="T11" fmla="*/ 0 h 195"/>
                <a:gd name="T12" fmla="*/ 0 w 229"/>
                <a:gd name="T13" fmla="*/ 0 h 195"/>
                <a:gd name="T14" fmla="*/ 0 w 229"/>
                <a:gd name="T15" fmla="*/ 0 h 195"/>
                <a:gd name="T16" fmla="*/ 0 w 229"/>
                <a:gd name="T17" fmla="*/ 0 h 195"/>
                <a:gd name="T18" fmla="*/ 0 w 229"/>
                <a:gd name="T19" fmla="*/ 0 h 195"/>
                <a:gd name="T20" fmla="*/ 0 w 229"/>
                <a:gd name="T21" fmla="*/ 0 h 195"/>
                <a:gd name="T22" fmla="*/ 0 w 229"/>
                <a:gd name="T23" fmla="*/ 0 h 195"/>
                <a:gd name="T24" fmla="*/ 0 w 229"/>
                <a:gd name="T25" fmla="*/ 0 h 195"/>
                <a:gd name="T26" fmla="*/ 0 w 229"/>
                <a:gd name="T27" fmla="*/ 0 h 195"/>
                <a:gd name="T28" fmla="*/ 0 w 229"/>
                <a:gd name="T29" fmla="*/ 0 h 195"/>
                <a:gd name="T30" fmla="*/ 0 w 229"/>
                <a:gd name="T31" fmla="*/ 0 h 195"/>
                <a:gd name="T32" fmla="*/ 0 w 229"/>
                <a:gd name="T33" fmla="*/ 0 h 195"/>
                <a:gd name="T34" fmla="*/ 0 w 229"/>
                <a:gd name="T35" fmla="*/ 0 h 195"/>
                <a:gd name="T36" fmla="*/ 0 w 229"/>
                <a:gd name="T37" fmla="*/ 0 h 195"/>
                <a:gd name="T38" fmla="*/ 0 w 229"/>
                <a:gd name="T39" fmla="*/ 0 h 195"/>
                <a:gd name="T40" fmla="*/ 0 w 229"/>
                <a:gd name="T41" fmla="*/ 0 h 195"/>
                <a:gd name="T42" fmla="*/ 0 w 229"/>
                <a:gd name="T43" fmla="*/ 0 h 195"/>
                <a:gd name="T44" fmla="*/ 0 w 229"/>
                <a:gd name="T45" fmla="*/ 0 h 195"/>
                <a:gd name="T46" fmla="*/ 0 w 229"/>
                <a:gd name="T47" fmla="*/ 0 h 195"/>
                <a:gd name="T48" fmla="*/ 0 w 229"/>
                <a:gd name="T49" fmla="*/ 0 h 195"/>
                <a:gd name="T50" fmla="*/ 0 w 229"/>
                <a:gd name="T51" fmla="*/ 0 h 195"/>
                <a:gd name="T52" fmla="*/ 0 w 229"/>
                <a:gd name="T53" fmla="*/ 0 h 195"/>
                <a:gd name="T54" fmla="*/ 0 w 229"/>
                <a:gd name="T55" fmla="*/ 0 h 195"/>
                <a:gd name="T56" fmla="*/ 0 w 229"/>
                <a:gd name="T57" fmla="*/ 0 h 195"/>
                <a:gd name="T58" fmla="*/ 0 w 229"/>
                <a:gd name="T59" fmla="*/ 0 h 195"/>
                <a:gd name="T60" fmla="*/ 0 w 229"/>
                <a:gd name="T61" fmla="*/ 0 h 195"/>
                <a:gd name="T62" fmla="*/ 0 w 229"/>
                <a:gd name="T63" fmla="*/ 0 h 195"/>
                <a:gd name="T64" fmla="*/ 0 w 229"/>
                <a:gd name="T65" fmla="*/ 0 h 195"/>
                <a:gd name="T66" fmla="*/ 0 w 229"/>
                <a:gd name="T67" fmla="*/ 0 h 195"/>
                <a:gd name="T68" fmla="*/ 0 w 229"/>
                <a:gd name="T69" fmla="*/ 0 h 195"/>
                <a:gd name="T70" fmla="*/ 0 w 229"/>
                <a:gd name="T71" fmla="*/ 0 h 195"/>
                <a:gd name="T72" fmla="*/ 0 w 229"/>
                <a:gd name="T73" fmla="*/ 0 h 195"/>
                <a:gd name="T74" fmla="*/ 0 w 229"/>
                <a:gd name="T75" fmla="*/ 0 h 195"/>
                <a:gd name="T76" fmla="*/ 0 w 229"/>
                <a:gd name="T77" fmla="*/ 0 h 195"/>
                <a:gd name="T78" fmla="*/ 0 w 229"/>
                <a:gd name="T79" fmla="*/ 0 h 195"/>
                <a:gd name="T80" fmla="*/ 0 w 229"/>
                <a:gd name="T81" fmla="*/ 0 h 195"/>
                <a:gd name="T82" fmla="*/ 0 w 229"/>
                <a:gd name="T83" fmla="*/ 0 h 195"/>
                <a:gd name="T84" fmla="*/ 0 w 229"/>
                <a:gd name="T85" fmla="*/ 0 h 195"/>
                <a:gd name="T86" fmla="*/ 0 w 229"/>
                <a:gd name="T87" fmla="*/ 0 h 195"/>
                <a:gd name="T88" fmla="*/ 0 w 229"/>
                <a:gd name="T89" fmla="*/ 0 h 195"/>
                <a:gd name="T90" fmla="*/ 0 w 229"/>
                <a:gd name="T91" fmla="*/ 0 h 195"/>
                <a:gd name="T92" fmla="*/ 0 w 229"/>
                <a:gd name="T93" fmla="*/ 0 h 1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 h="195">
                  <a:moveTo>
                    <a:pt x="207" y="46"/>
                  </a:moveTo>
                  <a:lnTo>
                    <a:pt x="202" y="58"/>
                  </a:lnTo>
                  <a:lnTo>
                    <a:pt x="205" y="59"/>
                  </a:lnTo>
                  <a:lnTo>
                    <a:pt x="222" y="90"/>
                  </a:lnTo>
                  <a:lnTo>
                    <a:pt x="220" y="118"/>
                  </a:lnTo>
                  <a:lnTo>
                    <a:pt x="223" y="124"/>
                  </a:lnTo>
                  <a:lnTo>
                    <a:pt x="226" y="131"/>
                  </a:lnTo>
                  <a:lnTo>
                    <a:pt x="229" y="144"/>
                  </a:lnTo>
                  <a:lnTo>
                    <a:pt x="227" y="153"/>
                  </a:lnTo>
                  <a:lnTo>
                    <a:pt x="214" y="155"/>
                  </a:lnTo>
                  <a:lnTo>
                    <a:pt x="219" y="169"/>
                  </a:lnTo>
                  <a:lnTo>
                    <a:pt x="209" y="183"/>
                  </a:lnTo>
                  <a:lnTo>
                    <a:pt x="205" y="184"/>
                  </a:lnTo>
                  <a:lnTo>
                    <a:pt x="198" y="186"/>
                  </a:lnTo>
                  <a:lnTo>
                    <a:pt x="184" y="195"/>
                  </a:lnTo>
                  <a:lnTo>
                    <a:pt x="175" y="187"/>
                  </a:lnTo>
                  <a:lnTo>
                    <a:pt x="167" y="151"/>
                  </a:lnTo>
                  <a:lnTo>
                    <a:pt x="149" y="151"/>
                  </a:lnTo>
                  <a:lnTo>
                    <a:pt x="137" y="154"/>
                  </a:lnTo>
                  <a:lnTo>
                    <a:pt x="139" y="130"/>
                  </a:lnTo>
                  <a:lnTo>
                    <a:pt x="119" y="96"/>
                  </a:lnTo>
                  <a:lnTo>
                    <a:pt x="77" y="107"/>
                  </a:lnTo>
                  <a:lnTo>
                    <a:pt x="54" y="131"/>
                  </a:lnTo>
                  <a:lnTo>
                    <a:pt x="52" y="120"/>
                  </a:lnTo>
                  <a:lnTo>
                    <a:pt x="43" y="109"/>
                  </a:lnTo>
                  <a:lnTo>
                    <a:pt x="39" y="102"/>
                  </a:lnTo>
                  <a:lnTo>
                    <a:pt x="29" y="94"/>
                  </a:lnTo>
                  <a:lnTo>
                    <a:pt x="12" y="75"/>
                  </a:lnTo>
                  <a:lnTo>
                    <a:pt x="13" y="69"/>
                  </a:lnTo>
                  <a:lnTo>
                    <a:pt x="10" y="70"/>
                  </a:lnTo>
                  <a:lnTo>
                    <a:pt x="7" y="60"/>
                  </a:lnTo>
                  <a:lnTo>
                    <a:pt x="0" y="64"/>
                  </a:lnTo>
                  <a:lnTo>
                    <a:pt x="0" y="63"/>
                  </a:lnTo>
                  <a:lnTo>
                    <a:pt x="7" y="48"/>
                  </a:lnTo>
                  <a:lnTo>
                    <a:pt x="36" y="37"/>
                  </a:lnTo>
                  <a:lnTo>
                    <a:pt x="37" y="16"/>
                  </a:lnTo>
                  <a:lnTo>
                    <a:pt x="42" y="0"/>
                  </a:lnTo>
                  <a:lnTo>
                    <a:pt x="70" y="7"/>
                  </a:lnTo>
                  <a:lnTo>
                    <a:pt x="115" y="11"/>
                  </a:lnTo>
                  <a:lnTo>
                    <a:pt x="112" y="19"/>
                  </a:lnTo>
                  <a:lnTo>
                    <a:pt x="131" y="19"/>
                  </a:lnTo>
                  <a:lnTo>
                    <a:pt x="141" y="24"/>
                  </a:lnTo>
                  <a:lnTo>
                    <a:pt x="160" y="22"/>
                  </a:lnTo>
                  <a:lnTo>
                    <a:pt x="180" y="13"/>
                  </a:lnTo>
                  <a:lnTo>
                    <a:pt x="185" y="7"/>
                  </a:lnTo>
                  <a:lnTo>
                    <a:pt x="195" y="37"/>
                  </a:lnTo>
                  <a:lnTo>
                    <a:pt x="207" y="4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72" name="Freeform 170"/>
            <p:cNvSpPr>
              <a:spLocks noChangeAspect="1"/>
            </p:cNvSpPr>
            <p:nvPr/>
          </p:nvSpPr>
          <p:spPr bwMode="auto">
            <a:xfrm>
              <a:off x="2615" y="2387"/>
              <a:ext cx="89" cy="196"/>
            </a:xfrm>
            <a:custGeom>
              <a:avLst/>
              <a:gdLst>
                <a:gd name="T0" fmla="*/ 0 w 95"/>
                <a:gd name="T1" fmla="*/ 0 h 63"/>
                <a:gd name="T2" fmla="*/ 0 w 95"/>
                <a:gd name="T3" fmla="*/ 0 h 63"/>
                <a:gd name="T4" fmla="*/ 0 w 95"/>
                <a:gd name="T5" fmla="*/ 0 h 63"/>
                <a:gd name="T6" fmla="*/ 0 w 95"/>
                <a:gd name="T7" fmla="*/ 0 h 63"/>
                <a:gd name="T8" fmla="*/ 0 w 95"/>
                <a:gd name="T9" fmla="*/ 0 h 63"/>
                <a:gd name="T10" fmla="*/ 0 w 95"/>
                <a:gd name="T11" fmla="*/ 0 h 63"/>
                <a:gd name="T12" fmla="*/ 0 w 95"/>
                <a:gd name="T13" fmla="*/ 0 h 63"/>
                <a:gd name="T14" fmla="*/ 0 w 95"/>
                <a:gd name="T15" fmla="*/ 0 h 63"/>
                <a:gd name="T16" fmla="*/ 0 w 95"/>
                <a:gd name="T17" fmla="*/ 0 h 63"/>
                <a:gd name="T18" fmla="*/ 0 w 95"/>
                <a:gd name="T19" fmla="*/ 0 h 63"/>
                <a:gd name="T20" fmla="*/ 0 w 95"/>
                <a:gd name="T21" fmla="*/ 0 h 63"/>
                <a:gd name="T22" fmla="*/ 0 w 95"/>
                <a:gd name="T23" fmla="*/ 0 h 63"/>
                <a:gd name="T24" fmla="*/ 0 w 95"/>
                <a:gd name="T25" fmla="*/ 0 h 63"/>
                <a:gd name="T26" fmla="*/ 0 w 95"/>
                <a:gd name="T27" fmla="*/ 0 h 63"/>
                <a:gd name="T28" fmla="*/ 0 w 95"/>
                <a:gd name="T29" fmla="*/ 0 h 63"/>
                <a:gd name="T30" fmla="*/ 0 w 95"/>
                <a:gd name="T31" fmla="*/ 0 h 63"/>
                <a:gd name="T32" fmla="*/ 0 w 95"/>
                <a:gd name="T33" fmla="*/ 0 h 63"/>
                <a:gd name="T34" fmla="*/ 0 w 95"/>
                <a:gd name="T35" fmla="*/ 0 h 63"/>
                <a:gd name="T36" fmla="*/ 0 w 95"/>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5" h="63">
                  <a:moveTo>
                    <a:pt x="48" y="39"/>
                  </a:moveTo>
                  <a:lnTo>
                    <a:pt x="44" y="48"/>
                  </a:lnTo>
                  <a:lnTo>
                    <a:pt x="51" y="57"/>
                  </a:lnTo>
                  <a:lnTo>
                    <a:pt x="53" y="63"/>
                  </a:lnTo>
                  <a:lnTo>
                    <a:pt x="60" y="48"/>
                  </a:lnTo>
                  <a:lnTo>
                    <a:pt x="89" y="37"/>
                  </a:lnTo>
                  <a:lnTo>
                    <a:pt x="90" y="16"/>
                  </a:lnTo>
                  <a:lnTo>
                    <a:pt x="95" y="0"/>
                  </a:lnTo>
                  <a:lnTo>
                    <a:pt x="69" y="3"/>
                  </a:lnTo>
                  <a:lnTo>
                    <a:pt x="42" y="5"/>
                  </a:lnTo>
                  <a:lnTo>
                    <a:pt x="0" y="13"/>
                  </a:lnTo>
                  <a:lnTo>
                    <a:pt x="16" y="15"/>
                  </a:lnTo>
                  <a:lnTo>
                    <a:pt x="11" y="22"/>
                  </a:lnTo>
                  <a:lnTo>
                    <a:pt x="27" y="25"/>
                  </a:lnTo>
                  <a:lnTo>
                    <a:pt x="24" y="29"/>
                  </a:lnTo>
                  <a:lnTo>
                    <a:pt x="48" y="29"/>
                  </a:lnTo>
                  <a:lnTo>
                    <a:pt x="53" y="33"/>
                  </a:lnTo>
                  <a:lnTo>
                    <a:pt x="36" y="35"/>
                  </a:lnTo>
                  <a:lnTo>
                    <a:pt x="48" y="3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73" name="Freeform 171"/>
            <p:cNvSpPr>
              <a:spLocks noChangeAspect="1"/>
            </p:cNvSpPr>
            <p:nvPr/>
          </p:nvSpPr>
          <p:spPr bwMode="auto">
            <a:xfrm>
              <a:off x="2666" y="2434"/>
              <a:ext cx="89" cy="196"/>
            </a:xfrm>
            <a:custGeom>
              <a:avLst/>
              <a:gdLst>
                <a:gd name="T0" fmla="*/ 0 w 95"/>
                <a:gd name="T1" fmla="*/ 0 h 111"/>
                <a:gd name="T2" fmla="*/ 0 w 95"/>
                <a:gd name="T3" fmla="*/ 0 h 111"/>
                <a:gd name="T4" fmla="*/ 0 w 95"/>
                <a:gd name="T5" fmla="*/ 0 h 111"/>
                <a:gd name="T6" fmla="*/ 0 w 95"/>
                <a:gd name="T7" fmla="*/ 0 h 111"/>
                <a:gd name="T8" fmla="*/ 0 w 95"/>
                <a:gd name="T9" fmla="*/ 0 h 111"/>
                <a:gd name="T10" fmla="*/ 0 w 95"/>
                <a:gd name="T11" fmla="*/ 0 h 111"/>
                <a:gd name="T12" fmla="*/ 0 w 95"/>
                <a:gd name="T13" fmla="*/ 0 h 111"/>
                <a:gd name="T14" fmla="*/ 0 w 95"/>
                <a:gd name="T15" fmla="*/ 0 h 111"/>
                <a:gd name="T16" fmla="*/ 0 w 95"/>
                <a:gd name="T17" fmla="*/ 0 h 111"/>
                <a:gd name="T18" fmla="*/ 0 w 95"/>
                <a:gd name="T19" fmla="*/ 0 h 111"/>
                <a:gd name="T20" fmla="*/ 0 w 95"/>
                <a:gd name="T21" fmla="*/ 0 h 111"/>
                <a:gd name="T22" fmla="*/ 0 w 95"/>
                <a:gd name="T23" fmla="*/ 0 h 111"/>
                <a:gd name="T24" fmla="*/ 0 w 95"/>
                <a:gd name="T25" fmla="*/ 0 h 111"/>
                <a:gd name="T26" fmla="*/ 0 w 95"/>
                <a:gd name="T27" fmla="*/ 0 h 111"/>
                <a:gd name="T28" fmla="*/ 0 w 95"/>
                <a:gd name="T29" fmla="*/ 0 h 111"/>
                <a:gd name="T30" fmla="*/ 0 w 95"/>
                <a:gd name="T31" fmla="*/ 0 h 111"/>
                <a:gd name="T32" fmla="*/ 0 w 95"/>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111">
                  <a:moveTo>
                    <a:pt x="95" y="55"/>
                  </a:moveTo>
                  <a:lnTo>
                    <a:pt x="81" y="77"/>
                  </a:lnTo>
                  <a:lnTo>
                    <a:pt x="66" y="100"/>
                  </a:lnTo>
                  <a:lnTo>
                    <a:pt x="57" y="111"/>
                  </a:lnTo>
                  <a:lnTo>
                    <a:pt x="24" y="95"/>
                  </a:lnTo>
                  <a:lnTo>
                    <a:pt x="30" y="89"/>
                  </a:lnTo>
                  <a:lnTo>
                    <a:pt x="23" y="83"/>
                  </a:lnTo>
                  <a:lnTo>
                    <a:pt x="3" y="60"/>
                  </a:lnTo>
                  <a:lnTo>
                    <a:pt x="12" y="53"/>
                  </a:lnTo>
                  <a:lnTo>
                    <a:pt x="1" y="48"/>
                  </a:lnTo>
                  <a:lnTo>
                    <a:pt x="10" y="42"/>
                  </a:lnTo>
                  <a:lnTo>
                    <a:pt x="0" y="35"/>
                  </a:lnTo>
                  <a:lnTo>
                    <a:pt x="23" y="11"/>
                  </a:lnTo>
                  <a:lnTo>
                    <a:pt x="65" y="0"/>
                  </a:lnTo>
                  <a:lnTo>
                    <a:pt x="85" y="34"/>
                  </a:lnTo>
                  <a:lnTo>
                    <a:pt x="83" y="58"/>
                  </a:lnTo>
                  <a:lnTo>
                    <a:pt x="95" y="5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74" name="Freeform 172"/>
            <p:cNvSpPr>
              <a:spLocks noChangeAspect="1"/>
            </p:cNvSpPr>
            <p:nvPr/>
          </p:nvSpPr>
          <p:spPr bwMode="auto">
            <a:xfrm>
              <a:off x="2860" y="2415"/>
              <a:ext cx="89" cy="196"/>
            </a:xfrm>
            <a:custGeom>
              <a:avLst/>
              <a:gdLst>
                <a:gd name="T0" fmla="*/ 0 w 57"/>
                <a:gd name="T1" fmla="*/ 0 h 180"/>
                <a:gd name="T2" fmla="*/ 0 w 57"/>
                <a:gd name="T3" fmla="*/ 0 h 180"/>
                <a:gd name="T4" fmla="*/ 0 w 57"/>
                <a:gd name="T5" fmla="*/ 0 h 180"/>
                <a:gd name="T6" fmla="*/ 0 w 57"/>
                <a:gd name="T7" fmla="*/ 0 h 180"/>
                <a:gd name="T8" fmla="*/ 0 w 57"/>
                <a:gd name="T9" fmla="*/ 0 h 180"/>
                <a:gd name="T10" fmla="*/ 0 w 57"/>
                <a:gd name="T11" fmla="*/ 0 h 180"/>
                <a:gd name="T12" fmla="*/ 0 w 57"/>
                <a:gd name="T13" fmla="*/ 0 h 180"/>
                <a:gd name="T14" fmla="*/ 0 w 57"/>
                <a:gd name="T15" fmla="*/ 0 h 180"/>
                <a:gd name="T16" fmla="*/ 0 w 57"/>
                <a:gd name="T17" fmla="*/ 0 h 180"/>
                <a:gd name="T18" fmla="*/ 0 w 57"/>
                <a:gd name="T19" fmla="*/ 0 h 180"/>
                <a:gd name="T20" fmla="*/ 0 w 57"/>
                <a:gd name="T21" fmla="*/ 0 h 180"/>
                <a:gd name="T22" fmla="*/ 0 w 57"/>
                <a:gd name="T23" fmla="*/ 0 h 180"/>
                <a:gd name="T24" fmla="*/ 0 w 57"/>
                <a:gd name="T25" fmla="*/ 0 h 180"/>
                <a:gd name="T26" fmla="*/ 0 w 57"/>
                <a:gd name="T27" fmla="*/ 0 h 180"/>
                <a:gd name="T28" fmla="*/ 0 w 57"/>
                <a:gd name="T29" fmla="*/ 0 h 180"/>
                <a:gd name="T30" fmla="*/ 0 w 57"/>
                <a:gd name="T31" fmla="*/ 0 h 180"/>
                <a:gd name="T32" fmla="*/ 0 w 57"/>
                <a:gd name="T33" fmla="*/ 0 h 180"/>
                <a:gd name="T34" fmla="*/ 0 w 57"/>
                <a:gd name="T35" fmla="*/ 0 h 180"/>
                <a:gd name="T36" fmla="*/ 0 w 57"/>
                <a:gd name="T37" fmla="*/ 0 h 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180">
                  <a:moveTo>
                    <a:pt x="27" y="4"/>
                  </a:moveTo>
                  <a:lnTo>
                    <a:pt x="0" y="0"/>
                  </a:lnTo>
                  <a:lnTo>
                    <a:pt x="5" y="10"/>
                  </a:lnTo>
                  <a:lnTo>
                    <a:pt x="17" y="42"/>
                  </a:lnTo>
                  <a:lnTo>
                    <a:pt x="17" y="58"/>
                  </a:lnTo>
                  <a:lnTo>
                    <a:pt x="19" y="82"/>
                  </a:lnTo>
                  <a:lnTo>
                    <a:pt x="24" y="106"/>
                  </a:lnTo>
                  <a:lnTo>
                    <a:pt x="25" y="134"/>
                  </a:lnTo>
                  <a:lnTo>
                    <a:pt x="27" y="162"/>
                  </a:lnTo>
                  <a:lnTo>
                    <a:pt x="43" y="180"/>
                  </a:lnTo>
                  <a:lnTo>
                    <a:pt x="57" y="175"/>
                  </a:lnTo>
                  <a:lnTo>
                    <a:pt x="55" y="148"/>
                  </a:lnTo>
                  <a:lnTo>
                    <a:pt x="54" y="122"/>
                  </a:lnTo>
                  <a:lnTo>
                    <a:pt x="53" y="94"/>
                  </a:lnTo>
                  <a:lnTo>
                    <a:pt x="52" y="68"/>
                  </a:lnTo>
                  <a:lnTo>
                    <a:pt x="47" y="39"/>
                  </a:lnTo>
                  <a:lnTo>
                    <a:pt x="30" y="19"/>
                  </a:lnTo>
                  <a:lnTo>
                    <a:pt x="34" y="4"/>
                  </a:lnTo>
                  <a:lnTo>
                    <a:pt x="27"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75" name="Freeform 173"/>
            <p:cNvSpPr>
              <a:spLocks noChangeAspect="1"/>
            </p:cNvSpPr>
            <p:nvPr/>
          </p:nvSpPr>
          <p:spPr bwMode="auto">
            <a:xfrm>
              <a:off x="2737" y="1981"/>
              <a:ext cx="89" cy="196"/>
            </a:xfrm>
            <a:custGeom>
              <a:avLst/>
              <a:gdLst>
                <a:gd name="T0" fmla="*/ 0 w 635"/>
                <a:gd name="T1" fmla="*/ 1 h 636"/>
                <a:gd name="T2" fmla="*/ 0 w 635"/>
                <a:gd name="T3" fmla="*/ 1 h 636"/>
                <a:gd name="T4" fmla="*/ 0 w 635"/>
                <a:gd name="T5" fmla="*/ 1 h 636"/>
                <a:gd name="T6" fmla="*/ 0 w 635"/>
                <a:gd name="T7" fmla="*/ 1 h 636"/>
                <a:gd name="T8" fmla="*/ 0 w 635"/>
                <a:gd name="T9" fmla="*/ 1 h 636"/>
                <a:gd name="T10" fmla="*/ 0 w 635"/>
                <a:gd name="T11" fmla="*/ 1 h 636"/>
                <a:gd name="T12" fmla="*/ 0 w 635"/>
                <a:gd name="T13" fmla="*/ 1 h 636"/>
                <a:gd name="T14" fmla="*/ 0 w 635"/>
                <a:gd name="T15" fmla="*/ 1 h 636"/>
                <a:gd name="T16" fmla="*/ 1 w 635"/>
                <a:gd name="T17" fmla="*/ 1 h 636"/>
                <a:gd name="T18" fmla="*/ 1 w 635"/>
                <a:gd name="T19" fmla="*/ 1 h 636"/>
                <a:gd name="T20" fmla="*/ 1 w 635"/>
                <a:gd name="T21" fmla="*/ 1 h 636"/>
                <a:gd name="T22" fmla="*/ 1 w 635"/>
                <a:gd name="T23" fmla="*/ 1 h 636"/>
                <a:gd name="T24" fmla="*/ 1 w 635"/>
                <a:gd name="T25" fmla="*/ 1 h 636"/>
                <a:gd name="T26" fmla="*/ 1 w 635"/>
                <a:gd name="T27" fmla="*/ 1 h 636"/>
                <a:gd name="T28" fmla="*/ 1 w 635"/>
                <a:gd name="T29" fmla="*/ 1 h 636"/>
                <a:gd name="T30" fmla="*/ 1 w 635"/>
                <a:gd name="T31" fmla="*/ 1 h 636"/>
                <a:gd name="T32" fmla="*/ 1 w 635"/>
                <a:gd name="T33" fmla="*/ 1 h 636"/>
                <a:gd name="T34" fmla="*/ 1 w 635"/>
                <a:gd name="T35" fmla="*/ 0 h 636"/>
                <a:gd name="T36" fmla="*/ 1 w 635"/>
                <a:gd name="T37" fmla="*/ 0 h 636"/>
                <a:gd name="T38" fmla="*/ 1 w 635"/>
                <a:gd name="T39" fmla="*/ 0 h 636"/>
                <a:gd name="T40" fmla="*/ 1 w 635"/>
                <a:gd name="T41" fmla="*/ 0 h 636"/>
                <a:gd name="T42" fmla="*/ 1 w 635"/>
                <a:gd name="T43" fmla="*/ 0 h 636"/>
                <a:gd name="T44" fmla="*/ 1 w 635"/>
                <a:gd name="T45" fmla="*/ 0 h 636"/>
                <a:gd name="T46" fmla="*/ 1 w 635"/>
                <a:gd name="T47" fmla="*/ 0 h 636"/>
                <a:gd name="T48" fmla="*/ 1 w 635"/>
                <a:gd name="T49" fmla="*/ 0 h 636"/>
                <a:gd name="T50" fmla="*/ 0 w 635"/>
                <a:gd name="T51" fmla="*/ 0 h 636"/>
                <a:gd name="T52" fmla="*/ 0 w 635"/>
                <a:gd name="T53" fmla="*/ 0 h 636"/>
                <a:gd name="T54" fmla="*/ 0 w 635"/>
                <a:gd name="T55" fmla="*/ 0 h 636"/>
                <a:gd name="T56" fmla="*/ 0 w 635"/>
                <a:gd name="T57" fmla="*/ 0 h 636"/>
                <a:gd name="T58" fmla="*/ 0 w 635"/>
                <a:gd name="T59" fmla="*/ 0 h 636"/>
                <a:gd name="T60" fmla="*/ 0 w 635"/>
                <a:gd name="T61" fmla="*/ 0 h 636"/>
                <a:gd name="T62" fmla="*/ 0 w 635"/>
                <a:gd name="T63" fmla="*/ 0 h 636"/>
                <a:gd name="T64" fmla="*/ 0 w 635"/>
                <a:gd name="T65" fmla="*/ 0 h 636"/>
                <a:gd name="T66" fmla="*/ 0 w 635"/>
                <a:gd name="T67" fmla="*/ 0 h 6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5" h="636">
                  <a:moveTo>
                    <a:pt x="7" y="289"/>
                  </a:moveTo>
                  <a:lnTo>
                    <a:pt x="0" y="331"/>
                  </a:lnTo>
                  <a:lnTo>
                    <a:pt x="0" y="344"/>
                  </a:lnTo>
                  <a:lnTo>
                    <a:pt x="29" y="364"/>
                  </a:lnTo>
                  <a:lnTo>
                    <a:pt x="59" y="385"/>
                  </a:lnTo>
                  <a:lnTo>
                    <a:pt x="87" y="405"/>
                  </a:lnTo>
                  <a:lnTo>
                    <a:pt x="117" y="427"/>
                  </a:lnTo>
                  <a:lnTo>
                    <a:pt x="140" y="444"/>
                  </a:lnTo>
                  <a:lnTo>
                    <a:pt x="163" y="462"/>
                  </a:lnTo>
                  <a:lnTo>
                    <a:pt x="186" y="478"/>
                  </a:lnTo>
                  <a:lnTo>
                    <a:pt x="209" y="496"/>
                  </a:lnTo>
                  <a:lnTo>
                    <a:pt x="231" y="513"/>
                  </a:lnTo>
                  <a:lnTo>
                    <a:pt x="255" y="531"/>
                  </a:lnTo>
                  <a:lnTo>
                    <a:pt x="278" y="548"/>
                  </a:lnTo>
                  <a:lnTo>
                    <a:pt x="301" y="566"/>
                  </a:lnTo>
                  <a:lnTo>
                    <a:pt x="301" y="577"/>
                  </a:lnTo>
                  <a:lnTo>
                    <a:pt x="317" y="590"/>
                  </a:lnTo>
                  <a:lnTo>
                    <a:pt x="361" y="609"/>
                  </a:lnTo>
                  <a:lnTo>
                    <a:pt x="362" y="636"/>
                  </a:lnTo>
                  <a:lnTo>
                    <a:pt x="397" y="636"/>
                  </a:lnTo>
                  <a:lnTo>
                    <a:pt x="422" y="631"/>
                  </a:lnTo>
                  <a:lnTo>
                    <a:pt x="446" y="625"/>
                  </a:lnTo>
                  <a:lnTo>
                    <a:pt x="471" y="600"/>
                  </a:lnTo>
                  <a:lnTo>
                    <a:pt x="497" y="574"/>
                  </a:lnTo>
                  <a:lnTo>
                    <a:pt x="531" y="552"/>
                  </a:lnTo>
                  <a:lnTo>
                    <a:pt x="566" y="528"/>
                  </a:lnTo>
                  <a:lnTo>
                    <a:pt x="601" y="504"/>
                  </a:lnTo>
                  <a:lnTo>
                    <a:pt x="635" y="480"/>
                  </a:lnTo>
                  <a:lnTo>
                    <a:pt x="621" y="451"/>
                  </a:lnTo>
                  <a:lnTo>
                    <a:pt x="587" y="445"/>
                  </a:lnTo>
                  <a:lnTo>
                    <a:pt x="573" y="415"/>
                  </a:lnTo>
                  <a:lnTo>
                    <a:pt x="554" y="385"/>
                  </a:lnTo>
                  <a:lnTo>
                    <a:pt x="567" y="372"/>
                  </a:lnTo>
                  <a:lnTo>
                    <a:pt x="566" y="331"/>
                  </a:lnTo>
                  <a:lnTo>
                    <a:pt x="566" y="290"/>
                  </a:lnTo>
                  <a:lnTo>
                    <a:pt x="552" y="248"/>
                  </a:lnTo>
                  <a:lnTo>
                    <a:pt x="554" y="238"/>
                  </a:lnTo>
                  <a:lnTo>
                    <a:pt x="546" y="205"/>
                  </a:lnTo>
                  <a:lnTo>
                    <a:pt x="537" y="172"/>
                  </a:lnTo>
                  <a:lnTo>
                    <a:pt x="515" y="146"/>
                  </a:lnTo>
                  <a:lnTo>
                    <a:pt x="491" y="111"/>
                  </a:lnTo>
                  <a:lnTo>
                    <a:pt x="504" y="85"/>
                  </a:lnTo>
                  <a:lnTo>
                    <a:pt x="516" y="58"/>
                  </a:lnTo>
                  <a:lnTo>
                    <a:pt x="513" y="9"/>
                  </a:lnTo>
                  <a:lnTo>
                    <a:pt x="519" y="0"/>
                  </a:lnTo>
                  <a:lnTo>
                    <a:pt x="474" y="0"/>
                  </a:lnTo>
                  <a:lnTo>
                    <a:pt x="450" y="0"/>
                  </a:lnTo>
                  <a:lnTo>
                    <a:pt x="416" y="4"/>
                  </a:lnTo>
                  <a:lnTo>
                    <a:pt x="383" y="6"/>
                  </a:lnTo>
                  <a:lnTo>
                    <a:pt x="349" y="6"/>
                  </a:lnTo>
                  <a:lnTo>
                    <a:pt x="311" y="16"/>
                  </a:lnTo>
                  <a:lnTo>
                    <a:pt x="271" y="28"/>
                  </a:lnTo>
                  <a:lnTo>
                    <a:pt x="257" y="37"/>
                  </a:lnTo>
                  <a:lnTo>
                    <a:pt x="228" y="51"/>
                  </a:lnTo>
                  <a:lnTo>
                    <a:pt x="199" y="64"/>
                  </a:lnTo>
                  <a:lnTo>
                    <a:pt x="206" y="73"/>
                  </a:lnTo>
                  <a:lnTo>
                    <a:pt x="211" y="99"/>
                  </a:lnTo>
                  <a:lnTo>
                    <a:pt x="215" y="126"/>
                  </a:lnTo>
                  <a:lnTo>
                    <a:pt x="234" y="158"/>
                  </a:lnTo>
                  <a:lnTo>
                    <a:pt x="228" y="168"/>
                  </a:lnTo>
                  <a:lnTo>
                    <a:pt x="194" y="170"/>
                  </a:lnTo>
                  <a:lnTo>
                    <a:pt x="153" y="186"/>
                  </a:lnTo>
                  <a:lnTo>
                    <a:pt x="155" y="207"/>
                  </a:lnTo>
                  <a:lnTo>
                    <a:pt x="133" y="223"/>
                  </a:lnTo>
                  <a:lnTo>
                    <a:pt x="110" y="238"/>
                  </a:lnTo>
                  <a:lnTo>
                    <a:pt x="84" y="249"/>
                  </a:lnTo>
                  <a:lnTo>
                    <a:pt x="57" y="261"/>
                  </a:lnTo>
                  <a:lnTo>
                    <a:pt x="32" y="274"/>
                  </a:lnTo>
                  <a:lnTo>
                    <a:pt x="7" y="28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76" name="Freeform 174"/>
            <p:cNvSpPr>
              <a:spLocks noChangeAspect="1"/>
            </p:cNvSpPr>
            <p:nvPr/>
          </p:nvSpPr>
          <p:spPr bwMode="auto">
            <a:xfrm>
              <a:off x="2787" y="1996"/>
              <a:ext cx="89" cy="196"/>
            </a:xfrm>
            <a:custGeom>
              <a:avLst/>
              <a:gdLst>
                <a:gd name="T0" fmla="*/ 0 w 1"/>
                <a:gd name="T1" fmla="*/ 0 h 1"/>
                <a:gd name="T2" fmla="*/ 0 w 1"/>
                <a:gd name="T3" fmla="*/ 1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lnTo>
                    <a:pt x="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77" name="Freeform 175"/>
            <p:cNvSpPr>
              <a:spLocks noChangeAspect="1"/>
            </p:cNvSpPr>
            <p:nvPr/>
          </p:nvSpPr>
          <p:spPr bwMode="auto">
            <a:xfrm>
              <a:off x="2996" y="2045"/>
              <a:ext cx="89" cy="196"/>
            </a:xfrm>
            <a:custGeom>
              <a:avLst/>
              <a:gdLst>
                <a:gd name="T0" fmla="*/ 1 w 491"/>
                <a:gd name="T1" fmla="*/ 1 h 490"/>
                <a:gd name="T2" fmla="*/ 1 w 491"/>
                <a:gd name="T3" fmla="*/ 1 h 490"/>
                <a:gd name="T4" fmla="*/ 1 w 491"/>
                <a:gd name="T5" fmla="*/ 1 h 490"/>
                <a:gd name="T6" fmla="*/ 1 w 491"/>
                <a:gd name="T7" fmla="*/ 1 h 490"/>
                <a:gd name="T8" fmla="*/ 1 w 491"/>
                <a:gd name="T9" fmla="*/ 1 h 490"/>
                <a:gd name="T10" fmla="*/ 1 w 491"/>
                <a:gd name="T11" fmla="*/ 1 h 490"/>
                <a:gd name="T12" fmla="*/ 1 w 491"/>
                <a:gd name="T13" fmla="*/ 1 h 490"/>
                <a:gd name="T14" fmla="*/ 1 w 491"/>
                <a:gd name="T15" fmla="*/ 0 h 490"/>
                <a:gd name="T16" fmla="*/ 1 w 491"/>
                <a:gd name="T17" fmla="*/ 0 h 490"/>
                <a:gd name="T18" fmla="*/ 1 w 491"/>
                <a:gd name="T19" fmla="*/ 0 h 490"/>
                <a:gd name="T20" fmla="*/ 1 w 491"/>
                <a:gd name="T21" fmla="*/ 0 h 490"/>
                <a:gd name="T22" fmla="*/ 1 w 491"/>
                <a:gd name="T23" fmla="*/ 0 h 490"/>
                <a:gd name="T24" fmla="*/ 1 w 491"/>
                <a:gd name="T25" fmla="*/ 0 h 490"/>
                <a:gd name="T26" fmla="*/ 1 w 491"/>
                <a:gd name="T27" fmla="*/ 0 h 490"/>
                <a:gd name="T28" fmla="*/ 1 w 491"/>
                <a:gd name="T29" fmla="*/ 0 h 490"/>
                <a:gd name="T30" fmla="*/ 1 w 491"/>
                <a:gd name="T31" fmla="*/ 0 h 490"/>
                <a:gd name="T32" fmla="*/ 1 w 491"/>
                <a:gd name="T33" fmla="*/ 0 h 490"/>
                <a:gd name="T34" fmla="*/ 1 w 491"/>
                <a:gd name="T35" fmla="*/ 0 h 490"/>
                <a:gd name="T36" fmla="*/ 1 w 491"/>
                <a:gd name="T37" fmla="*/ 0 h 490"/>
                <a:gd name="T38" fmla="*/ 1 w 491"/>
                <a:gd name="T39" fmla="*/ 0 h 490"/>
                <a:gd name="T40" fmla="*/ 0 w 491"/>
                <a:gd name="T41" fmla="*/ 0 h 490"/>
                <a:gd name="T42" fmla="*/ 0 w 491"/>
                <a:gd name="T43" fmla="*/ 0 h 490"/>
                <a:gd name="T44" fmla="*/ 0 w 491"/>
                <a:gd name="T45" fmla="*/ 0 h 490"/>
                <a:gd name="T46" fmla="*/ 0 w 491"/>
                <a:gd name="T47" fmla="*/ 0 h 490"/>
                <a:gd name="T48" fmla="*/ 0 w 491"/>
                <a:gd name="T49" fmla="*/ 0 h 490"/>
                <a:gd name="T50" fmla="*/ 0 w 491"/>
                <a:gd name="T51" fmla="*/ 0 h 490"/>
                <a:gd name="T52" fmla="*/ 0 w 491"/>
                <a:gd name="T53" fmla="*/ 0 h 490"/>
                <a:gd name="T54" fmla="*/ 0 w 491"/>
                <a:gd name="T55" fmla="*/ 0 h 490"/>
                <a:gd name="T56" fmla="*/ 0 w 491"/>
                <a:gd name="T57" fmla="*/ 0 h 490"/>
                <a:gd name="T58" fmla="*/ 0 w 491"/>
                <a:gd name="T59" fmla="*/ 0 h 490"/>
                <a:gd name="T60" fmla="*/ 0 w 491"/>
                <a:gd name="T61" fmla="*/ 0 h 490"/>
                <a:gd name="T62" fmla="*/ 0 w 491"/>
                <a:gd name="T63" fmla="*/ 0 h 490"/>
                <a:gd name="T64" fmla="*/ 0 w 491"/>
                <a:gd name="T65" fmla="*/ 0 h 490"/>
                <a:gd name="T66" fmla="*/ 0 w 491"/>
                <a:gd name="T67" fmla="*/ 0 h 490"/>
                <a:gd name="T68" fmla="*/ 0 w 491"/>
                <a:gd name="T69" fmla="*/ 0 h 490"/>
                <a:gd name="T70" fmla="*/ 0 w 491"/>
                <a:gd name="T71" fmla="*/ 0 h 490"/>
                <a:gd name="T72" fmla="*/ 0 w 491"/>
                <a:gd name="T73" fmla="*/ 0 h 490"/>
                <a:gd name="T74" fmla="*/ 0 w 491"/>
                <a:gd name="T75" fmla="*/ 0 h 490"/>
                <a:gd name="T76" fmla="*/ 0 w 491"/>
                <a:gd name="T77" fmla="*/ 0 h 490"/>
                <a:gd name="T78" fmla="*/ 0 w 491"/>
                <a:gd name="T79" fmla="*/ 0 h 490"/>
                <a:gd name="T80" fmla="*/ 0 w 491"/>
                <a:gd name="T81" fmla="*/ 0 h 490"/>
                <a:gd name="T82" fmla="*/ 0 w 491"/>
                <a:gd name="T83" fmla="*/ 0 h 490"/>
                <a:gd name="T84" fmla="*/ 0 w 491"/>
                <a:gd name="T85" fmla="*/ 0 h 490"/>
                <a:gd name="T86" fmla="*/ 0 w 491"/>
                <a:gd name="T87" fmla="*/ 0 h 490"/>
                <a:gd name="T88" fmla="*/ 0 w 491"/>
                <a:gd name="T89" fmla="*/ 1 h 490"/>
                <a:gd name="T90" fmla="*/ 0 w 491"/>
                <a:gd name="T91" fmla="*/ 1 h 490"/>
                <a:gd name="T92" fmla="*/ 0 w 491"/>
                <a:gd name="T93" fmla="*/ 1 h 490"/>
                <a:gd name="T94" fmla="*/ 0 w 491"/>
                <a:gd name="T95" fmla="*/ 1 h 490"/>
                <a:gd name="T96" fmla="*/ 0 w 491"/>
                <a:gd name="T97" fmla="*/ 1 h 490"/>
                <a:gd name="T98" fmla="*/ 0 w 491"/>
                <a:gd name="T99" fmla="*/ 1 h 490"/>
                <a:gd name="T100" fmla="*/ 0 w 491"/>
                <a:gd name="T101" fmla="*/ 1 h 490"/>
                <a:gd name="T102" fmla="*/ 0 w 491"/>
                <a:gd name="T103" fmla="*/ 1 h 490"/>
                <a:gd name="T104" fmla="*/ 0 w 491"/>
                <a:gd name="T105" fmla="*/ 1 h 490"/>
                <a:gd name="T106" fmla="*/ 1 w 491"/>
                <a:gd name="T107" fmla="*/ 1 h 490"/>
                <a:gd name="T108" fmla="*/ 1 w 491"/>
                <a:gd name="T109" fmla="*/ 1 h 490"/>
                <a:gd name="T110" fmla="*/ 1 w 491"/>
                <a:gd name="T111" fmla="*/ 1 h 490"/>
                <a:gd name="T112" fmla="*/ 1 w 491"/>
                <a:gd name="T113" fmla="*/ 1 h 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1" h="490">
                  <a:moveTo>
                    <a:pt x="459" y="490"/>
                  </a:moveTo>
                  <a:lnTo>
                    <a:pt x="459" y="472"/>
                  </a:lnTo>
                  <a:lnTo>
                    <a:pt x="491" y="472"/>
                  </a:lnTo>
                  <a:lnTo>
                    <a:pt x="488" y="436"/>
                  </a:lnTo>
                  <a:lnTo>
                    <a:pt x="487" y="400"/>
                  </a:lnTo>
                  <a:lnTo>
                    <a:pt x="486" y="366"/>
                  </a:lnTo>
                  <a:lnTo>
                    <a:pt x="483" y="332"/>
                  </a:lnTo>
                  <a:lnTo>
                    <a:pt x="482" y="299"/>
                  </a:lnTo>
                  <a:lnTo>
                    <a:pt x="480" y="265"/>
                  </a:lnTo>
                  <a:lnTo>
                    <a:pt x="477" y="232"/>
                  </a:lnTo>
                  <a:lnTo>
                    <a:pt x="475" y="198"/>
                  </a:lnTo>
                  <a:lnTo>
                    <a:pt x="473" y="164"/>
                  </a:lnTo>
                  <a:lnTo>
                    <a:pt x="470" y="131"/>
                  </a:lnTo>
                  <a:lnTo>
                    <a:pt x="469" y="104"/>
                  </a:lnTo>
                  <a:lnTo>
                    <a:pt x="468" y="77"/>
                  </a:lnTo>
                  <a:lnTo>
                    <a:pt x="473" y="54"/>
                  </a:lnTo>
                  <a:lnTo>
                    <a:pt x="456" y="42"/>
                  </a:lnTo>
                  <a:lnTo>
                    <a:pt x="409" y="30"/>
                  </a:lnTo>
                  <a:lnTo>
                    <a:pt x="403" y="17"/>
                  </a:lnTo>
                  <a:lnTo>
                    <a:pt x="363" y="8"/>
                  </a:lnTo>
                  <a:lnTo>
                    <a:pt x="341" y="22"/>
                  </a:lnTo>
                  <a:lnTo>
                    <a:pt x="318" y="36"/>
                  </a:lnTo>
                  <a:lnTo>
                    <a:pt x="320" y="84"/>
                  </a:lnTo>
                  <a:lnTo>
                    <a:pt x="290" y="103"/>
                  </a:lnTo>
                  <a:lnTo>
                    <a:pt x="254" y="86"/>
                  </a:lnTo>
                  <a:lnTo>
                    <a:pt x="219" y="70"/>
                  </a:lnTo>
                  <a:lnTo>
                    <a:pt x="185" y="59"/>
                  </a:lnTo>
                  <a:lnTo>
                    <a:pt x="170" y="28"/>
                  </a:lnTo>
                  <a:lnTo>
                    <a:pt x="138" y="19"/>
                  </a:lnTo>
                  <a:lnTo>
                    <a:pt x="104" y="11"/>
                  </a:lnTo>
                  <a:lnTo>
                    <a:pt x="60" y="0"/>
                  </a:lnTo>
                  <a:lnTo>
                    <a:pt x="57" y="29"/>
                  </a:lnTo>
                  <a:lnTo>
                    <a:pt x="38" y="46"/>
                  </a:lnTo>
                  <a:lnTo>
                    <a:pt x="19" y="62"/>
                  </a:lnTo>
                  <a:lnTo>
                    <a:pt x="19" y="92"/>
                  </a:lnTo>
                  <a:lnTo>
                    <a:pt x="2" y="104"/>
                  </a:lnTo>
                  <a:lnTo>
                    <a:pt x="0" y="114"/>
                  </a:lnTo>
                  <a:lnTo>
                    <a:pt x="14" y="156"/>
                  </a:lnTo>
                  <a:lnTo>
                    <a:pt x="14" y="197"/>
                  </a:lnTo>
                  <a:lnTo>
                    <a:pt x="15" y="238"/>
                  </a:lnTo>
                  <a:lnTo>
                    <a:pt x="2" y="251"/>
                  </a:lnTo>
                  <a:lnTo>
                    <a:pt x="21" y="281"/>
                  </a:lnTo>
                  <a:lnTo>
                    <a:pt x="35" y="311"/>
                  </a:lnTo>
                  <a:lnTo>
                    <a:pt x="69" y="317"/>
                  </a:lnTo>
                  <a:lnTo>
                    <a:pt x="83" y="346"/>
                  </a:lnTo>
                  <a:lnTo>
                    <a:pt x="127" y="356"/>
                  </a:lnTo>
                  <a:lnTo>
                    <a:pt x="153" y="378"/>
                  </a:lnTo>
                  <a:lnTo>
                    <a:pt x="176" y="365"/>
                  </a:lnTo>
                  <a:lnTo>
                    <a:pt x="207" y="346"/>
                  </a:lnTo>
                  <a:lnTo>
                    <a:pt x="239" y="364"/>
                  </a:lnTo>
                  <a:lnTo>
                    <a:pt x="270" y="382"/>
                  </a:lnTo>
                  <a:lnTo>
                    <a:pt x="301" y="400"/>
                  </a:lnTo>
                  <a:lnTo>
                    <a:pt x="333" y="418"/>
                  </a:lnTo>
                  <a:lnTo>
                    <a:pt x="365" y="436"/>
                  </a:lnTo>
                  <a:lnTo>
                    <a:pt x="396" y="454"/>
                  </a:lnTo>
                  <a:lnTo>
                    <a:pt x="428" y="472"/>
                  </a:lnTo>
                  <a:lnTo>
                    <a:pt x="459" y="49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78" name="Freeform 176"/>
            <p:cNvSpPr>
              <a:spLocks noChangeAspect="1"/>
            </p:cNvSpPr>
            <p:nvPr/>
          </p:nvSpPr>
          <p:spPr bwMode="auto">
            <a:xfrm>
              <a:off x="2683" y="2181"/>
              <a:ext cx="89" cy="196"/>
            </a:xfrm>
            <a:custGeom>
              <a:avLst/>
              <a:gdLst>
                <a:gd name="T0" fmla="*/ 0 w 516"/>
                <a:gd name="T1" fmla="*/ 1 h 530"/>
                <a:gd name="T2" fmla="*/ 0 w 516"/>
                <a:gd name="T3" fmla="*/ 1 h 530"/>
                <a:gd name="T4" fmla="*/ 0 w 516"/>
                <a:gd name="T5" fmla="*/ 1 h 530"/>
                <a:gd name="T6" fmla="*/ 0 w 516"/>
                <a:gd name="T7" fmla="*/ 1 h 530"/>
                <a:gd name="T8" fmla="*/ 0 w 516"/>
                <a:gd name="T9" fmla="*/ 1 h 530"/>
                <a:gd name="T10" fmla="*/ 0 w 516"/>
                <a:gd name="T11" fmla="*/ 1 h 530"/>
                <a:gd name="T12" fmla="*/ 0 w 516"/>
                <a:gd name="T13" fmla="*/ 1 h 530"/>
                <a:gd name="T14" fmla="*/ 0 w 516"/>
                <a:gd name="T15" fmla="*/ 1 h 530"/>
                <a:gd name="T16" fmla="*/ 0 w 516"/>
                <a:gd name="T17" fmla="*/ 1 h 530"/>
                <a:gd name="T18" fmla="*/ 0 w 516"/>
                <a:gd name="T19" fmla="*/ 1 h 530"/>
                <a:gd name="T20" fmla="*/ 1 w 516"/>
                <a:gd name="T21" fmla="*/ 1 h 530"/>
                <a:gd name="T22" fmla="*/ 1 w 516"/>
                <a:gd name="T23" fmla="*/ 1 h 530"/>
                <a:gd name="T24" fmla="*/ 1 w 516"/>
                <a:gd name="T25" fmla="*/ 1 h 530"/>
                <a:gd name="T26" fmla="*/ 1 w 516"/>
                <a:gd name="T27" fmla="*/ 1 h 530"/>
                <a:gd name="T28" fmla="*/ 1 w 516"/>
                <a:gd name="T29" fmla="*/ 0 h 530"/>
                <a:gd name="T30" fmla="*/ 1 w 516"/>
                <a:gd name="T31" fmla="*/ 0 h 530"/>
                <a:gd name="T32" fmla="*/ 1 w 516"/>
                <a:gd name="T33" fmla="*/ 0 h 530"/>
                <a:gd name="T34" fmla="*/ 1 w 516"/>
                <a:gd name="T35" fmla="*/ 0 h 530"/>
                <a:gd name="T36" fmla="*/ 1 w 516"/>
                <a:gd name="T37" fmla="*/ 0 h 530"/>
                <a:gd name="T38" fmla="*/ 0 w 516"/>
                <a:gd name="T39" fmla="*/ 0 h 530"/>
                <a:gd name="T40" fmla="*/ 0 w 516"/>
                <a:gd name="T41" fmla="*/ 0 h 530"/>
                <a:gd name="T42" fmla="*/ 0 w 516"/>
                <a:gd name="T43" fmla="*/ 0 h 530"/>
                <a:gd name="T44" fmla="*/ 0 w 516"/>
                <a:gd name="T45" fmla="*/ 0 h 530"/>
                <a:gd name="T46" fmla="*/ 0 w 516"/>
                <a:gd name="T47" fmla="*/ 0 h 530"/>
                <a:gd name="T48" fmla="*/ 0 w 516"/>
                <a:gd name="T49" fmla="*/ 0 h 530"/>
                <a:gd name="T50" fmla="*/ 0 w 516"/>
                <a:gd name="T51" fmla="*/ 0 h 530"/>
                <a:gd name="T52" fmla="*/ 0 w 516"/>
                <a:gd name="T53" fmla="*/ 0 h 530"/>
                <a:gd name="T54" fmla="*/ 0 w 516"/>
                <a:gd name="T55" fmla="*/ 1 h 530"/>
                <a:gd name="T56" fmla="*/ 0 w 516"/>
                <a:gd name="T57" fmla="*/ 1 h 530"/>
                <a:gd name="T58" fmla="*/ 0 w 516"/>
                <a:gd name="T59" fmla="*/ 1 h 530"/>
                <a:gd name="T60" fmla="*/ 0 w 516"/>
                <a:gd name="T61" fmla="*/ 1 h 530"/>
                <a:gd name="T62" fmla="*/ 0 w 516"/>
                <a:gd name="T63" fmla="*/ 1 h 530"/>
                <a:gd name="T64" fmla="*/ 0 w 516"/>
                <a:gd name="T65" fmla="*/ 1 h 530"/>
                <a:gd name="T66" fmla="*/ 0 w 516"/>
                <a:gd name="T67" fmla="*/ 1 h 530"/>
                <a:gd name="T68" fmla="*/ 0 w 516"/>
                <a:gd name="T69" fmla="*/ 1 h 530"/>
                <a:gd name="T70" fmla="*/ 0 w 516"/>
                <a:gd name="T71" fmla="*/ 1 h 530"/>
                <a:gd name="T72" fmla="*/ 0 w 516"/>
                <a:gd name="T73" fmla="*/ 1 h 530"/>
                <a:gd name="T74" fmla="*/ 0 w 516"/>
                <a:gd name="T75" fmla="*/ 1 h 530"/>
                <a:gd name="T76" fmla="*/ 0 w 516"/>
                <a:gd name="T77" fmla="*/ 1 h 5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16" h="530">
                  <a:moveTo>
                    <a:pt x="118" y="486"/>
                  </a:moveTo>
                  <a:lnTo>
                    <a:pt x="113" y="498"/>
                  </a:lnTo>
                  <a:lnTo>
                    <a:pt x="116" y="499"/>
                  </a:lnTo>
                  <a:lnTo>
                    <a:pt x="133" y="530"/>
                  </a:lnTo>
                  <a:lnTo>
                    <a:pt x="140" y="524"/>
                  </a:lnTo>
                  <a:lnTo>
                    <a:pt x="160" y="529"/>
                  </a:lnTo>
                  <a:lnTo>
                    <a:pt x="174" y="519"/>
                  </a:lnTo>
                  <a:lnTo>
                    <a:pt x="185" y="512"/>
                  </a:lnTo>
                  <a:lnTo>
                    <a:pt x="190" y="525"/>
                  </a:lnTo>
                  <a:lnTo>
                    <a:pt x="210" y="521"/>
                  </a:lnTo>
                  <a:lnTo>
                    <a:pt x="218" y="474"/>
                  </a:lnTo>
                  <a:lnTo>
                    <a:pt x="227" y="465"/>
                  </a:lnTo>
                  <a:lnTo>
                    <a:pt x="245" y="450"/>
                  </a:lnTo>
                  <a:lnTo>
                    <a:pt x="252" y="434"/>
                  </a:lnTo>
                  <a:lnTo>
                    <a:pt x="256" y="415"/>
                  </a:lnTo>
                  <a:lnTo>
                    <a:pt x="276" y="422"/>
                  </a:lnTo>
                  <a:lnTo>
                    <a:pt x="282" y="409"/>
                  </a:lnTo>
                  <a:lnTo>
                    <a:pt x="288" y="405"/>
                  </a:lnTo>
                  <a:lnTo>
                    <a:pt x="300" y="389"/>
                  </a:lnTo>
                  <a:lnTo>
                    <a:pt x="318" y="389"/>
                  </a:lnTo>
                  <a:lnTo>
                    <a:pt x="323" y="374"/>
                  </a:lnTo>
                  <a:lnTo>
                    <a:pt x="361" y="355"/>
                  </a:lnTo>
                  <a:lnTo>
                    <a:pt x="391" y="357"/>
                  </a:lnTo>
                  <a:lnTo>
                    <a:pt x="396" y="359"/>
                  </a:lnTo>
                  <a:lnTo>
                    <a:pt x="425" y="348"/>
                  </a:lnTo>
                  <a:lnTo>
                    <a:pt x="460" y="347"/>
                  </a:lnTo>
                  <a:lnTo>
                    <a:pt x="494" y="345"/>
                  </a:lnTo>
                  <a:lnTo>
                    <a:pt x="511" y="313"/>
                  </a:lnTo>
                  <a:lnTo>
                    <a:pt x="512" y="288"/>
                  </a:lnTo>
                  <a:lnTo>
                    <a:pt x="514" y="261"/>
                  </a:lnTo>
                  <a:lnTo>
                    <a:pt x="515" y="235"/>
                  </a:lnTo>
                  <a:lnTo>
                    <a:pt x="516" y="209"/>
                  </a:lnTo>
                  <a:lnTo>
                    <a:pt x="481" y="209"/>
                  </a:lnTo>
                  <a:lnTo>
                    <a:pt x="480" y="182"/>
                  </a:lnTo>
                  <a:lnTo>
                    <a:pt x="436" y="163"/>
                  </a:lnTo>
                  <a:lnTo>
                    <a:pt x="420" y="150"/>
                  </a:lnTo>
                  <a:lnTo>
                    <a:pt x="420" y="139"/>
                  </a:lnTo>
                  <a:lnTo>
                    <a:pt x="397" y="121"/>
                  </a:lnTo>
                  <a:lnTo>
                    <a:pt x="374" y="104"/>
                  </a:lnTo>
                  <a:lnTo>
                    <a:pt x="350" y="86"/>
                  </a:lnTo>
                  <a:lnTo>
                    <a:pt x="328" y="69"/>
                  </a:lnTo>
                  <a:lnTo>
                    <a:pt x="305" y="51"/>
                  </a:lnTo>
                  <a:lnTo>
                    <a:pt x="282" y="35"/>
                  </a:lnTo>
                  <a:lnTo>
                    <a:pt x="259" y="17"/>
                  </a:lnTo>
                  <a:lnTo>
                    <a:pt x="236" y="0"/>
                  </a:lnTo>
                  <a:lnTo>
                    <a:pt x="209" y="0"/>
                  </a:lnTo>
                  <a:lnTo>
                    <a:pt x="181" y="0"/>
                  </a:lnTo>
                  <a:lnTo>
                    <a:pt x="185" y="37"/>
                  </a:lnTo>
                  <a:lnTo>
                    <a:pt x="188" y="75"/>
                  </a:lnTo>
                  <a:lnTo>
                    <a:pt x="192" y="114"/>
                  </a:lnTo>
                  <a:lnTo>
                    <a:pt x="194" y="151"/>
                  </a:lnTo>
                  <a:lnTo>
                    <a:pt x="198" y="189"/>
                  </a:lnTo>
                  <a:lnTo>
                    <a:pt x="202" y="228"/>
                  </a:lnTo>
                  <a:lnTo>
                    <a:pt x="205" y="266"/>
                  </a:lnTo>
                  <a:lnTo>
                    <a:pt x="209" y="303"/>
                  </a:lnTo>
                  <a:lnTo>
                    <a:pt x="217" y="309"/>
                  </a:lnTo>
                  <a:lnTo>
                    <a:pt x="211" y="339"/>
                  </a:lnTo>
                  <a:lnTo>
                    <a:pt x="181" y="339"/>
                  </a:lnTo>
                  <a:lnTo>
                    <a:pt x="151" y="339"/>
                  </a:lnTo>
                  <a:lnTo>
                    <a:pt x="121" y="339"/>
                  </a:lnTo>
                  <a:lnTo>
                    <a:pt x="91" y="339"/>
                  </a:lnTo>
                  <a:lnTo>
                    <a:pt x="88" y="336"/>
                  </a:lnTo>
                  <a:lnTo>
                    <a:pt x="44" y="348"/>
                  </a:lnTo>
                  <a:lnTo>
                    <a:pt x="40" y="349"/>
                  </a:lnTo>
                  <a:lnTo>
                    <a:pt x="20" y="338"/>
                  </a:lnTo>
                  <a:lnTo>
                    <a:pt x="6" y="368"/>
                  </a:lnTo>
                  <a:lnTo>
                    <a:pt x="0" y="366"/>
                  </a:lnTo>
                  <a:lnTo>
                    <a:pt x="8" y="402"/>
                  </a:lnTo>
                  <a:lnTo>
                    <a:pt x="17" y="415"/>
                  </a:lnTo>
                  <a:lnTo>
                    <a:pt x="26" y="451"/>
                  </a:lnTo>
                  <a:lnTo>
                    <a:pt x="23" y="459"/>
                  </a:lnTo>
                  <a:lnTo>
                    <a:pt x="42" y="459"/>
                  </a:lnTo>
                  <a:lnTo>
                    <a:pt x="52" y="464"/>
                  </a:lnTo>
                  <a:lnTo>
                    <a:pt x="71" y="462"/>
                  </a:lnTo>
                  <a:lnTo>
                    <a:pt x="91" y="453"/>
                  </a:lnTo>
                  <a:lnTo>
                    <a:pt x="96" y="447"/>
                  </a:lnTo>
                  <a:lnTo>
                    <a:pt x="106" y="477"/>
                  </a:lnTo>
                  <a:lnTo>
                    <a:pt x="118" y="48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79" name="Freeform 177"/>
            <p:cNvSpPr>
              <a:spLocks noChangeAspect="1"/>
            </p:cNvSpPr>
            <p:nvPr/>
          </p:nvSpPr>
          <p:spPr bwMode="auto">
            <a:xfrm>
              <a:off x="3061" y="1997"/>
              <a:ext cx="89" cy="196"/>
            </a:xfrm>
            <a:custGeom>
              <a:avLst/>
              <a:gdLst>
                <a:gd name="T0" fmla="*/ 1 w 7"/>
                <a:gd name="T1" fmla="*/ 1 h 6"/>
                <a:gd name="T2" fmla="*/ 1 w 7"/>
                <a:gd name="T3" fmla="*/ 1 h 6"/>
                <a:gd name="T4" fmla="*/ 0 w 7"/>
                <a:gd name="T5" fmla="*/ 0 h 6"/>
                <a:gd name="T6" fmla="*/ 1 w 7"/>
                <a:gd name="T7" fmla="*/ 1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7" y="4"/>
                  </a:moveTo>
                  <a:lnTo>
                    <a:pt x="4" y="6"/>
                  </a:lnTo>
                  <a:lnTo>
                    <a:pt x="0" y="0"/>
                  </a:lnTo>
                  <a:lnTo>
                    <a:pt x="7" y="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80" name="Freeform 178"/>
            <p:cNvSpPr>
              <a:spLocks noChangeAspect="1"/>
            </p:cNvSpPr>
            <p:nvPr/>
          </p:nvSpPr>
          <p:spPr bwMode="auto">
            <a:xfrm>
              <a:off x="2614" y="2144"/>
              <a:ext cx="89" cy="196"/>
            </a:xfrm>
            <a:custGeom>
              <a:avLst/>
              <a:gdLst>
                <a:gd name="T0" fmla="*/ 0 w 381"/>
                <a:gd name="T1" fmla="*/ 1 h 451"/>
                <a:gd name="T2" fmla="*/ 0 w 381"/>
                <a:gd name="T3" fmla="*/ 1 h 451"/>
                <a:gd name="T4" fmla="*/ 0 w 381"/>
                <a:gd name="T5" fmla="*/ 1 h 451"/>
                <a:gd name="T6" fmla="*/ 0 w 381"/>
                <a:gd name="T7" fmla="*/ 0 h 451"/>
                <a:gd name="T8" fmla="*/ 0 w 381"/>
                <a:gd name="T9" fmla="*/ 0 h 451"/>
                <a:gd name="T10" fmla="*/ 0 w 381"/>
                <a:gd name="T11" fmla="*/ 0 h 451"/>
                <a:gd name="T12" fmla="*/ 0 w 381"/>
                <a:gd name="T13" fmla="*/ 0 h 451"/>
                <a:gd name="T14" fmla="*/ 0 w 381"/>
                <a:gd name="T15" fmla="*/ 0 h 451"/>
                <a:gd name="T16" fmla="*/ 0 w 381"/>
                <a:gd name="T17" fmla="*/ 0 h 451"/>
                <a:gd name="T18" fmla="*/ 0 w 381"/>
                <a:gd name="T19" fmla="*/ 0 h 451"/>
                <a:gd name="T20" fmla="*/ 0 w 381"/>
                <a:gd name="T21" fmla="*/ 0 h 451"/>
                <a:gd name="T22" fmla="*/ 0 w 381"/>
                <a:gd name="T23" fmla="*/ 0 h 451"/>
                <a:gd name="T24" fmla="*/ 0 w 381"/>
                <a:gd name="T25" fmla="*/ 0 h 451"/>
                <a:gd name="T26" fmla="*/ 0 w 381"/>
                <a:gd name="T27" fmla="*/ 0 h 451"/>
                <a:gd name="T28" fmla="*/ 0 w 381"/>
                <a:gd name="T29" fmla="*/ 0 h 451"/>
                <a:gd name="T30" fmla="*/ 0 w 381"/>
                <a:gd name="T31" fmla="*/ 0 h 451"/>
                <a:gd name="T32" fmla="*/ 0 w 381"/>
                <a:gd name="T33" fmla="*/ 0 h 451"/>
                <a:gd name="T34" fmla="*/ 0 w 381"/>
                <a:gd name="T35" fmla="*/ 0 h 451"/>
                <a:gd name="T36" fmla="*/ 0 w 381"/>
                <a:gd name="T37" fmla="*/ 0 h 451"/>
                <a:gd name="T38" fmla="*/ 0 w 381"/>
                <a:gd name="T39" fmla="*/ 0 h 451"/>
                <a:gd name="T40" fmla="*/ 0 w 381"/>
                <a:gd name="T41" fmla="*/ 0 h 451"/>
                <a:gd name="T42" fmla="*/ 0 w 381"/>
                <a:gd name="T43" fmla="*/ 0 h 451"/>
                <a:gd name="T44" fmla="*/ 0 w 381"/>
                <a:gd name="T45" fmla="*/ 0 h 451"/>
                <a:gd name="T46" fmla="*/ 0 w 381"/>
                <a:gd name="T47" fmla="*/ 0 h 451"/>
                <a:gd name="T48" fmla="*/ 0 w 381"/>
                <a:gd name="T49" fmla="*/ 0 h 451"/>
                <a:gd name="T50" fmla="*/ 1 w 381"/>
                <a:gd name="T51" fmla="*/ 0 h 451"/>
                <a:gd name="T52" fmla="*/ 1 w 381"/>
                <a:gd name="T53" fmla="*/ 0 h 451"/>
                <a:gd name="T54" fmla="*/ 1 w 381"/>
                <a:gd name="T55" fmla="*/ 0 h 451"/>
                <a:gd name="T56" fmla="*/ 0 w 381"/>
                <a:gd name="T57" fmla="*/ 0 h 451"/>
                <a:gd name="T58" fmla="*/ 0 w 381"/>
                <a:gd name="T59" fmla="*/ 0 h 451"/>
                <a:gd name="T60" fmla="*/ 0 w 381"/>
                <a:gd name="T61" fmla="*/ 0 h 451"/>
                <a:gd name="T62" fmla="*/ 0 w 381"/>
                <a:gd name="T63" fmla="*/ 0 h 451"/>
                <a:gd name="T64" fmla="*/ 0 w 381"/>
                <a:gd name="T65" fmla="*/ 0 h 451"/>
                <a:gd name="T66" fmla="*/ 0 w 381"/>
                <a:gd name="T67" fmla="*/ 0 h 451"/>
                <a:gd name="T68" fmla="*/ 1 w 381"/>
                <a:gd name="T69" fmla="*/ 0 h 451"/>
                <a:gd name="T70" fmla="*/ 1 w 381"/>
                <a:gd name="T71" fmla="*/ 1 h 451"/>
                <a:gd name="T72" fmla="*/ 1 w 381"/>
                <a:gd name="T73" fmla="*/ 1 h 451"/>
                <a:gd name="T74" fmla="*/ 1 w 381"/>
                <a:gd name="T75" fmla="*/ 1 h 451"/>
                <a:gd name="T76" fmla="*/ 1 w 381"/>
                <a:gd name="T77" fmla="*/ 1 h 451"/>
                <a:gd name="T78" fmla="*/ 0 w 381"/>
                <a:gd name="T79" fmla="*/ 1 h 451"/>
                <a:gd name="T80" fmla="*/ 0 w 381"/>
                <a:gd name="T81" fmla="*/ 1 h 451"/>
                <a:gd name="T82" fmla="*/ 0 w 381"/>
                <a:gd name="T83" fmla="*/ 1 h 451"/>
                <a:gd name="T84" fmla="*/ 0 w 381"/>
                <a:gd name="T85" fmla="*/ 1 h 451"/>
                <a:gd name="T86" fmla="*/ 0 w 381"/>
                <a:gd name="T87" fmla="*/ 1 h 451"/>
                <a:gd name="T88" fmla="*/ 0 w 381"/>
                <a:gd name="T89" fmla="*/ 1 h 451"/>
                <a:gd name="T90" fmla="*/ 0 w 381"/>
                <a:gd name="T91" fmla="*/ 1 h 451"/>
                <a:gd name="T92" fmla="*/ 0 w 381"/>
                <a:gd name="T93" fmla="*/ 1 h 451"/>
                <a:gd name="T94" fmla="*/ 0 w 381"/>
                <a:gd name="T95" fmla="*/ 1 h 451"/>
                <a:gd name="T96" fmla="*/ 0 w 381"/>
                <a:gd name="T97" fmla="*/ 1 h 451"/>
                <a:gd name="T98" fmla="*/ 0 w 381"/>
                <a:gd name="T99" fmla="*/ 1 h 451"/>
                <a:gd name="T100" fmla="*/ 0 w 381"/>
                <a:gd name="T101" fmla="*/ 1 h 451"/>
                <a:gd name="T102" fmla="*/ 0 w 381"/>
                <a:gd name="T103" fmla="*/ 1 h 451"/>
                <a:gd name="T104" fmla="*/ 0 w 381"/>
                <a:gd name="T105" fmla="*/ 1 h 451"/>
                <a:gd name="T106" fmla="*/ 0 w 381"/>
                <a:gd name="T107" fmla="*/ 1 h 4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1" h="451">
                  <a:moveTo>
                    <a:pt x="19" y="389"/>
                  </a:moveTo>
                  <a:lnTo>
                    <a:pt x="12" y="403"/>
                  </a:lnTo>
                  <a:lnTo>
                    <a:pt x="20" y="360"/>
                  </a:lnTo>
                  <a:lnTo>
                    <a:pt x="29" y="318"/>
                  </a:lnTo>
                  <a:lnTo>
                    <a:pt x="19" y="283"/>
                  </a:lnTo>
                  <a:lnTo>
                    <a:pt x="21" y="246"/>
                  </a:lnTo>
                  <a:lnTo>
                    <a:pt x="1" y="224"/>
                  </a:lnTo>
                  <a:lnTo>
                    <a:pt x="0" y="234"/>
                  </a:lnTo>
                  <a:lnTo>
                    <a:pt x="3" y="214"/>
                  </a:lnTo>
                  <a:lnTo>
                    <a:pt x="33" y="214"/>
                  </a:lnTo>
                  <a:lnTo>
                    <a:pt x="65" y="214"/>
                  </a:lnTo>
                  <a:lnTo>
                    <a:pt x="95" y="214"/>
                  </a:lnTo>
                  <a:lnTo>
                    <a:pt x="126" y="214"/>
                  </a:lnTo>
                  <a:lnTo>
                    <a:pt x="127" y="184"/>
                  </a:lnTo>
                  <a:lnTo>
                    <a:pt x="127" y="154"/>
                  </a:lnTo>
                  <a:lnTo>
                    <a:pt x="158" y="138"/>
                  </a:lnTo>
                  <a:lnTo>
                    <a:pt x="159" y="92"/>
                  </a:lnTo>
                  <a:lnTo>
                    <a:pt x="161" y="47"/>
                  </a:lnTo>
                  <a:lnTo>
                    <a:pt x="186" y="47"/>
                  </a:lnTo>
                  <a:lnTo>
                    <a:pt x="211" y="47"/>
                  </a:lnTo>
                  <a:lnTo>
                    <a:pt x="237" y="47"/>
                  </a:lnTo>
                  <a:lnTo>
                    <a:pt x="263" y="47"/>
                  </a:lnTo>
                  <a:lnTo>
                    <a:pt x="264" y="0"/>
                  </a:lnTo>
                  <a:lnTo>
                    <a:pt x="293" y="20"/>
                  </a:lnTo>
                  <a:lnTo>
                    <a:pt x="323" y="41"/>
                  </a:lnTo>
                  <a:lnTo>
                    <a:pt x="351" y="61"/>
                  </a:lnTo>
                  <a:lnTo>
                    <a:pt x="381" y="83"/>
                  </a:lnTo>
                  <a:lnTo>
                    <a:pt x="354" y="83"/>
                  </a:lnTo>
                  <a:lnTo>
                    <a:pt x="326" y="83"/>
                  </a:lnTo>
                  <a:lnTo>
                    <a:pt x="330" y="120"/>
                  </a:lnTo>
                  <a:lnTo>
                    <a:pt x="333" y="158"/>
                  </a:lnTo>
                  <a:lnTo>
                    <a:pt x="337" y="197"/>
                  </a:lnTo>
                  <a:lnTo>
                    <a:pt x="339" y="234"/>
                  </a:lnTo>
                  <a:lnTo>
                    <a:pt x="343" y="272"/>
                  </a:lnTo>
                  <a:lnTo>
                    <a:pt x="347" y="311"/>
                  </a:lnTo>
                  <a:lnTo>
                    <a:pt x="350" y="349"/>
                  </a:lnTo>
                  <a:lnTo>
                    <a:pt x="354" y="386"/>
                  </a:lnTo>
                  <a:lnTo>
                    <a:pt x="362" y="392"/>
                  </a:lnTo>
                  <a:lnTo>
                    <a:pt x="356" y="422"/>
                  </a:lnTo>
                  <a:lnTo>
                    <a:pt x="326" y="422"/>
                  </a:lnTo>
                  <a:lnTo>
                    <a:pt x="296" y="422"/>
                  </a:lnTo>
                  <a:lnTo>
                    <a:pt x="266" y="422"/>
                  </a:lnTo>
                  <a:lnTo>
                    <a:pt x="236" y="422"/>
                  </a:lnTo>
                  <a:lnTo>
                    <a:pt x="233" y="419"/>
                  </a:lnTo>
                  <a:lnTo>
                    <a:pt x="189" y="431"/>
                  </a:lnTo>
                  <a:lnTo>
                    <a:pt x="185" y="432"/>
                  </a:lnTo>
                  <a:lnTo>
                    <a:pt x="165" y="421"/>
                  </a:lnTo>
                  <a:lnTo>
                    <a:pt x="151" y="451"/>
                  </a:lnTo>
                  <a:lnTo>
                    <a:pt x="145" y="449"/>
                  </a:lnTo>
                  <a:lnTo>
                    <a:pt x="122" y="424"/>
                  </a:lnTo>
                  <a:lnTo>
                    <a:pt x="99" y="400"/>
                  </a:lnTo>
                  <a:lnTo>
                    <a:pt x="69" y="382"/>
                  </a:lnTo>
                  <a:lnTo>
                    <a:pt x="44" y="385"/>
                  </a:lnTo>
                  <a:lnTo>
                    <a:pt x="19" y="38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81" name="Freeform 179"/>
            <p:cNvSpPr>
              <a:spLocks noChangeAspect="1"/>
            </p:cNvSpPr>
            <p:nvPr/>
          </p:nvSpPr>
          <p:spPr bwMode="auto">
            <a:xfrm>
              <a:off x="2673" y="1998"/>
              <a:ext cx="89" cy="196"/>
            </a:xfrm>
            <a:custGeom>
              <a:avLst/>
              <a:gdLst>
                <a:gd name="T0" fmla="*/ 0 w 372"/>
                <a:gd name="T1" fmla="*/ 0 h 295"/>
                <a:gd name="T2" fmla="*/ 0 w 372"/>
                <a:gd name="T3" fmla="*/ 0 h 295"/>
                <a:gd name="T4" fmla="*/ 0 w 372"/>
                <a:gd name="T5" fmla="*/ 0 h 295"/>
                <a:gd name="T6" fmla="*/ 0 w 372"/>
                <a:gd name="T7" fmla="*/ 0 h 295"/>
                <a:gd name="T8" fmla="*/ 0 w 372"/>
                <a:gd name="T9" fmla="*/ 0 h 295"/>
                <a:gd name="T10" fmla="*/ 0 w 372"/>
                <a:gd name="T11" fmla="*/ 0 h 295"/>
                <a:gd name="T12" fmla="*/ 0 w 372"/>
                <a:gd name="T13" fmla="*/ 0 h 295"/>
                <a:gd name="T14" fmla="*/ 0 w 372"/>
                <a:gd name="T15" fmla="*/ 0 h 295"/>
                <a:gd name="T16" fmla="*/ 0 w 372"/>
                <a:gd name="T17" fmla="*/ 0 h 295"/>
                <a:gd name="T18" fmla="*/ 0 w 372"/>
                <a:gd name="T19" fmla="*/ 0 h 295"/>
                <a:gd name="T20" fmla="*/ 0 w 372"/>
                <a:gd name="T21" fmla="*/ 0 h 295"/>
                <a:gd name="T22" fmla="*/ 0 w 372"/>
                <a:gd name="T23" fmla="*/ 0 h 295"/>
                <a:gd name="T24" fmla="*/ 0 w 372"/>
                <a:gd name="T25" fmla="*/ 0 h 295"/>
                <a:gd name="T26" fmla="*/ 0 w 372"/>
                <a:gd name="T27" fmla="*/ 0 h 295"/>
                <a:gd name="T28" fmla="*/ 0 w 372"/>
                <a:gd name="T29" fmla="*/ 0 h 295"/>
                <a:gd name="T30" fmla="*/ 0 w 372"/>
                <a:gd name="T31" fmla="*/ 0 h 295"/>
                <a:gd name="T32" fmla="*/ 0 w 372"/>
                <a:gd name="T33" fmla="*/ 0 h 295"/>
                <a:gd name="T34" fmla="*/ 0 w 372"/>
                <a:gd name="T35" fmla="*/ 0 h 295"/>
                <a:gd name="T36" fmla="*/ 0 w 372"/>
                <a:gd name="T37" fmla="*/ 0 h 295"/>
                <a:gd name="T38" fmla="*/ 0 w 372"/>
                <a:gd name="T39" fmla="*/ 0 h 295"/>
                <a:gd name="T40" fmla="*/ 0 w 372"/>
                <a:gd name="T41" fmla="*/ 0 h 295"/>
                <a:gd name="T42" fmla="*/ 0 w 372"/>
                <a:gd name="T43" fmla="*/ 0 h 295"/>
                <a:gd name="T44" fmla="*/ 0 w 372"/>
                <a:gd name="T45" fmla="*/ 0 h 295"/>
                <a:gd name="T46" fmla="*/ 1 w 372"/>
                <a:gd name="T47" fmla="*/ 0 h 295"/>
                <a:gd name="T48" fmla="*/ 1 w 372"/>
                <a:gd name="T49" fmla="*/ 0 h 295"/>
                <a:gd name="T50" fmla="*/ 1 w 372"/>
                <a:gd name="T51" fmla="*/ 0 h 295"/>
                <a:gd name="T52" fmla="*/ 1 w 372"/>
                <a:gd name="T53" fmla="*/ 0 h 295"/>
                <a:gd name="T54" fmla="*/ 1 w 372"/>
                <a:gd name="T55" fmla="*/ 0 h 295"/>
                <a:gd name="T56" fmla="*/ 1 w 372"/>
                <a:gd name="T57" fmla="*/ 0 h 295"/>
                <a:gd name="T58" fmla="*/ 1 w 372"/>
                <a:gd name="T59" fmla="*/ 0 h 295"/>
                <a:gd name="T60" fmla="*/ 1 w 372"/>
                <a:gd name="T61" fmla="*/ 0 h 295"/>
                <a:gd name="T62" fmla="*/ 0 w 372"/>
                <a:gd name="T63" fmla="*/ 0 h 295"/>
                <a:gd name="T64" fmla="*/ 0 w 372"/>
                <a:gd name="T65" fmla="*/ 0 h 295"/>
                <a:gd name="T66" fmla="*/ 0 w 372"/>
                <a:gd name="T67" fmla="*/ 0 h 295"/>
                <a:gd name="T68" fmla="*/ 0 w 372"/>
                <a:gd name="T69" fmla="*/ 0 h 295"/>
                <a:gd name="T70" fmla="*/ 0 w 372"/>
                <a:gd name="T71" fmla="*/ 0 h 295"/>
                <a:gd name="T72" fmla="*/ 0 w 372"/>
                <a:gd name="T73" fmla="*/ 0 h 2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2" h="295">
                  <a:moveTo>
                    <a:pt x="192" y="73"/>
                  </a:moveTo>
                  <a:lnTo>
                    <a:pt x="164" y="91"/>
                  </a:lnTo>
                  <a:lnTo>
                    <a:pt x="135" y="109"/>
                  </a:lnTo>
                  <a:lnTo>
                    <a:pt x="121" y="136"/>
                  </a:lnTo>
                  <a:lnTo>
                    <a:pt x="107" y="164"/>
                  </a:lnTo>
                  <a:lnTo>
                    <a:pt x="110" y="195"/>
                  </a:lnTo>
                  <a:lnTo>
                    <a:pt x="96" y="222"/>
                  </a:lnTo>
                  <a:lnTo>
                    <a:pt x="81" y="247"/>
                  </a:lnTo>
                  <a:lnTo>
                    <a:pt x="57" y="264"/>
                  </a:lnTo>
                  <a:lnTo>
                    <a:pt x="35" y="279"/>
                  </a:lnTo>
                  <a:lnTo>
                    <a:pt x="0" y="295"/>
                  </a:lnTo>
                  <a:lnTo>
                    <a:pt x="35" y="295"/>
                  </a:lnTo>
                  <a:lnTo>
                    <a:pt x="69" y="295"/>
                  </a:lnTo>
                  <a:lnTo>
                    <a:pt x="103" y="295"/>
                  </a:lnTo>
                  <a:lnTo>
                    <a:pt x="138" y="295"/>
                  </a:lnTo>
                  <a:lnTo>
                    <a:pt x="145" y="253"/>
                  </a:lnTo>
                  <a:lnTo>
                    <a:pt x="170" y="238"/>
                  </a:lnTo>
                  <a:lnTo>
                    <a:pt x="195" y="225"/>
                  </a:lnTo>
                  <a:lnTo>
                    <a:pt x="222" y="213"/>
                  </a:lnTo>
                  <a:lnTo>
                    <a:pt x="248" y="202"/>
                  </a:lnTo>
                  <a:lnTo>
                    <a:pt x="271" y="187"/>
                  </a:lnTo>
                  <a:lnTo>
                    <a:pt x="293" y="171"/>
                  </a:lnTo>
                  <a:lnTo>
                    <a:pt x="291" y="150"/>
                  </a:lnTo>
                  <a:lnTo>
                    <a:pt x="332" y="134"/>
                  </a:lnTo>
                  <a:lnTo>
                    <a:pt x="366" y="132"/>
                  </a:lnTo>
                  <a:lnTo>
                    <a:pt x="372" y="122"/>
                  </a:lnTo>
                  <a:lnTo>
                    <a:pt x="353" y="90"/>
                  </a:lnTo>
                  <a:lnTo>
                    <a:pt x="349" y="63"/>
                  </a:lnTo>
                  <a:lnTo>
                    <a:pt x="344" y="37"/>
                  </a:lnTo>
                  <a:lnTo>
                    <a:pt x="337" y="28"/>
                  </a:lnTo>
                  <a:lnTo>
                    <a:pt x="317" y="22"/>
                  </a:lnTo>
                  <a:lnTo>
                    <a:pt x="308" y="24"/>
                  </a:lnTo>
                  <a:lnTo>
                    <a:pt x="257" y="21"/>
                  </a:lnTo>
                  <a:lnTo>
                    <a:pt x="240" y="0"/>
                  </a:lnTo>
                  <a:lnTo>
                    <a:pt x="223" y="15"/>
                  </a:lnTo>
                  <a:lnTo>
                    <a:pt x="207" y="44"/>
                  </a:lnTo>
                  <a:lnTo>
                    <a:pt x="192" y="7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82" name="Freeform 180"/>
            <p:cNvSpPr>
              <a:spLocks noChangeAspect="1"/>
            </p:cNvSpPr>
            <p:nvPr/>
          </p:nvSpPr>
          <p:spPr bwMode="auto">
            <a:xfrm>
              <a:off x="2865" y="2207"/>
              <a:ext cx="89" cy="196"/>
            </a:xfrm>
            <a:custGeom>
              <a:avLst/>
              <a:gdLst>
                <a:gd name="T0" fmla="*/ 0 w 490"/>
                <a:gd name="T1" fmla="*/ 1 h 423"/>
                <a:gd name="T2" fmla="*/ 0 w 490"/>
                <a:gd name="T3" fmla="*/ 1 h 423"/>
                <a:gd name="T4" fmla="*/ 0 w 490"/>
                <a:gd name="T5" fmla="*/ 1 h 423"/>
                <a:gd name="T6" fmla="*/ 0 w 490"/>
                <a:gd name="T7" fmla="*/ 1 h 423"/>
                <a:gd name="T8" fmla="*/ 0 w 490"/>
                <a:gd name="T9" fmla="*/ 1 h 423"/>
                <a:gd name="T10" fmla="*/ 0 w 490"/>
                <a:gd name="T11" fmla="*/ 1 h 423"/>
                <a:gd name="T12" fmla="*/ 0 w 490"/>
                <a:gd name="T13" fmla="*/ 0 h 423"/>
                <a:gd name="T14" fmla="*/ 0 w 490"/>
                <a:gd name="T15" fmla="*/ 0 h 423"/>
                <a:gd name="T16" fmla="*/ 0 w 490"/>
                <a:gd name="T17" fmla="*/ 0 h 423"/>
                <a:gd name="T18" fmla="*/ 0 w 490"/>
                <a:gd name="T19" fmla="*/ 0 h 423"/>
                <a:gd name="T20" fmla="*/ 0 w 490"/>
                <a:gd name="T21" fmla="*/ 0 h 423"/>
                <a:gd name="T22" fmla="*/ 0 w 490"/>
                <a:gd name="T23" fmla="*/ 0 h 423"/>
                <a:gd name="T24" fmla="*/ 0 w 490"/>
                <a:gd name="T25" fmla="*/ 0 h 423"/>
                <a:gd name="T26" fmla="*/ 0 w 490"/>
                <a:gd name="T27" fmla="*/ 0 h 423"/>
                <a:gd name="T28" fmla="*/ 0 w 490"/>
                <a:gd name="T29" fmla="*/ 0 h 423"/>
                <a:gd name="T30" fmla="*/ 0 w 490"/>
                <a:gd name="T31" fmla="*/ 0 h 423"/>
                <a:gd name="T32" fmla="*/ 0 w 490"/>
                <a:gd name="T33" fmla="*/ 0 h 423"/>
                <a:gd name="T34" fmla="*/ 0 w 490"/>
                <a:gd name="T35" fmla="*/ 0 h 423"/>
                <a:gd name="T36" fmla="*/ 0 w 490"/>
                <a:gd name="T37" fmla="*/ 0 h 423"/>
                <a:gd name="T38" fmla="*/ 0 w 490"/>
                <a:gd name="T39" fmla="*/ 0 h 423"/>
                <a:gd name="T40" fmla="*/ 0 w 490"/>
                <a:gd name="T41" fmla="*/ 0 h 423"/>
                <a:gd name="T42" fmla="*/ 0 w 490"/>
                <a:gd name="T43" fmla="*/ 0 h 423"/>
                <a:gd name="T44" fmla="*/ 0 w 490"/>
                <a:gd name="T45" fmla="*/ 0 h 423"/>
                <a:gd name="T46" fmla="*/ 1 w 490"/>
                <a:gd name="T47" fmla="*/ 0 h 423"/>
                <a:gd name="T48" fmla="*/ 1 w 490"/>
                <a:gd name="T49" fmla="*/ 0 h 423"/>
                <a:gd name="T50" fmla="*/ 1 w 490"/>
                <a:gd name="T51" fmla="*/ 0 h 423"/>
                <a:gd name="T52" fmla="*/ 1 w 490"/>
                <a:gd name="T53" fmla="*/ 0 h 423"/>
                <a:gd name="T54" fmla="*/ 1 w 490"/>
                <a:gd name="T55" fmla="*/ 0 h 423"/>
                <a:gd name="T56" fmla="*/ 1 w 490"/>
                <a:gd name="T57" fmla="*/ 0 h 423"/>
                <a:gd name="T58" fmla="*/ 1 w 490"/>
                <a:gd name="T59" fmla="*/ 0 h 423"/>
                <a:gd name="T60" fmla="*/ 1 w 490"/>
                <a:gd name="T61" fmla="*/ 0 h 423"/>
                <a:gd name="T62" fmla="*/ 1 w 490"/>
                <a:gd name="T63" fmla="*/ 0 h 423"/>
                <a:gd name="T64" fmla="*/ 1 w 490"/>
                <a:gd name="T65" fmla="*/ 0 h 423"/>
                <a:gd name="T66" fmla="*/ 1 w 490"/>
                <a:gd name="T67" fmla="*/ 0 h 423"/>
                <a:gd name="T68" fmla="*/ 1 w 490"/>
                <a:gd name="T69" fmla="*/ 0 h 423"/>
                <a:gd name="T70" fmla="*/ 1 w 490"/>
                <a:gd name="T71" fmla="*/ 0 h 423"/>
                <a:gd name="T72" fmla="*/ 1 w 490"/>
                <a:gd name="T73" fmla="*/ 0 h 423"/>
                <a:gd name="T74" fmla="*/ 1 w 490"/>
                <a:gd name="T75" fmla="*/ 0 h 423"/>
                <a:gd name="T76" fmla="*/ 1 w 490"/>
                <a:gd name="T77" fmla="*/ 0 h 423"/>
                <a:gd name="T78" fmla="*/ 1 w 490"/>
                <a:gd name="T79" fmla="*/ 1 h 423"/>
                <a:gd name="T80" fmla="*/ 1 w 490"/>
                <a:gd name="T81" fmla="*/ 1 h 423"/>
                <a:gd name="T82" fmla="*/ 1 w 490"/>
                <a:gd name="T83" fmla="*/ 1 h 423"/>
                <a:gd name="T84" fmla="*/ 0 w 490"/>
                <a:gd name="T85" fmla="*/ 1 h 423"/>
                <a:gd name="T86" fmla="*/ 0 w 490"/>
                <a:gd name="T87" fmla="*/ 1 h 423"/>
                <a:gd name="T88" fmla="*/ 0 w 490"/>
                <a:gd name="T89" fmla="*/ 1 h 423"/>
                <a:gd name="T90" fmla="*/ 0 w 490"/>
                <a:gd name="T91" fmla="*/ 1 h 423"/>
                <a:gd name="T92" fmla="*/ 0 w 490"/>
                <a:gd name="T93" fmla="*/ 1 h 423"/>
                <a:gd name="T94" fmla="*/ 0 w 490"/>
                <a:gd name="T95" fmla="*/ 1 h 423"/>
                <a:gd name="T96" fmla="*/ 0 w 490"/>
                <a:gd name="T97" fmla="*/ 1 h 423"/>
                <a:gd name="T98" fmla="*/ 0 w 490"/>
                <a:gd name="T99" fmla="*/ 1 h 423"/>
                <a:gd name="T100" fmla="*/ 0 w 490"/>
                <a:gd name="T101" fmla="*/ 1 h 423"/>
                <a:gd name="T102" fmla="*/ 0 w 490"/>
                <a:gd name="T103" fmla="*/ 1 h 423"/>
                <a:gd name="T104" fmla="*/ 0 w 490"/>
                <a:gd name="T105" fmla="*/ 1 h 423"/>
                <a:gd name="T106" fmla="*/ 0 w 490"/>
                <a:gd name="T107" fmla="*/ 1 h 423"/>
                <a:gd name="T108" fmla="*/ 0 w 490"/>
                <a:gd name="T109" fmla="*/ 1 h 423"/>
                <a:gd name="T110" fmla="*/ 0 w 490"/>
                <a:gd name="T111" fmla="*/ 1 h 423"/>
                <a:gd name="T112" fmla="*/ 0 w 490"/>
                <a:gd name="T113" fmla="*/ 1 h 423"/>
                <a:gd name="T114" fmla="*/ 0 w 490"/>
                <a:gd name="T115" fmla="*/ 1 h 423"/>
                <a:gd name="T116" fmla="*/ 0 w 490"/>
                <a:gd name="T117" fmla="*/ 1 h 4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0" h="423">
                  <a:moveTo>
                    <a:pt x="54" y="387"/>
                  </a:moveTo>
                  <a:lnTo>
                    <a:pt x="42" y="390"/>
                  </a:lnTo>
                  <a:lnTo>
                    <a:pt x="24" y="374"/>
                  </a:lnTo>
                  <a:lnTo>
                    <a:pt x="25" y="363"/>
                  </a:lnTo>
                  <a:lnTo>
                    <a:pt x="29" y="362"/>
                  </a:lnTo>
                  <a:lnTo>
                    <a:pt x="4" y="336"/>
                  </a:lnTo>
                  <a:lnTo>
                    <a:pt x="0" y="304"/>
                  </a:lnTo>
                  <a:lnTo>
                    <a:pt x="5" y="306"/>
                  </a:lnTo>
                  <a:lnTo>
                    <a:pt x="34" y="295"/>
                  </a:lnTo>
                  <a:lnTo>
                    <a:pt x="69" y="294"/>
                  </a:lnTo>
                  <a:lnTo>
                    <a:pt x="103" y="292"/>
                  </a:lnTo>
                  <a:lnTo>
                    <a:pt x="120" y="260"/>
                  </a:lnTo>
                  <a:lnTo>
                    <a:pt x="121" y="235"/>
                  </a:lnTo>
                  <a:lnTo>
                    <a:pt x="123" y="208"/>
                  </a:lnTo>
                  <a:lnTo>
                    <a:pt x="124" y="182"/>
                  </a:lnTo>
                  <a:lnTo>
                    <a:pt x="125" y="156"/>
                  </a:lnTo>
                  <a:lnTo>
                    <a:pt x="150" y="151"/>
                  </a:lnTo>
                  <a:lnTo>
                    <a:pt x="174" y="145"/>
                  </a:lnTo>
                  <a:lnTo>
                    <a:pt x="199" y="120"/>
                  </a:lnTo>
                  <a:lnTo>
                    <a:pt x="225" y="94"/>
                  </a:lnTo>
                  <a:lnTo>
                    <a:pt x="259" y="72"/>
                  </a:lnTo>
                  <a:lnTo>
                    <a:pt x="294" y="48"/>
                  </a:lnTo>
                  <a:lnTo>
                    <a:pt x="329" y="24"/>
                  </a:lnTo>
                  <a:lnTo>
                    <a:pt x="363" y="0"/>
                  </a:lnTo>
                  <a:lnTo>
                    <a:pt x="407" y="10"/>
                  </a:lnTo>
                  <a:lnTo>
                    <a:pt x="433" y="32"/>
                  </a:lnTo>
                  <a:lnTo>
                    <a:pt x="456" y="19"/>
                  </a:lnTo>
                  <a:lnTo>
                    <a:pt x="456" y="18"/>
                  </a:lnTo>
                  <a:lnTo>
                    <a:pt x="461" y="45"/>
                  </a:lnTo>
                  <a:lnTo>
                    <a:pt x="465" y="72"/>
                  </a:lnTo>
                  <a:lnTo>
                    <a:pt x="490" y="112"/>
                  </a:lnTo>
                  <a:lnTo>
                    <a:pt x="483" y="128"/>
                  </a:lnTo>
                  <a:lnTo>
                    <a:pt x="481" y="154"/>
                  </a:lnTo>
                  <a:lnTo>
                    <a:pt x="480" y="182"/>
                  </a:lnTo>
                  <a:lnTo>
                    <a:pt x="478" y="210"/>
                  </a:lnTo>
                  <a:lnTo>
                    <a:pt x="477" y="236"/>
                  </a:lnTo>
                  <a:lnTo>
                    <a:pt x="462" y="258"/>
                  </a:lnTo>
                  <a:lnTo>
                    <a:pt x="449" y="279"/>
                  </a:lnTo>
                  <a:lnTo>
                    <a:pt x="435" y="301"/>
                  </a:lnTo>
                  <a:lnTo>
                    <a:pt x="420" y="322"/>
                  </a:lnTo>
                  <a:lnTo>
                    <a:pt x="421" y="350"/>
                  </a:lnTo>
                  <a:lnTo>
                    <a:pt x="385" y="372"/>
                  </a:lnTo>
                  <a:lnTo>
                    <a:pt x="353" y="368"/>
                  </a:lnTo>
                  <a:lnTo>
                    <a:pt x="322" y="364"/>
                  </a:lnTo>
                  <a:lnTo>
                    <a:pt x="286" y="382"/>
                  </a:lnTo>
                  <a:lnTo>
                    <a:pt x="262" y="373"/>
                  </a:lnTo>
                  <a:lnTo>
                    <a:pt x="239" y="363"/>
                  </a:lnTo>
                  <a:lnTo>
                    <a:pt x="207" y="373"/>
                  </a:lnTo>
                  <a:lnTo>
                    <a:pt x="185" y="352"/>
                  </a:lnTo>
                  <a:lnTo>
                    <a:pt x="154" y="349"/>
                  </a:lnTo>
                  <a:lnTo>
                    <a:pt x="124" y="358"/>
                  </a:lnTo>
                  <a:lnTo>
                    <a:pt x="117" y="385"/>
                  </a:lnTo>
                  <a:lnTo>
                    <a:pt x="107" y="409"/>
                  </a:lnTo>
                  <a:lnTo>
                    <a:pt x="106" y="423"/>
                  </a:lnTo>
                  <a:lnTo>
                    <a:pt x="78" y="399"/>
                  </a:lnTo>
                  <a:lnTo>
                    <a:pt x="70" y="411"/>
                  </a:lnTo>
                  <a:lnTo>
                    <a:pt x="69" y="416"/>
                  </a:lnTo>
                  <a:lnTo>
                    <a:pt x="61" y="398"/>
                  </a:lnTo>
                  <a:lnTo>
                    <a:pt x="54" y="38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83" name="Freeform 181"/>
            <p:cNvSpPr>
              <a:spLocks noChangeAspect="1"/>
            </p:cNvSpPr>
            <p:nvPr/>
          </p:nvSpPr>
          <p:spPr bwMode="auto">
            <a:xfrm>
              <a:off x="2606" y="2323"/>
              <a:ext cx="89" cy="196"/>
            </a:xfrm>
            <a:custGeom>
              <a:avLst/>
              <a:gdLst>
                <a:gd name="T0" fmla="*/ 0 w 188"/>
                <a:gd name="T1" fmla="*/ 0 h 154"/>
                <a:gd name="T2" fmla="*/ 0 w 188"/>
                <a:gd name="T3" fmla="*/ 0 h 154"/>
                <a:gd name="T4" fmla="*/ 0 w 188"/>
                <a:gd name="T5" fmla="*/ 0 h 154"/>
                <a:gd name="T6" fmla="*/ 0 w 188"/>
                <a:gd name="T7" fmla="*/ 0 h 154"/>
                <a:gd name="T8" fmla="*/ 0 w 188"/>
                <a:gd name="T9" fmla="*/ 0 h 154"/>
                <a:gd name="T10" fmla="*/ 0 w 188"/>
                <a:gd name="T11" fmla="*/ 0 h 154"/>
                <a:gd name="T12" fmla="*/ 0 w 188"/>
                <a:gd name="T13" fmla="*/ 0 h 154"/>
                <a:gd name="T14" fmla="*/ 0 w 188"/>
                <a:gd name="T15" fmla="*/ 0 h 154"/>
                <a:gd name="T16" fmla="*/ 0 w 188"/>
                <a:gd name="T17" fmla="*/ 0 h 154"/>
                <a:gd name="T18" fmla="*/ 0 w 188"/>
                <a:gd name="T19" fmla="*/ 0 h 154"/>
                <a:gd name="T20" fmla="*/ 0 w 188"/>
                <a:gd name="T21" fmla="*/ 0 h 154"/>
                <a:gd name="T22" fmla="*/ 0 w 188"/>
                <a:gd name="T23" fmla="*/ 0 h 154"/>
                <a:gd name="T24" fmla="*/ 0 w 188"/>
                <a:gd name="T25" fmla="*/ 0 h 154"/>
                <a:gd name="T26" fmla="*/ 0 w 188"/>
                <a:gd name="T27" fmla="*/ 0 h 154"/>
                <a:gd name="T28" fmla="*/ 0 w 188"/>
                <a:gd name="T29" fmla="*/ 0 h 154"/>
                <a:gd name="T30" fmla="*/ 0 w 188"/>
                <a:gd name="T31" fmla="*/ 0 h 154"/>
                <a:gd name="T32" fmla="*/ 0 w 188"/>
                <a:gd name="T33" fmla="*/ 0 h 154"/>
                <a:gd name="T34" fmla="*/ 0 w 188"/>
                <a:gd name="T35" fmla="*/ 0 h 154"/>
                <a:gd name="T36" fmla="*/ 0 w 188"/>
                <a:gd name="T37" fmla="*/ 0 h 154"/>
                <a:gd name="T38" fmla="*/ 0 w 188"/>
                <a:gd name="T39" fmla="*/ 0 h 154"/>
                <a:gd name="T40" fmla="*/ 0 w 188"/>
                <a:gd name="T41" fmla="*/ 0 h 154"/>
                <a:gd name="T42" fmla="*/ 0 w 188"/>
                <a:gd name="T43" fmla="*/ 0 h 154"/>
                <a:gd name="T44" fmla="*/ 0 w 188"/>
                <a:gd name="T45" fmla="*/ 0 h 154"/>
                <a:gd name="T46" fmla="*/ 0 w 188"/>
                <a:gd name="T47" fmla="*/ 0 h 154"/>
                <a:gd name="T48" fmla="*/ 0 w 188"/>
                <a:gd name="T49" fmla="*/ 0 h 154"/>
                <a:gd name="T50" fmla="*/ 0 w 188"/>
                <a:gd name="T51" fmla="*/ 0 h 154"/>
                <a:gd name="T52" fmla="*/ 0 w 188"/>
                <a:gd name="T53" fmla="*/ 0 h 154"/>
                <a:gd name="T54" fmla="*/ 0 w 188"/>
                <a:gd name="T55" fmla="*/ 0 h 154"/>
                <a:gd name="T56" fmla="*/ 0 w 188"/>
                <a:gd name="T57" fmla="*/ 0 h 154"/>
                <a:gd name="T58" fmla="*/ 0 w 188"/>
                <a:gd name="T59" fmla="*/ 0 h 154"/>
                <a:gd name="T60" fmla="*/ 0 w 188"/>
                <a:gd name="T61" fmla="*/ 0 h 154"/>
                <a:gd name="T62" fmla="*/ 0 w 188"/>
                <a:gd name="T63" fmla="*/ 0 h 154"/>
                <a:gd name="T64" fmla="*/ 0 w 188"/>
                <a:gd name="T65" fmla="*/ 0 h 154"/>
                <a:gd name="T66" fmla="*/ 0 w 188"/>
                <a:gd name="T67" fmla="*/ 0 h 154"/>
                <a:gd name="T68" fmla="*/ 0 w 188"/>
                <a:gd name="T69" fmla="*/ 0 h 1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8" h="154">
                  <a:moveTo>
                    <a:pt x="36" y="7"/>
                  </a:moveTo>
                  <a:lnTo>
                    <a:pt x="29" y="21"/>
                  </a:lnTo>
                  <a:lnTo>
                    <a:pt x="14" y="45"/>
                  </a:lnTo>
                  <a:lnTo>
                    <a:pt x="0" y="70"/>
                  </a:lnTo>
                  <a:lnTo>
                    <a:pt x="19" y="96"/>
                  </a:lnTo>
                  <a:lnTo>
                    <a:pt x="28" y="90"/>
                  </a:lnTo>
                  <a:lnTo>
                    <a:pt x="22" y="94"/>
                  </a:lnTo>
                  <a:lnTo>
                    <a:pt x="26" y="99"/>
                  </a:lnTo>
                  <a:lnTo>
                    <a:pt x="26" y="109"/>
                  </a:lnTo>
                  <a:lnTo>
                    <a:pt x="60" y="109"/>
                  </a:lnTo>
                  <a:lnTo>
                    <a:pt x="64" y="102"/>
                  </a:lnTo>
                  <a:lnTo>
                    <a:pt x="103" y="111"/>
                  </a:lnTo>
                  <a:lnTo>
                    <a:pt x="110" y="118"/>
                  </a:lnTo>
                  <a:lnTo>
                    <a:pt x="68" y="111"/>
                  </a:lnTo>
                  <a:lnTo>
                    <a:pt x="44" y="120"/>
                  </a:lnTo>
                  <a:lnTo>
                    <a:pt x="20" y="128"/>
                  </a:lnTo>
                  <a:lnTo>
                    <a:pt x="23" y="144"/>
                  </a:lnTo>
                  <a:lnTo>
                    <a:pt x="46" y="140"/>
                  </a:lnTo>
                  <a:lnTo>
                    <a:pt x="58" y="138"/>
                  </a:lnTo>
                  <a:lnTo>
                    <a:pt x="58" y="140"/>
                  </a:lnTo>
                  <a:lnTo>
                    <a:pt x="28" y="145"/>
                  </a:lnTo>
                  <a:lnTo>
                    <a:pt x="20" y="154"/>
                  </a:lnTo>
                  <a:lnTo>
                    <a:pt x="62" y="146"/>
                  </a:lnTo>
                  <a:lnTo>
                    <a:pt x="89" y="144"/>
                  </a:lnTo>
                  <a:lnTo>
                    <a:pt x="115" y="141"/>
                  </a:lnTo>
                  <a:lnTo>
                    <a:pt x="143" y="148"/>
                  </a:lnTo>
                  <a:lnTo>
                    <a:pt x="188" y="152"/>
                  </a:lnTo>
                  <a:lnTo>
                    <a:pt x="179" y="116"/>
                  </a:lnTo>
                  <a:lnTo>
                    <a:pt x="170" y="103"/>
                  </a:lnTo>
                  <a:lnTo>
                    <a:pt x="162" y="67"/>
                  </a:lnTo>
                  <a:lnTo>
                    <a:pt x="139" y="42"/>
                  </a:lnTo>
                  <a:lnTo>
                    <a:pt x="116" y="18"/>
                  </a:lnTo>
                  <a:lnTo>
                    <a:pt x="86" y="0"/>
                  </a:lnTo>
                  <a:lnTo>
                    <a:pt x="61" y="3"/>
                  </a:lnTo>
                  <a:lnTo>
                    <a:pt x="36" y="7"/>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84" name="Freeform 182"/>
            <p:cNvSpPr>
              <a:spLocks noChangeAspect="1"/>
            </p:cNvSpPr>
            <p:nvPr/>
          </p:nvSpPr>
          <p:spPr bwMode="auto">
            <a:xfrm>
              <a:off x="2967" y="1977"/>
              <a:ext cx="89" cy="196"/>
            </a:xfrm>
            <a:custGeom>
              <a:avLst/>
              <a:gdLst>
                <a:gd name="T0" fmla="*/ 0 w 121"/>
                <a:gd name="T1" fmla="*/ 0 h 250"/>
                <a:gd name="T2" fmla="*/ 0 w 121"/>
                <a:gd name="T3" fmla="*/ 0 h 250"/>
                <a:gd name="T4" fmla="*/ 0 w 121"/>
                <a:gd name="T5" fmla="*/ 0 h 250"/>
                <a:gd name="T6" fmla="*/ 0 w 121"/>
                <a:gd name="T7" fmla="*/ 0 h 250"/>
                <a:gd name="T8" fmla="*/ 0 w 121"/>
                <a:gd name="T9" fmla="*/ 0 h 250"/>
                <a:gd name="T10" fmla="*/ 0 w 121"/>
                <a:gd name="T11" fmla="*/ 0 h 250"/>
                <a:gd name="T12" fmla="*/ 0 w 121"/>
                <a:gd name="T13" fmla="*/ 0 h 250"/>
                <a:gd name="T14" fmla="*/ 0 w 121"/>
                <a:gd name="T15" fmla="*/ 0 h 250"/>
                <a:gd name="T16" fmla="*/ 0 w 121"/>
                <a:gd name="T17" fmla="*/ 0 h 250"/>
                <a:gd name="T18" fmla="*/ 0 w 121"/>
                <a:gd name="T19" fmla="*/ 0 h 250"/>
                <a:gd name="T20" fmla="*/ 0 w 121"/>
                <a:gd name="T21" fmla="*/ 0 h 250"/>
                <a:gd name="T22" fmla="*/ 0 w 121"/>
                <a:gd name="T23" fmla="*/ 0 h 250"/>
                <a:gd name="T24" fmla="*/ 0 w 121"/>
                <a:gd name="T25" fmla="*/ 0 h 250"/>
                <a:gd name="T26" fmla="*/ 0 w 121"/>
                <a:gd name="T27" fmla="*/ 0 h 250"/>
                <a:gd name="T28" fmla="*/ 0 w 121"/>
                <a:gd name="T29" fmla="*/ 0 h 250"/>
                <a:gd name="T30" fmla="*/ 0 w 121"/>
                <a:gd name="T31" fmla="*/ 0 h 250"/>
                <a:gd name="T32" fmla="*/ 0 w 121"/>
                <a:gd name="T33" fmla="*/ 0 h 250"/>
                <a:gd name="T34" fmla="*/ 0 w 121"/>
                <a:gd name="T35" fmla="*/ 0 h 250"/>
                <a:gd name="T36" fmla="*/ 0 w 121"/>
                <a:gd name="T37" fmla="*/ 0 h 250"/>
                <a:gd name="T38" fmla="*/ 0 w 121"/>
                <a:gd name="T39" fmla="*/ 0 h 250"/>
                <a:gd name="T40" fmla="*/ 0 w 121"/>
                <a:gd name="T41" fmla="*/ 0 h 250"/>
                <a:gd name="T42" fmla="*/ 0 w 121"/>
                <a:gd name="T43" fmla="*/ 0 h 250"/>
                <a:gd name="T44" fmla="*/ 0 w 121"/>
                <a:gd name="T45" fmla="*/ 0 h 250"/>
                <a:gd name="T46" fmla="*/ 0 w 121"/>
                <a:gd name="T47" fmla="*/ 0 h 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1" h="250">
                  <a:moveTo>
                    <a:pt x="80" y="238"/>
                  </a:moveTo>
                  <a:lnTo>
                    <a:pt x="63" y="250"/>
                  </a:lnTo>
                  <a:lnTo>
                    <a:pt x="55" y="217"/>
                  </a:lnTo>
                  <a:lnTo>
                    <a:pt x="46" y="184"/>
                  </a:lnTo>
                  <a:lnTo>
                    <a:pt x="24" y="158"/>
                  </a:lnTo>
                  <a:lnTo>
                    <a:pt x="0" y="123"/>
                  </a:lnTo>
                  <a:lnTo>
                    <a:pt x="13" y="97"/>
                  </a:lnTo>
                  <a:lnTo>
                    <a:pt x="25" y="70"/>
                  </a:lnTo>
                  <a:lnTo>
                    <a:pt x="22" y="21"/>
                  </a:lnTo>
                  <a:lnTo>
                    <a:pt x="28" y="12"/>
                  </a:lnTo>
                  <a:lnTo>
                    <a:pt x="63" y="0"/>
                  </a:lnTo>
                  <a:lnTo>
                    <a:pt x="75" y="7"/>
                  </a:lnTo>
                  <a:lnTo>
                    <a:pt x="82" y="19"/>
                  </a:lnTo>
                  <a:lnTo>
                    <a:pt x="100" y="8"/>
                  </a:lnTo>
                  <a:lnTo>
                    <a:pt x="86" y="45"/>
                  </a:lnTo>
                  <a:lnTo>
                    <a:pt x="105" y="72"/>
                  </a:lnTo>
                  <a:lnTo>
                    <a:pt x="90" y="93"/>
                  </a:lnTo>
                  <a:lnTo>
                    <a:pt x="74" y="115"/>
                  </a:lnTo>
                  <a:lnTo>
                    <a:pt x="102" y="132"/>
                  </a:lnTo>
                  <a:lnTo>
                    <a:pt x="121" y="146"/>
                  </a:lnTo>
                  <a:lnTo>
                    <a:pt x="118" y="175"/>
                  </a:lnTo>
                  <a:lnTo>
                    <a:pt x="99" y="192"/>
                  </a:lnTo>
                  <a:lnTo>
                    <a:pt x="80" y="208"/>
                  </a:lnTo>
                  <a:lnTo>
                    <a:pt x="80" y="23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85" name="Freeform 183"/>
            <p:cNvSpPr>
              <a:spLocks noChangeAspect="1"/>
            </p:cNvSpPr>
            <p:nvPr/>
          </p:nvSpPr>
          <p:spPr bwMode="auto">
            <a:xfrm>
              <a:off x="2693" y="2457"/>
              <a:ext cx="89" cy="196"/>
            </a:xfrm>
            <a:custGeom>
              <a:avLst/>
              <a:gdLst>
                <a:gd name="T0" fmla="*/ 0 w 129"/>
                <a:gd name="T1" fmla="*/ 0 h 148"/>
                <a:gd name="T2" fmla="*/ 0 w 129"/>
                <a:gd name="T3" fmla="*/ 0 h 148"/>
                <a:gd name="T4" fmla="*/ 0 w 129"/>
                <a:gd name="T5" fmla="*/ 0 h 148"/>
                <a:gd name="T6" fmla="*/ 0 w 129"/>
                <a:gd name="T7" fmla="*/ 0 h 148"/>
                <a:gd name="T8" fmla="*/ 0 w 129"/>
                <a:gd name="T9" fmla="*/ 0 h 148"/>
                <a:gd name="T10" fmla="*/ 0 w 129"/>
                <a:gd name="T11" fmla="*/ 0 h 148"/>
                <a:gd name="T12" fmla="*/ 0 w 129"/>
                <a:gd name="T13" fmla="*/ 0 h 148"/>
                <a:gd name="T14" fmla="*/ 0 w 129"/>
                <a:gd name="T15" fmla="*/ 0 h 148"/>
                <a:gd name="T16" fmla="*/ 0 w 129"/>
                <a:gd name="T17" fmla="*/ 0 h 148"/>
                <a:gd name="T18" fmla="*/ 0 w 129"/>
                <a:gd name="T19" fmla="*/ 0 h 148"/>
                <a:gd name="T20" fmla="*/ 0 w 129"/>
                <a:gd name="T21" fmla="*/ 0 h 148"/>
                <a:gd name="T22" fmla="*/ 0 w 129"/>
                <a:gd name="T23" fmla="*/ 0 h 148"/>
                <a:gd name="T24" fmla="*/ 0 w 129"/>
                <a:gd name="T25" fmla="*/ 0 h 148"/>
                <a:gd name="T26" fmla="*/ 0 w 129"/>
                <a:gd name="T27" fmla="*/ 0 h 148"/>
                <a:gd name="T28" fmla="*/ 0 w 129"/>
                <a:gd name="T29" fmla="*/ 0 h 148"/>
                <a:gd name="T30" fmla="*/ 0 w 129"/>
                <a:gd name="T31" fmla="*/ 0 h 148"/>
                <a:gd name="T32" fmla="*/ 0 w 129"/>
                <a:gd name="T33" fmla="*/ 0 h 148"/>
                <a:gd name="T34" fmla="*/ 0 w 129"/>
                <a:gd name="T35" fmla="*/ 0 h 1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48">
                  <a:moveTo>
                    <a:pt x="124" y="148"/>
                  </a:moveTo>
                  <a:lnTo>
                    <a:pt x="92" y="128"/>
                  </a:lnTo>
                  <a:lnTo>
                    <a:pt x="58" y="107"/>
                  </a:lnTo>
                  <a:lnTo>
                    <a:pt x="30" y="82"/>
                  </a:lnTo>
                  <a:lnTo>
                    <a:pt x="0" y="56"/>
                  </a:lnTo>
                  <a:lnTo>
                    <a:pt x="9" y="45"/>
                  </a:lnTo>
                  <a:lnTo>
                    <a:pt x="24" y="22"/>
                  </a:lnTo>
                  <a:lnTo>
                    <a:pt x="38" y="0"/>
                  </a:lnTo>
                  <a:lnTo>
                    <a:pt x="56" y="0"/>
                  </a:lnTo>
                  <a:lnTo>
                    <a:pt x="64" y="36"/>
                  </a:lnTo>
                  <a:lnTo>
                    <a:pt x="73" y="44"/>
                  </a:lnTo>
                  <a:lnTo>
                    <a:pt x="87" y="35"/>
                  </a:lnTo>
                  <a:lnTo>
                    <a:pt x="94" y="33"/>
                  </a:lnTo>
                  <a:lnTo>
                    <a:pt x="96" y="65"/>
                  </a:lnTo>
                  <a:lnTo>
                    <a:pt x="96" y="71"/>
                  </a:lnTo>
                  <a:lnTo>
                    <a:pt x="116" y="89"/>
                  </a:lnTo>
                  <a:lnTo>
                    <a:pt x="129" y="105"/>
                  </a:lnTo>
                  <a:lnTo>
                    <a:pt x="124" y="14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86" name="Freeform 184"/>
            <p:cNvSpPr>
              <a:spLocks noChangeAspect="1"/>
            </p:cNvSpPr>
            <p:nvPr/>
          </p:nvSpPr>
          <p:spPr bwMode="auto">
            <a:xfrm>
              <a:off x="1636" y="2441"/>
              <a:ext cx="89" cy="196"/>
            </a:xfrm>
            <a:custGeom>
              <a:avLst/>
              <a:gdLst>
                <a:gd name="T0" fmla="*/ 0 w 101"/>
                <a:gd name="T1" fmla="*/ 0 h 85"/>
                <a:gd name="T2" fmla="*/ 0 w 101"/>
                <a:gd name="T3" fmla="*/ 0 h 85"/>
                <a:gd name="T4" fmla="*/ 0 w 101"/>
                <a:gd name="T5" fmla="*/ 0 h 85"/>
                <a:gd name="T6" fmla="*/ 0 w 101"/>
                <a:gd name="T7" fmla="*/ 0 h 85"/>
                <a:gd name="T8" fmla="*/ 0 w 101"/>
                <a:gd name="T9" fmla="*/ 0 h 85"/>
                <a:gd name="T10" fmla="*/ 0 w 101"/>
                <a:gd name="T11" fmla="*/ 0 h 85"/>
                <a:gd name="T12" fmla="*/ 0 w 101"/>
                <a:gd name="T13" fmla="*/ 0 h 85"/>
                <a:gd name="T14" fmla="*/ 0 w 101"/>
                <a:gd name="T15" fmla="*/ 0 h 85"/>
                <a:gd name="T16" fmla="*/ 0 w 101"/>
                <a:gd name="T17" fmla="*/ 0 h 85"/>
                <a:gd name="T18" fmla="*/ 0 w 101"/>
                <a:gd name="T19" fmla="*/ 0 h 85"/>
                <a:gd name="T20" fmla="*/ 0 w 101"/>
                <a:gd name="T21" fmla="*/ 0 h 85"/>
                <a:gd name="T22" fmla="*/ 0 w 101"/>
                <a:gd name="T23" fmla="*/ 0 h 85"/>
                <a:gd name="T24" fmla="*/ 0 w 101"/>
                <a:gd name="T25" fmla="*/ 0 h 85"/>
                <a:gd name="T26" fmla="*/ 0 w 101"/>
                <a:gd name="T27" fmla="*/ 0 h 85"/>
                <a:gd name="T28" fmla="*/ 0 w 101"/>
                <a:gd name="T29" fmla="*/ 0 h 85"/>
                <a:gd name="T30" fmla="*/ 0 w 101"/>
                <a:gd name="T31" fmla="*/ 0 h 85"/>
                <a:gd name="T32" fmla="*/ 0 w 101"/>
                <a:gd name="T33" fmla="*/ 0 h 85"/>
                <a:gd name="T34" fmla="*/ 0 w 101"/>
                <a:gd name="T35" fmla="*/ 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 h="85">
                  <a:moveTo>
                    <a:pt x="0" y="55"/>
                  </a:moveTo>
                  <a:lnTo>
                    <a:pt x="2" y="27"/>
                  </a:lnTo>
                  <a:lnTo>
                    <a:pt x="2" y="3"/>
                  </a:lnTo>
                  <a:lnTo>
                    <a:pt x="13" y="0"/>
                  </a:lnTo>
                  <a:lnTo>
                    <a:pt x="23" y="15"/>
                  </a:lnTo>
                  <a:lnTo>
                    <a:pt x="36" y="20"/>
                  </a:lnTo>
                  <a:lnTo>
                    <a:pt x="46" y="29"/>
                  </a:lnTo>
                  <a:lnTo>
                    <a:pt x="90" y="13"/>
                  </a:lnTo>
                  <a:lnTo>
                    <a:pt x="95" y="18"/>
                  </a:lnTo>
                  <a:lnTo>
                    <a:pt x="101" y="27"/>
                  </a:lnTo>
                  <a:lnTo>
                    <a:pt x="78" y="49"/>
                  </a:lnTo>
                  <a:lnTo>
                    <a:pt x="91" y="74"/>
                  </a:lnTo>
                  <a:lnTo>
                    <a:pt x="64" y="85"/>
                  </a:lnTo>
                  <a:lnTo>
                    <a:pt x="59" y="62"/>
                  </a:lnTo>
                  <a:lnTo>
                    <a:pt x="54" y="69"/>
                  </a:lnTo>
                  <a:lnTo>
                    <a:pt x="38" y="55"/>
                  </a:lnTo>
                  <a:lnTo>
                    <a:pt x="8" y="45"/>
                  </a:lnTo>
                  <a:lnTo>
                    <a:pt x="0" y="5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87" name="Freeform 185"/>
            <p:cNvSpPr>
              <a:spLocks noChangeAspect="1"/>
            </p:cNvSpPr>
            <p:nvPr/>
          </p:nvSpPr>
          <p:spPr bwMode="auto">
            <a:xfrm>
              <a:off x="1686" y="2442"/>
              <a:ext cx="89" cy="196"/>
            </a:xfrm>
            <a:custGeom>
              <a:avLst/>
              <a:gdLst>
                <a:gd name="T0" fmla="*/ 0 w 73"/>
                <a:gd name="T1" fmla="*/ 0 h 81"/>
                <a:gd name="T2" fmla="*/ 0 w 73"/>
                <a:gd name="T3" fmla="*/ 0 h 81"/>
                <a:gd name="T4" fmla="*/ 0 w 73"/>
                <a:gd name="T5" fmla="*/ 0 h 81"/>
                <a:gd name="T6" fmla="*/ 0 w 73"/>
                <a:gd name="T7" fmla="*/ 0 h 81"/>
                <a:gd name="T8" fmla="*/ 0 w 73"/>
                <a:gd name="T9" fmla="*/ 0 h 81"/>
                <a:gd name="T10" fmla="*/ 0 w 73"/>
                <a:gd name="T11" fmla="*/ 0 h 81"/>
                <a:gd name="T12" fmla="*/ 0 w 73"/>
                <a:gd name="T13" fmla="*/ 0 h 81"/>
                <a:gd name="T14" fmla="*/ 0 w 73"/>
                <a:gd name="T15" fmla="*/ 0 h 81"/>
                <a:gd name="T16" fmla="*/ 0 w 73"/>
                <a:gd name="T17" fmla="*/ 0 h 81"/>
                <a:gd name="T18" fmla="*/ 0 w 73"/>
                <a:gd name="T19" fmla="*/ 0 h 81"/>
                <a:gd name="T20" fmla="*/ 0 w 73"/>
                <a:gd name="T21" fmla="*/ 0 h 81"/>
                <a:gd name="T22" fmla="*/ 0 w 73"/>
                <a:gd name="T23" fmla="*/ 0 h 81"/>
                <a:gd name="T24" fmla="*/ 0 w 73"/>
                <a:gd name="T25" fmla="*/ 0 h 81"/>
                <a:gd name="T26" fmla="*/ 0 w 73"/>
                <a:gd name="T27" fmla="*/ 0 h 81"/>
                <a:gd name="T28" fmla="*/ 0 w 73"/>
                <a:gd name="T29" fmla="*/ 0 h 81"/>
                <a:gd name="T30" fmla="*/ 0 w 73"/>
                <a:gd name="T31" fmla="*/ 0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3" h="81">
                  <a:moveTo>
                    <a:pt x="43" y="45"/>
                  </a:moveTo>
                  <a:lnTo>
                    <a:pt x="55" y="46"/>
                  </a:lnTo>
                  <a:lnTo>
                    <a:pt x="51" y="39"/>
                  </a:lnTo>
                  <a:lnTo>
                    <a:pt x="41" y="36"/>
                  </a:lnTo>
                  <a:lnTo>
                    <a:pt x="33" y="27"/>
                  </a:lnTo>
                  <a:lnTo>
                    <a:pt x="10" y="17"/>
                  </a:lnTo>
                  <a:lnTo>
                    <a:pt x="1" y="10"/>
                  </a:lnTo>
                  <a:lnTo>
                    <a:pt x="0" y="0"/>
                  </a:lnTo>
                  <a:lnTo>
                    <a:pt x="30" y="2"/>
                  </a:lnTo>
                  <a:lnTo>
                    <a:pt x="52" y="16"/>
                  </a:lnTo>
                  <a:lnTo>
                    <a:pt x="73" y="29"/>
                  </a:lnTo>
                  <a:lnTo>
                    <a:pt x="73" y="57"/>
                  </a:lnTo>
                  <a:lnTo>
                    <a:pt x="61" y="66"/>
                  </a:lnTo>
                  <a:lnTo>
                    <a:pt x="54" y="81"/>
                  </a:lnTo>
                  <a:lnTo>
                    <a:pt x="47" y="70"/>
                  </a:lnTo>
                  <a:lnTo>
                    <a:pt x="43" y="4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88" name="Freeform 186"/>
            <p:cNvSpPr>
              <a:spLocks noChangeAspect="1"/>
            </p:cNvSpPr>
            <p:nvPr/>
          </p:nvSpPr>
          <p:spPr bwMode="auto">
            <a:xfrm>
              <a:off x="2053" y="2505"/>
              <a:ext cx="89" cy="196"/>
            </a:xfrm>
            <a:custGeom>
              <a:avLst/>
              <a:gdLst>
                <a:gd name="T0" fmla="*/ 0 w 93"/>
                <a:gd name="T1" fmla="*/ 0 h 127"/>
                <a:gd name="T2" fmla="*/ 0 w 93"/>
                <a:gd name="T3" fmla="*/ 0 h 127"/>
                <a:gd name="T4" fmla="*/ 0 w 93"/>
                <a:gd name="T5" fmla="*/ 0 h 127"/>
                <a:gd name="T6" fmla="*/ 0 w 93"/>
                <a:gd name="T7" fmla="*/ 0 h 127"/>
                <a:gd name="T8" fmla="*/ 0 w 93"/>
                <a:gd name="T9" fmla="*/ 0 h 127"/>
                <a:gd name="T10" fmla="*/ 0 w 93"/>
                <a:gd name="T11" fmla="*/ 0 h 127"/>
                <a:gd name="T12" fmla="*/ 0 w 93"/>
                <a:gd name="T13" fmla="*/ 0 h 127"/>
                <a:gd name="T14" fmla="*/ 0 w 93"/>
                <a:gd name="T15" fmla="*/ 0 h 127"/>
                <a:gd name="T16" fmla="*/ 0 w 93"/>
                <a:gd name="T17" fmla="*/ 0 h 127"/>
                <a:gd name="T18" fmla="*/ 0 w 93"/>
                <a:gd name="T19" fmla="*/ 0 h 127"/>
                <a:gd name="T20" fmla="*/ 0 w 93"/>
                <a:gd name="T21" fmla="*/ 0 h 127"/>
                <a:gd name="T22" fmla="*/ 0 w 93"/>
                <a:gd name="T23" fmla="*/ 0 h 127"/>
                <a:gd name="T24" fmla="*/ 0 w 93"/>
                <a:gd name="T25" fmla="*/ 0 h 127"/>
                <a:gd name="T26" fmla="*/ 0 w 93"/>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127">
                  <a:moveTo>
                    <a:pt x="73" y="35"/>
                  </a:moveTo>
                  <a:lnTo>
                    <a:pt x="43" y="7"/>
                  </a:lnTo>
                  <a:lnTo>
                    <a:pt x="22" y="0"/>
                  </a:lnTo>
                  <a:lnTo>
                    <a:pt x="15" y="13"/>
                  </a:lnTo>
                  <a:lnTo>
                    <a:pt x="5" y="43"/>
                  </a:lnTo>
                  <a:lnTo>
                    <a:pt x="17" y="86"/>
                  </a:lnTo>
                  <a:lnTo>
                    <a:pt x="0" y="121"/>
                  </a:lnTo>
                  <a:lnTo>
                    <a:pt x="21" y="126"/>
                  </a:lnTo>
                  <a:lnTo>
                    <a:pt x="52" y="127"/>
                  </a:lnTo>
                  <a:lnTo>
                    <a:pt x="72" y="93"/>
                  </a:lnTo>
                  <a:lnTo>
                    <a:pt x="93" y="61"/>
                  </a:lnTo>
                  <a:lnTo>
                    <a:pt x="85" y="41"/>
                  </a:lnTo>
                  <a:lnTo>
                    <a:pt x="84" y="47"/>
                  </a:lnTo>
                  <a:lnTo>
                    <a:pt x="73" y="3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89" name="Freeform 187"/>
            <p:cNvSpPr>
              <a:spLocks noChangeAspect="1"/>
            </p:cNvSpPr>
            <p:nvPr/>
          </p:nvSpPr>
          <p:spPr bwMode="auto">
            <a:xfrm>
              <a:off x="1692" y="2394"/>
              <a:ext cx="89" cy="196"/>
            </a:xfrm>
            <a:custGeom>
              <a:avLst/>
              <a:gdLst>
                <a:gd name="T0" fmla="*/ 0 w 381"/>
                <a:gd name="T1" fmla="*/ 0 h 593"/>
                <a:gd name="T2" fmla="*/ 0 w 381"/>
                <a:gd name="T3" fmla="*/ 0 h 593"/>
                <a:gd name="T4" fmla="*/ 0 w 381"/>
                <a:gd name="T5" fmla="*/ 0 h 593"/>
                <a:gd name="T6" fmla="*/ 0 w 381"/>
                <a:gd name="T7" fmla="*/ 0 h 593"/>
                <a:gd name="T8" fmla="*/ 0 w 381"/>
                <a:gd name="T9" fmla="*/ 0 h 593"/>
                <a:gd name="T10" fmla="*/ 0 w 381"/>
                <a:gd name="T11" fmla="*/ 0 h 593"/>
                <a:gd name="T12" fmla="*/ 0 w 381"/>
                <a:gd name="T13" fmla="*/ 0 h 593"/>
                <a:gd name="T14" fmla="*/ 0 w 381"/>
                <a:gd name="T15" fmla="*/ 0 h 593"/>
                <a:gd name="T16" fmla="*/ 0 w 381"/>
                <a:gd name="T17" fmla="*/ 0 h 593"/>
                <a:gd name="T18" fmla="*/ 0 w 381"/>
                <a:gd name="T19" fmla="*/ 1 h 593"/>
                <a:gd name="T20" fmla="*/ 0 w 381"/>
                <a:gd name="T21" fmla="*/ 1 h 593"/>
                <a:gd name="T22" fmla="*/ 0 w 381"/>
                <a:gd name="T23" fmla="*/ 1 h 593"/>
                <a:gd name="T24" fmla="*/ 0 w 381"/>
                <a:gd name="T25" fmla="*/ 1 h 593"/>
                <a:gd name="T26" fmla="*/ 0 w 381"/>
                <a:gd name="T27" fmla="*/ 1 h 593"/>
                <a:gd name="T28" fmla="*/ 0 w 381"/>
                <a:gd name="T29" fmla="*/ 1 h 593"/>
                <a:gd name="T30" fmla="*/ 0 w 381"/>
                <a:gd name="T31" fmla="*/ 1 h 593"/>
                <a:gd name="T32" fmla="*/ 0 w 381"/>
                <a:gd name="T33" fmla="*/ 1 h 593"/>
                <a:gd name="T34" fmla="*/ 0 w 381"/>
                <a:gd name="T35" fmla="*/ 1 h 593"/>
                <a:gd name="T36" fmla="*/ 0 w 381"/>
                <a:gd name="T37" fmla="*/ 1 h 593"/>
                <a:gd name="T38" fmla="*/ 0 w 381"/>
                <a:gd name="T39" fmla="*/ 1 h 593"/>
                <a:gd name="T40" fmla="*/ 0 w 381"/>
                <a:gd name="T41" fmla="*/ 1 h 593"/>
                <a:gd name="T42" fmla="*/ 0 w 381"/>
                <a:gd name="T43" fmla="*/ 1 h 593"/>
                <a:gd name="T44" fmla="*/ 0 w 381"/>
                <a:gd name="T45" fmla="*/ 1 h 593"/>
                <a:gd name="T46" fmla="*/ 1 w 381"/>
                <a:gd name="T47" fmla="*/ 1 h 593"/>
                <a:gd name="T48" fmla="*/ 1 w 381"/>
                <a:gd name="T49" fmla="*/ 1 h 593"/>
                <a:gd name="T50" fmla="*/ 1 w 381"/>
                <a:gd name="T51" fmla="*/ 1 h 593"/>
                <a:gd name="T52" fmla="*/ 1 w 381"/>
                <a:gd name="T53" fmla="*/ 1 h 593"/>
                <a:gd name="T54" fmla="*/ 1 w 381"/>
                <a:gd name="T55" fmla="*/ 1 h 593"/>
                <a:gd name="T56" fmla="*/ 1 w 381"/>
                <a:gd name="T57" fmla="*/ 0 h 593"/>
                <a:gd name="T58" fmla="*/ 1 w 381"/>
                <a:gd name="T59" fmla="*/ 0 h 593"/>
                <a:gd name="T60" fmla="*/ 0 w 381"/>
                <a:gd name="T61" fmla="*/ 0 h 593"/>
                <a:gd name="T62" fmla="*/ 0 w 381"/>
                <a:gd name="T63" fmla="*/ 0 h 593"/>
                <a:gd name="T64" fmla="*/ 0 w 381"/>
                <a:gd name="T65" fmla="*/ 0 h 593"/>
                <a:gd name="T66" fmla="*/ 0 w 381"/>
                <a:gd name="T67" fmla="*/ 0 h 593"/>
                <a:gd name="T68" fmla="*/ 0 w 381"/>
                <a:gd name="T69" fmla="*/ 0 h 593"/>
                <a:gd name="T70" fmla="*/ 0 w 381"/>
                <a:gd name="T71" fmla="*/ 0 h 593"/>
                <a:gd name="T72" fmla="*/ 0 w 381"/>
                <a:gd name="T73" fmla="*/ 0 h 593"/>
                <a:gd name="T74" fmla="*/ 0 w 381"/>
                <a:gd name="T75" fmla="*/ 0 h 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 h="593">
                  <a:moveTo>
                    <a:pt x="161" y="40"/>
                  </a:moveTo>
                  <a:lnTo>
                    <a:pt x="150" y="56"/>
                  </a:lnTo>
                  <a:lnTo>
                    <a:pt x="153" y="48"/>
                  </a:lnTo>
                  <a:lnTo>
                    <a:pt x="135" y="50"/>
                  </a:lnTo>
                  <a:lnTo>
                    <a:pt x="113" y="78"/>
                  </a:lnTo>
                  <a:lnTo>
                    <a:pt x="109" y="105"/>
                  </a:lnTo>
                  <a:lnTo>
                    <a:pt x="74" y="138"/>
                  </a:lnTo>
                  <a:lnTo>
                    <a:pt x="71" y="158"/>
                  </a:lnTo>
                  <a:lnTo>
                    <a:pt x="65" y="141"/>
                  </a:lnTo>
                  <a:lnTo>
                    <a:pt x="57" y="131"/>
                  </a:lnTo>
                  <a:lnTo>
                    <a:pt x="57" y="159"/>
                  </a:lnTo>
                  <a:lnTo>
                    <a:pt x="45" y="168"/>
                  </a:lnTo>
                  <a:lnTo>
                    <a:pt x="38" y="183"/>
                  </a:lnTo>
                  <a:lnTo>
                    <a:pt x="48" y="197"/>
                  </a:lnTo>
                  <a:lnTo>
                    <a:pt x="55" y="231"/>
                  </a:lnTo>
                  <a:lnTo>
                    <a:pt x="48" y="245"/>
                  </a:lnTo>
                  <a:lnTo>
                    <a:pt x="49" y="273"/>
                  </a:lnTo>
                  <a:lnTo>
                    <a:pt x="53" y="299"/>
                  </a:lnTo>
                  <a:lnTo>
                    <a:pt x="56" y="304"/>
                  </a:lnTo>
                  <a:lnTo>
                    <a:pt x="36" y="344"/>
                  </a:lnTo>
                  <a:lnTo>
                    <a:pt x="17" y="352"/>
                  </a:lnTo>
                  <a:lnTo>
                    <a:pt x="11" y="372"/>
                  </a:lnTo>
                  <a:lnTo>
                    <a:pt x="0" y="378"/>
                  </a:lnTo>
                  <a:lnTo>
                    <a:pt x="3" y="390"/>
                  </a:lnTo>
                  <a:lnTo>
                    <a:pt x="29" y="410"/>
                  </a:lnTo>
                  <a:lnTo>
                    <a:pt x="48" y="429"/>
                  </a:lnTo>
                  <a:lnTo>
                    <a:pt x="79" y="428"/>
                  </a:lnTo>
                  <a:lnTo>
                    <a:pt x="114" y="446"/>
                  </a:lnTo>
                  <a:lnTo>
                    <a:pt x="116" y="443"/>
                  </a:lnTo>
                  <a:lnTo>
                    <a:pt x="134" y="461"/>
                  </a:lnTo>
                  <a:lnTo>
                    <a:pt x="152" y="479"/>
                  </a:lnTo>
                  <a:lnTo>
                    <a:pt x="176" y="507"/>
                  </a:lnTo>
                  <a:lnTo>
                    <a:pt x="182" y="524"/>
                  </a:lnTo>
                  <a:lnTo>
                    <a:pt x="222" y="524"/>
                  </a:lnTo>
                  <a:lnTo>
                    <a:pt x="246" y="525"/>
                  </a:lnTo>
                  <a:lnTo>
                    <a:pt x="277" y="536"/>
                  </a:lnTo>
                  <a:lnTo>
                    <a:pt x="265" y="579"/>
                  </a:lnTo>
                  <a:lnTo>
                    <a:pt x="285" y="593"/>
                  </a:lnTo>
                  <a:lnTo>
                    <a:pt x="293" y="543"/>
                  </a:lnTo>
                  <a:lnTo>
                    <a:pt x="300" y="492"/>
                  </a:lnTo>
                  <a:lnTo>
                    <a:pt x="287" y="455"/>
                  </a:lnTo>
                  <a:lnTo>
                    <a:pt x="279" y="422"/>
                  </a:lnTo>
                  <a:lnTo>
                    <a:pt x="302" y="419"/>
                  </a:lnTo>
                  <a:lnTo>
                    <a:pt x="308" y="412"/>
                  </a:lnTo>
                  <a:lnTo>
                    <a:pt x="290" y="404"/>
                  </a:lnTo>
                  <a:lnTo>
                    <a:pt x="287" y="381"/>
                  </a:lnTo>
                  <a:lnTo>
                    <a:pt x="314" y="381"/>
                  </a:lnTo>
                  <a:lnTo>
                    <a:pt x="341" y="381"/>
                  </a:lnTo>
                  <a:lnTo>
                    <a:pt x="337" y="375"/>
                  </a:lnTo>
                  <a:lnTo>
                    <a:pt x="345" y="378"/>
                  </a:lnTo>
                  <a:lnTo>
                    <a:pt x="362" y="366"/>
                  </a:lnTo>
                  <a:lnTo>
                    <a:pt x="374" y="396"/>
                  </a:lnTo>
                  <a:lnTo>
                    <a:pt x="381" y="399"/>
                  </a:lnTo>
                  <a:lnTo>
                    <a:pt x="373" y="369"/>
                  </a:lnTo>
                  <a:lnTo>
                    <a:pt x="355" y="341"/>
                  </a:lnTo>
                  <a:lnTo>
                    <a:pt x="366" y="324"/>
                  </a:lnTo>
                  <a:lnTo>
                    <a:pt x="351" y="280"/>
                  </a:lnTo>
                  <a:lnTo>
                    <a:pt x="359" y="250"/>
                  </a:lnTo>
                  <a:lnTo>
                    <a:pt x="367" y="220"/>
                  </a:lnTo>
                  <a:lnTo>
                    <a:pt x="339" y="221"/>
                  </a:lnTo>
                  <a:lnTo>
                    <a:pt x="312" y="224"/>
                  </a:lnTo>
                  <a:lnTo>
                    <a:pt x="283" y="191"/>
                  </a:lnTo>
                  <a:lnTo>
                    <a:pt x="259" y="190"/>
                  </a:lnTo>
                  <a:lnTo>
                    <a:pt x="235" y="189"/>
                  </a:lnTo>
                  <a:lnTo>
                    <a:pt x="212" y="177"/>
                  </a:lnTo>
                  <a:lnTo>
                    <a:pt x="212" y="154"/>
                  </a:lnTo>
                  <a:lnTo>
                    <a:pt x="197" y="114"/>
                  </a:lnTo>
                  <a:lnTo>
                    <a:pt x="183" y="113"/>
                  </a:lnTo>
                  <a:lnTo>
                    <a:pt x="198" y="83"/>
                  </a:lnTo>
                  <a:lnTo>
                    <a:pt x="215" y="54"/>
                  </a:lnTo>
                  <a:lnTo>
                    <a:pt x="233" y="24"/>
                  </a:lnTo>
                  <a:lnTo>
                    <a:pt x="254" y="17"/>
                  </a:lnTo>
                  <a:lnTo>
                    <a:pt x="258" y="0"/>
                  </a:lnTo>
                  <a:lnTo>
                    <a:pt x="237" y="2"/>
                  </a:lnTo>
                  <a:lnTo>
                    <a:pt x="209" y="20"/>
                  </a:lnTo>
                  <a:lnTo>
                    <a:pt x="179" y="39"/>
                  </a:lnTo>
                  <a:lnTo>
                    <a:pt x="161" y="4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0" name="Freeform 188"/>
            <p:cNvSpPr>
              <a:spLocks noChangeAspect="1"/>
            </p:cNvSpPr>
            <p:nvPr/>
          </p:nvSpPr>
          <p:spPr bwMode="auto">
            <a:xfrm>
              <a:off x="1955" y="2457"/>
              <a:ext cx="89" cy="196"/>
            </a:xfrm>
            <a:custGeom>
              <a:avLst/>
              <a:gdLst>
                <a:gd name="T0" fmla="*/ 0 w 151"/>
                <a:gd name="T1" fmla="*/ 0 h 258"/>
                <a:gd name="T2" fmla="*/ 0 w 151"/>
                <a:gd name="T3" fmla="*/ 0 h 258"/>
                <a:gd name="T4" fmla="*/ 0 w 151"/>
                <a:gd name="T5" fmla="*/ 0 h 258"/>
                <a:gd name="T6" fmla="*/ 0 w 151"/>
                <a:gd name="T7" fmla="*/ 0 h 258"/>
                <a:gd name="T8" fmla="*/ 0 w 151"/>
                <a:gd name="T9" fmla="*/ 0 h 258"/>
                <a:gd name="T10" fmla="*/ 0 w 151"/>
                <a:gd name="T11" fmla="*/ 0 h 258"/>
                <a:gd name="T12" fmla="*/ 0 w 151"/>
                <a:gd name="T13" fmla="*/ 0 h 258"/>
                <a:gd name="T14" fmla="*/ 0 w 151"/>
                <a:gd name="T15" fmla="*/ 0 h 258"/>
                <a:gd name="T16" fmla="*/ 0 w 151"/>
                <a:gd name="T17" fmla="*/ 0 h 258"/>
                <a:gd name="T18" fmla="*/ 0 w 151"/>
                <a:gd name="T19" fmla="*/ 0 h 258"/>
                <a:gd name="T20" fmla="*/ 0 w 151"/>
                <a:gd name="T21" fmla="*/ 0 h 258"/>
                <a:gd name="T22" fmla="*/ 0 w 151"/>
                <a:gd name="T23" fmla="*/ 0 h 258"/>
                <a:gd name="T24" fmla="*/ 0 w 151"/>
                <a:gd name="T25" fmla="*/ 0 h 258"/>
                <a:gd name="T26" fmla="*/ 0 w 151"/>
                <a:gd name="T27" fmla="*/ 0 h 258"/>
                <a:gd name="T28" fmla="*/ 0 w 151"/>
                <a:gd name="T29" fmla="*/ 0 h 258"/>
                <a:gd name="T30" fmla="*/ 0 w 151"/>
                <a:gd name="T31" fmla="*/ 0 h 258"/>
                <a:gd name="T32" fmla="*/ 0 w 151"/>
                <a:gd name="T33" fmla="*/ 0 h 258"/>
                <a:gd name="T34" fmla="*/ 0 w 151"/>
                <a:gd name="T35" fmla="*/ 0 h 258"/>
                <a:gd name="T36" fmla="*/ 0 w 151"/>
                <a:gd name="T37" fmla="*/ 0 h 258"/>
                <a:gd name="T38" fmla="*/ 0 w 151"/>
                <a:gd name="T39" fmla="*/ 0 h 258"/>
                <a:gd name="T40" fmla="*/ 0 w 151"/>
                <a:gd name="T41" fmla="*/ 0 h 258"/>
                <a:gd name="T42" fmla="*/ 0 w 151"/>
                <a:gd name="T43" fmla="*/ 0 h 258"/>
                <a:gd name="T44" fmla="*/ 0 w 151"/>
                <a:gd name="T45" fmla="*/ 0 h 258"/>
                <a:gd name="T46" fmla="*/ 0 w 151"/>
                <a:gd name="T47" fmla="*/ 0 h 258"/>
                <a:gd name="T48" fmla="*/ 0 w 151"/>
                <a:gd name="T49" fmla="*/ 0 h 258"/>
                <a:gd name="T50" fmla="*/ 0 w 151"/>
                <a:gd name="T51" fmla="*/ 0 h 258"/>
                <a:gd name="T52" fmla="*/ 0 w 151"/>
                <a:gd name="T53" fmla="*/ 0 h 258"/>
                <a:gd name="T54" fmla="*/ 0 w 151"/>
                <a:gd name="T55" fmla="*/ 0 h 258"/>
                <a:gd name="T56" fmla="*/ 0 w 151"/>
                <a:gd name="T57" fmla="*/ 0 h 258"/>
                <a:gd name="T58" fmla="*/ 0 w 151"/>
                <a:gd name="T59" fmla="*/ 0 h 2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1" h="258">
                  <a:moveTo>
                    <a:pt x="121" y="186"/>
                  </a:moveTo>
                  <a:lnTo>
                    <a:pt x="106" y="167"/>
                  </a:lnTo>
                  <a:lnTo>
                    <a:pt x="108" y="136"/>
                  </a:lnTo>
                  <a:lnTo>
                    <a:pt x="122" y="127"/>
                  </a:lnTo>
                  <a:lnTo>
                    <a:pt x="128" y="109"/>
                  </a:lnTo>
                  <a:lnTo>
                    <a:pt x="127" y="82"/>
                  </a:lnTo>
                  <a:lnTo>
                    <a:pt x="94" y="60"/>
                  </a:lnTo>
                  <a:lnTo>
                    <a:pt x="86" y="73"/>
                  </a:lnTo>
                  <a:lnTo>
                    <a:pt x="89" y="38"/>
                  </a:lnTo>
                  <a:lnTo>
                    <a:pt x="71" y="23"/>
                  </a:lnTo>
                  <a:lnTo>
                    <a:pt x="53" y="7"/>
                  </a:lnTo>
                  <a:lnTo>
                    <a:pt x="60" y="12"/>
                  </a:lnTo>
                  <a:lnTo>
                    <a:pt x="46" y="0"/>
                  </a:lnTo>
                  <a:lnTo>
                    <a:pt x="52" y="8"/>
                  </a:lnTo>
                  <a:lnTo>
                    <a:pt x="22" y="36"/>
                  </a:lnTo>
                  <a:lnTo>
                    <a:pt x="35" y="52"/>
                  </a:lnTo>
                  <a:lnTo>
                    <a:pt x="12" y="65"/>
                  </a:lnTo>
                  <a:lnTo>
                    <a:pt x="0" y="91"/>
                  </a:lnTo>
                  <a:lnTo>
                    <a:pt x="18" y="120"/>
                  </a:lnTo>
                  <a:lnTo>
                    <a:pt x="36" y="119"/>
                  </a:lnTo>
                  <a:lnTo>
                    <a:pt x="40" y="139"/>
                  </a:lnTo>
                  <a:lnTo>
                    <a:pt x="53" y="157"/>
                  </a:lnTo>
                  <a:lnTo>
                    <a:pt x="44" y="190"/>
                  </a:lnTo>
                  <a:lnTo>
                    <a:pt x="48" y="232"/>
                  </a:lnTo>
                  <a:lnTo>
                    <a:pt x="68" y="258"/>
                  </a:lnTo>
                  <a:lnTo>
                    <a:pt x="88" y="258"/>
                  </a:lnTo>
                  <a:lnTo>
                    <a:pt x="119" y="242"/>
                  </a:lnTo>
                  <a:lnTo>
                    <a:pt x="151" y="236"/>
                  </a:lnTo>
                  <a:lnTo>
                    <a:pt x="137" y="211"/>
                  </a:lnTo>
                  <a:lnTo>
                    <a:pt x="121" y="18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1" name="Freeform 189"/>
            <p:cNvSpPr>
              <a:spLocks noChangeAspect="1"/>
            </p:cNvSpPr>
            <p:nvPr/>
          </p:nvSpPr>
          <p:spPr bwMode="auto">
            <a:xfrm>
              <a:off x="2004" y="2502"/>
              <a:ext cx="89" cy="196"/>
            </a:xfrm>
            <a:custGeom>
              <a:avLst/>
              <a:gdLst>
                <a:gd name="T0" fmla="*/ 0 w 123"/>
                <a:gd name="T1" fmla="*/ 0 h 145"/>
                <a:gd name="T2" fmla="*/ 0 w 123"/>
                <a:gd name="T3" fmla="*/ 0 h 145"/>
                <a:gd name="T4" fmla="*/ 0 w 123"/>
                <a:gd name="T5" fmla="*/ 0 h 145"/>
                <a:gd name="T6" fmla="*/ 0 w 123"/>
                <a:gd name="T7" fmla="*/ 0 h 145"/>
                <a:gd name="T8" fmla="*/ 0 w 123"/>
                <a:gd name="T9" fmla="*/ 0 h 145"/>
                <a:gd name="T10" fmla="*/ 0 w 123"/>
                <a:gd name="T11" fmla="*/ 0 h 145"/>
                <a:gd name="T12" fmla="*/ 0 w 123"/>
                <a:gd name="T13" fmla="*/ 0 h 145"/>
                <a:gd name="T14" fmla="*/ 0 w 123"/>
                <a:gd name="T15" fmla="*/ 0 h 145"/>
                <a:gd name="T16" fmla="*/ 0 w 123"/>
                <a:gd name="T17" fmla="*/ 0 h 145"/>
                <a:gd name="T18" fmla="*/ 0 w 123"/>
                <a:gd name="T19" fmla="*/ 0 h 145"/>
                <a:gd name="T20" fmla="*/ 0 w 123"/>
                <a:gd name="T21" fmla="*/ 0 h 145"/>
                <a:gd name="T22" fmla="*/ 0 w 123"/>
                <a:gd name="T23" fmla="*/ 0 h 145"/>
                <a:gd name="T24" fmla="*/ 0 w 123"/>
                <a:gd name="T25" fmla="*/ 0 h 145"/>
                <a:gd name="T26" fmla="*/ 0 w 123"/>
                <a:gd name="T27" fmla="*/ 0 h 145"/>
                <a:gd name="T28" fmla="*/ 0 w 123"/>
                <a:gd name="T29" fmla="*/ 0 h 145"/>
                <a:gd name="T30" fmla="*/ 0 w 123"/>
                <a:gd name="T31" fmla="*/ 0 h 145"/>
                <a:gd name="T32" fmla="*/ 0 w 123"/>
                <a:gd name="T33" fmla="*/ 0 h 145"/>
                <a:gd name="T34" fmla="*/ 0 w 123"/>
                <a:gd name="T35" fmla="*/ 0 h 145"/>
                <a:gd name="T36" fmla="*/ 0 w 123"/>
                <a:gd name="T37" fmla="*/ 0 h 145"/>
                <a:gd name="T38" fmla="*/ 0 w 123"/>
                <a:gd name="T39" fmla="*/ 0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 h="145">
                  <a:moveTo>
                    <a:pt x="15" y="91"/>
                  </a:moveTo>
                  <a:lnTo>
                    <a:pt x="0" y="72"/>
                  </a:lnTo>
                  <a:lnTo>
                    <a:pt x="2" y="41"/>
                  </a:lnTo>
                  <a:lnTo>
                    <a:pt x="16" y="32"/>
                  </a:lnTo>
                  <a:lnTo>
                    <a:pt x="22" y="14"/>
                  </a:lnTo>
                  <a:lnTo>
                    <a:pt x="28" y="0"/>
                  </a:lnTo>
                  <a:lnTo>
                    <a:pt x="66" y="3"/>
                  </a:lnTo>
                  <a:lnTo>
                    <a:pt x="93" y="1"/>
                  </a:lnTo>
                  <a:lnTo>
                    <a:pt x="93" y="0"/>
                  </a:lnTo>
                  <a:lnTo>
                    <a:pt x="123" y="2"/>
                  </a:lnTo>
                  <a:lnTo>
                    <a:pt x="120" y="19"/>
                  </a:lnTo>
                  <a:lnTo>
                    <a:pt x="110" y="49"/>
                  </a:lnTo>
                  <a:lnTo>
                    <a:pt x="122" y="92"/>
                  </a:lnTo>
                  <a:lnTo>
                    <a:pt x="105" y="127"/>
                  </a:lnTo>
                  <a:lnTo>
                    <a:pt x="86" y="121"/>
                  </a:lnTo>
                  <a:lnTo>
                    <a:pt x="57" y="127"/>
                  </a:lnTo>
                  <a:lnTo>
                    <a:pt x="60" y="145"/>
                  </a:lnTo>
                  <a:lnTo>
                    <a:pt x="45" y="141"/>
                  </a:lnTo>
                  <a:lnTo>
                    <a:pt x="31" y="116"/>
                  </a:lnTo>
                  <a:lnTo>
                    <a:pt x="15" y="9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2" name="Freeform 190"/>
            <p:cNvSpPr>
              <a:spLocks noChangeAspect="1"/>
            </p:cNvSpPr>
            <p:nvPr/>
          </p:nvSpPr>
          <p:spPr bwMode="auto">
            <a:xfrm>
              <a:off x="1949" y="2419"/>
              <a:ext cx="89" cy="196"/>
            </a:xfrm>
            <a:custGeom>
              <a:avLst/>
              <a:gdLst>
                <a:gd name="T0" fmla="*/ 1 w 29"/>
                <a:gd name="T1" fmla="*/ 1 h 24"/>
                <a:gd name="T2" fmla="*/ 1 w 29"/>
                <a:gd name="T3" fmla="*/ 0 h 24"/>
                <a:gd name="T4" fmla="*/ 1 w 29"/>
                <a:gd name="T5" fmla="*/ 1 h 24"/>
                <a:gd name="T6" fmla="*/ 0 w 29"/>
                <a:gd name="T7" fmla="*/ 1 h 24"/>
                <a:gd name="T8" fmla="*/ 1 w 29"/>
                <a:gd name="T9" fmla="*/ 1 h 24"/>
                <a:gd name="T10" fmla="*/ 1 w 29"/>
                <a:gd name="T11" fmla="*/ 1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4">
                  <a:moveTo>
                    <a:pt x="9" y="1"/>
                  </a:moveTo>
                  <a:lnTo>
                    <a:pt x="29" y="0"/>
                  </a:lnTo>
                  <a:lnTo>
                    <a:pt x="20" y="24"/>
                  </a:lnTo>
                  <a:lnTo>
                    <a:pt x="0" y="21"/>
                  </a:lnTo>
                  <a:lnTo>
                    <a:pt x="12" y="7"/>
                  </a:lnTo>
                  <a:lnTo>
                    <a:pt x="9" y="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3" name="Freeform 191"/>
            <p:cNvSpPr>
              <a:spLocks noChangeAspect="1"/>
            </p:cNvSpPr>
            <p:nvPr/>
          </p:nvSpPr>
          <p:spPr bwMode="auto">
            <a:xfrm>
              <a:off x="1777" y="2395"/>
              <a:ext cx="89" cy="196"/>
            </a:xfrm>
            <a:custGeom>
              <a:avLst/>
              <a:gdLst>
                <a:gd name="T0" fmla="*/ 1 w 428"/>
                <a:gd name="T1" fmla="*/ 0 h 411"/>
                <a:gd name="T2" fmla="*/ 0 w 428"/>
                <a:gd name="T3" fmla="*/ 0 h 411"/>
                <a:gd name="T4" fmla="*/ 0 w 428"/>
                <a:gd name="T5" fmla="*/ 0 h 411"/>
                <a:gd name="T6" fmla="*/ 0 w 428"/>
                <a:gd name="T7" fmla="*/ 0 h 411"/>
                <a:gd name="T8" fmla="*/ 0 w 428"/>
                <a:gd name="T9" fmla="*/ 0 h 411"/>
                <a:gd name="T10" fmla="*/ 0 w 428"/>
                <a:gd name="T11" fmla="*/ 0 h 411"/>
                <a:gd name="T12" fmla="*/ 0 w 428"/>
                <a:gd name="T13" fmla="*/ 0 h 411"/>
                <a:gd name="T14" fmla="*/ 0 w 428"/>
                <a:gd name="T15" fmla="*/ 0 h 411"/>
                <a:gd name="T16" fmla="*/ 0 w 428"/>
                <a:gd name="T17" fmla="*/ 0 h 411"/>
                <a:gd name="T18" fmla="*/ 0 w 428"/>
                <a:gd name="T19" fmla="*/ 0 h 411"/>
                <a:gd name="T20" fmla="*/ 0 w 428"/>
                <a:gd name="T21" fmla="*/ 0 h 411"/>
                <a:gd name="T22" fmla="*/ 0 w 428"/>
                <a:gd name="T23" fmla="*/ 0 h 411"/>
                <a:gd name="T24" fmla="*/ 0 w 428"/>
                <a:gd name="T25" fmla="*/ 0 h 411"/>
                <a:gd name="T26" fmla="*/ 0 w 428"/>
                <a:gd name="T27" fmla="*/ 0 h 411"/>
                <a:gd name="T28" fmla="*/ 0 w 428"/>
                <a:gd name="T29" fmla="*/ 0 h 411"/>
                <a:gd name="T30" fmla="*/ 0 w 428"/>
                <a:gd name="T31" fmla="*/ 0 h 411"/>
                <a:gd name="T32" fmla="*/ 0 w 428"/>
                <a:gd name="T33" fmla="*/ 0 h 411"/>
                <a:gd name="T34" fmla="*/ 0 w 428"/>
                <a:gd name="T35" fmla="*/ 0 h 411"/>
                <a:gd name="T36" fmla="*/ 0 w 428"/>
                <a:gd name="T37" fmla="*/ 0 h 411"/>
                <a:gd name="T38" fmla="*/ 0 w 428"/>
                <a:gd name="T39" fmla="*/ 0 h 411"/>
                <a:gd name="T40" fmla="*/ 0 w 428"/>
                <a:gd name="T41" fmla="*/ 0 h 411"/>
                <a:gd name="T42" fmla="*/ 0 w 428"/>
                <a:gd name="T43" fmla="*/ 0 h 411"/>
                <a:gd name="T44" fmla="*/ 0 w 428"/>
                <a:gd name="T45" fmla="*/ 1 h 411"/>
                <a:gd name="T46" fmla="*/ 0 w 428"/>
                <a:gd name="T47" fmla="*/ 1 h 411"/>
                <a:gd name="T48" fmla="*/ 0 w 428"/>
                <a:gd name="T49" fmla="*/ 1 h 411"/>
                <a:gd name="T50" fmla="*/ 0 w 428"/>
                <a:gd name="T51" fmla="*/ 1 h 411"/>
                <a:gd name="T52" fmla="*/ 0 w 428"/>
                <a:gd name="T53" fmla="*/ 1 h 411"/>
                <a:gd name="T54" fmla="*/ 0 w 428"/>
                <a:gd name="T55" fmla="*/ 0 h 411"/>
                <a:gd name="T56" fmla="*/ 0 w 428"/>
                <a:gd name="T57" fmla="*/ 0 h 411"/>
                <a:gd name="T58" fmla="*/ 1 w 428"/>
                <a:gd name="T59" fmla="*/ 0 h 411"/>
                <a:gd name="T60" fmla="*/ 1 w 428"/>
                <a:gd name="T61" fmla="*/ 0 h 411"/>
                <a:gd name="T62" fmla="*/ 1 w 428"/>
                <a:gd name="T63" fmla="*/ 0 h 411"/>
                <a:gd name="T64" fmla="*/ 1 w 428"/>
                <a:gd name="T65" fmla="*/ 0 h 411"/>
                <a:gd name="T66" fmla="*/ 1 w 428"/>
                <a:gd name="T67" fmla="*/ 0 h 411"/>
                <a:gd name="T68" fmla="*/ 1 w 428"/>
                <a:gd name="T69" fmla="*/ 0 h 411"/>
                <a:gd name="T70" fmla="*/ 1 w 428"/>
                <a:gd name="T71" fmla="*/ 0 h 411"/>
                <a:gd name="T72" fmla="*/ 1 w 428"/>
                <a:gd name="T73" fmla="*/ 0 h 411"/>
                <a:gd name="T74" fmla="*/ 1 w 428"/>
                <a:gd name="T75" fmla="*/ 0 h 411"/>
                <a:gd name="T76" fmla="*/ 1 w 428"/>
                <a:gd name="T77" fmla="*/ 0 h 4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8" h="411">
                  <a:moveTo>
                    <a:pt x="356" y="89"/>
                  </a:moveTo>
                  <a:lnTo>
                    <a:pt x="353" y="84"/>
                  </a:lnTo>
                  <a:lnTo>
                    <a:pt x="346" y="76"/>
                  </a:lnTo>
                  <a:lnTo>
                    <a:pt x="334" y="77"/>
                  </a:lnTo>
                  <a:lnTo>
                    <a:pt x="340" y="76"/>
                  </a:lnTo>
                  <a:lnTo>
                    <a:pt x="332" y="66"/>
                  </a:lnTo>
                  <a:lnTo>
                    <a:pt x="363" y="55"/>
                  </a:lnTo>
                  <a:lnTo>
                    <a:pt x="329" y="57"/>
                  </a:lnTo>
                  <a:lnTo>
                    <a:pt x="294" y="57"/>
                  </a:lnTo>
                  <a:lnTo>
                    <a:pt x="306" y="60"/>
                  </a:lnTo>
                  <a:lnTo>
                    <a:pt x="274" y="75"/>
                  </a:lnTo>
                  <a:lnTo>
                    <a:pt x="232" y="60"/>
                  </a:lnTo>
                  <a:lnTo>
                    <a:pt x="202" y="61"/>
                  </a:lnTo>
                  <a:lnTo>
                    <a:pt x="172" y="61"/>
                  </a:lnTo>
                  <a:lnTo>
                    <a:pt x="162" y="39"/>
                  </a:lnTo>
                  <a:lnTo>
                    <a:pt x="128" y="25"/>
                  </a:lnTo>
                  <a:lnTo>
                    <a:pt x="114" y="0"/>
                  </a:lnTo>
                  <a:lnTo>
                    <a:pt x="105" y="16"/>
                  </a:lnTo>
                  <a:lnTo>
                    <a:pt x="120" y="25"/>
                  </a:lnTo>
                  <a:lnTo>
                    <a:pt x="113" y="25"/>
                  </a:lnTo>
                  <a:lnTo>
                    <a:pt x="71" y="43"/>
                  </a:lnTo>
                  <a:lnTo>
                    <a:pt x="65" y="51"/>
                  </a:lnTo>
                  <a:lnTo>
                    <a:pt x="74" y="95"/>
                  </a:lnTo>
                  <a:lnTo>
                    <a:pt x="59" y="113"/>
                  </a:lnTo>
                  <a:lnTo>
                    <a:pt x="42" y="88"/>
                  </a:lnTo>
                  <a:lnTo>
                    <a:pt x="59" y="58"/>
                  </a:lnTo>
                  <a:lnTo>
                    <a:pt x="51" y="29"/>
                  </a:lnTo>
                  <a:lnTo>
                    <a:pt x="71" y="12"/>
                  </a:lnTo>
                  <a:lnTo>
                    <a:pt x="50" y="19"/>
                  </a:lnTo>
                  <a:lnTo>
                    <a:pt x="32" y="49"/>
                  </a:lnTo>
                  <a:lnTo>
                    <a:pt x="15" y="78"/>
                  </a:lnTo>
                  <a:lnTo>
                    <a:pt x="0" y="108"/>
                  </a:lnTo>
                  <a:lnTo>
                    <a:pt x="14" y="109"/>
                  </a:lnTo>
                  <a:lnTo>
                    <a:pt x="29" y="149"/>
                  </a:lnTo>
                  <a:lnTo>
                    <a:pt x="29" y="172"/>
                  </a:lnTo>
                  <a:lnTo>
                    <a:pt x="52" y="184"/>
                  </a:lnTo>
                  <a:lnTo>
                    <a:pt x="76" y="185"/>
                  </a:lnTo>
                  <a:lnTo>
                    <a:pt x="100" y="186"/>
                  </a:lnTo>
                  <a:lnTo>
                    <a:pt x="129" y="219"/>
                  </a:lnTo>
                  <a:lnTo>
                    <a:pt x="156" y="216"/>
                  </a:lnTo>
                  <a:lnTo>
                    <a:pt x="184" y="215"/>
                  </a:lnTo>
                  <a:lnTo>
                    <a:pt x="176" y="245"/>
                  </a:lnTo>
                  <a:lnTo>
                    <a:pt x="168" y="275"/>
                  </a:lnTo>
                  <a:lnTo>
                    <a:pt x="183" y="319"/>
                  </a:lnTo>
                  <a:lnTo>
                    <a:pt x="172" y="336"/>
                  </a:lnTo>
                  <a:lnTo>
                    <a:pt x="190" y="364"/>
                  </a:lnTo>
                  <a:lnTo>
                    <a:pt x="198" y="394"/>
                  </a:lnTo>
                  <a:lnTo>
                    <a:pt x="224" y="409"/>
                  </a:lnTo>
                  <a:lnTo>
                    <a:pt x="240" y="407"/>
                  </a:lnTo>
                  <a:lnTo>
                    <a:pt x="244" y="411"/>
                  </a:lnTo>
                  <a:lnTo>
                    <a:pt x="276" y="385"/>
                  </a:lnTo>
                  <a:lnTo>
                    <a:pt x="304" y="360"/>
                  </a:lnTo>
                  <a:lnTo>
                    <a:pt x="310" y="351"/>
                  </a:lnTo>
                  <a:lnTo>
                    <a:pt x="290" y="343"/>
                  </a:lnTo>
                  <a:lnTo>
                    <a:pt x="280" y="304"/>
                  </a:lnTo>
                  <a:lnTo>
                    <a:pt x="270" y="285"/>
                  </a:lnTo>
                  <a:lnTo>
                    <a:pt x="302" y="295"/>
                  </a:lnTo>
                  <a:lnTo>
                    <a:pt x="330" y="305"/>
                  </a:lnTo>
                  <a:lnTo>
                    <a:pt x="335" y="293"/>
                  </a:lnTo>
                  <a:lnTo>
                    <a:pt x="362" y="281"/>
                  </a:lnTo>
                  <a:lnTo>
                    <a:pt x="388" y="270"/>
                  </a:lnTo>
                  <a:lnTo>
                    <a:pt x="396" y="251"/>
                  </a:lnTo>
                  <a:lnTo>
                    <a:pt x="394" y="251"/>
                  </a:lnTo>
                  <a:lnTo>
                    <a:pt x="376" y="222"/>
                  </a:lnTo>
                  <a:lnTo>
                    <a:pt x="388" y="196"/>
                  </a:lnTo>
                  <a:lnTo>
                    <a:pt x="411" y="183"/>
                  </a:lnTo>
                  <a:lnTo>
                    <a:pt x="398" y="167"/>
                  </a:lnTo>
                  <a:lnTo>
                    <a:pt x="428" y="139"/>
                  </a:lnTo>
                  <a:lnTo>
                    <a:pt x="422" y="131"/>
                  </a:lnTo>
                  <a:lnTo>
                    <a:pt x="390" y="130"/>
                  </a:lnTo>
                  <a:lnTo>
                    <a:pt x="371" y="130"/>
                  </a:lnTo>
                  <a:lnTo>
                    <a:pt x="378" y="129"/>
                  </a:lnTo>
                  <a:lnTo>
                    <a:pt x="389" y="112"/>
                  </a:lnTo>
                  <a:lnTo>
                    <a:pt x="396" y="105"/>
                  </a:lnTo>
                  <a:lnTo>
                    <a:pt x="377" y="87"/>
                  </a:lnTo>
                  <a:lnTo>
                    <a:pt x="366" y="88"/>
                  </a:lnTo>
                  <a:lnTo>
                    <a:pt x="354" y="81"/>
                  </a:lnTo>
                  <a:lnTo>
                    <a:pt x="356" y="8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4" name="Freeform 192"/>
            <p:cNvSpPr>
              <a:spLocks noChangeAspect="1"/>
            </p:cNvSpPr>
            <p:nvPr/>
          </p:nvSpPr>
          <p:spPr bwMode="auto">
            <a:xfrm>
              <a:off x="1914" y="2415"/>
              <a:ext cx="89" cy="196"/>
            </a:xfrm>
            <a:custGeom>
              <a:avLst/>
              <a:gdLst>
                <a:gd name="T0" fmla="*/ 1 w 15"/>
                <a:gd name="T1" fmla="*/ 1 h 3"/>
                <a:gd name="T2" fmla="*/ 0 w 15"/>
                <a:gd name="T3" fmla="*/ 0 h 3"/>
                <a:gd name="T4" fmla="*/ 1 w 15"/>
                <a:gd name="T5" fmla="*/ 1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0" y="0"/>
                  </a:lnTo>
                  <a:lnTo>
                    <a:pt x="15" y="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395" name="Freeform 193"/>
            <p:cNvSpPr>
              <a:spLocks noChangeAspect="1"/>
            </p:cNvSpPr>
            <p:nvPr/>
          </p:nvSpPr>
          <p:spPr bwMode="auto">
            <a:xfrm>
              <a:off x="1631" y="2211"/>
              <a:ext cx="89" cy="196"/>
            </a:xfrm>
            <a:custGeom>
              <a:avLst/>
              <a:gdLst>
                <a:gd name="T0" fmla="*/ 0 w 324"/>
                <a:gd name="T1" fmla="*/ 0 h 115"/>
                <a:gd name="T2" fmla="*/ 0 w 324"/>
                <a:gd name="T3" fmla="*/ 0 h 115"/>
                <a:gd name="T4" fmla="*/ 0 w 324"/>
                <a:gd name="T5" fmla="*/ 0 h 115"/>
                <a:gd name="T6" fmla="*/ 0 w 324"/>
                <a:gd name="T7" fmla="*/ 0 h 115"/>
                <a:gd name="T8" fmla="*/ 0 w 324"/>
                <a:gd name="T9" fmla="*/ 0 h 115"/>
                <a:gd name="T10" fmla="*/ 0 w 324"/>
                <a:gd name="T11" fmla="*/ 0 h 115"/>
                <a:gd name="T12" fmla="*/ 0 w 324"/>
                <a:gd name="T13" fmla="*/ 0 h 115"/>
                <a:gd name="T14" fmla="*/ 0 w 324"/>
                <a:gd name="T15" fmla="*/ 0 h 115"/>
                <a:gd name="T16" fmla="*/ 0 w 324"/>
                <a:gd name="T17" fmla="*/ 0 h 115"/>
                <a:gd name="T18" fmla="*/ 0 w 324"/>
                <a:gd name="T19" fmla="*/ 0 h 115"/>
                <a:gd name="T20" fmla="*/ 0 w 324"/>
                <a:gd name="T21" fmla="*/ 0 h 115"/>
                <a:gd name="T22" fmla="*/ 0 w 324"/>
                <a:gd name="T23" fmla="*/ 0 h 115"/>
                <a:gd name="T24" fmla="*/ 0 w 324"/>
                <a:gd name="T25" fmla="*/ 0 h 115"/>
                <a:gd name="T26" fmla="*/ 0 w 324"/>
                <a:gd name="T27" fmla="*/ 0 h 115"/>
                <a:gd name="T28" fmla="*/ 0 w 324"/>
                <a:gd name="T29" fmla="*/ 0 h 115"/>
                <a:gd name="T30" fmla="*/ 0 w 324"/>
                <a:gd name="T31" fmla="*/ 0 h 115"/>
                <a:gd name="T32" fmla="*/ 0 w 324"/>
                <a:gd name="T33" fmla="*/ 0 h 115"/>
                <a:gd name="T34" fmla="*/ 0 w 324"/>
                <a:gd name="T35" fmla="*/ 0 h 115"/>
                <a:gd name="T36" fmla="*/ 0 w 324"/>
                <a:gd name="T37" fmla="*/ 0 h 115"/>
                <a:gd name="T38" fmla="*/ 0 w 324"/>
                <a:gd name="T39" fmla="*/ 0 h 115"/>
                <a:gd name="T40" fmla="*/ 0 w 324"/>
                <a:gd name="T41" fmla="*/ 0 h 115"/>
                <a:gd name="T42" fmla="*/ 0 w 324"/>
                <a:gd name="T43" fmla="*/ 0 h 115"/>
                <a:gd name="T44" fmla="*/ 0 w 324"/>
                <a:gd name="T45" fmla="*/ 0 h 115"/>
                <a:gd name="T46" fmla="*/ 0 w 324"/>
                <a:gd name="T47" fmla="*/ 0 h 115"/>
                <a:gd name="T48" fmla="*/ 0 w 324"/>
                <a:gd name="T49" fmla="*/ 0 h 115"/>
                <a:gd name="T50" fmla="*/ 0 w 324"/>
                <a:gd name="T51" fmla="*/ 0 h 115"/>
                <a:gd name="T52" fmla="*/ 0 w 324"/>
                <a:gd name="T53" fmla="*/ 0 h 115"/>
                <a:gd name="T54" fmla="*/ 0 w 324"/>
                <a:gd name="T55" fmla="*/ 0 h 115"/>
                <a:gd name="T56" fmla="*/ 0 w 324"/>
                <a:gd name="T57" fmla="*/ 0 h 115"/>
                <a:gd name="T58" fmla="*/ 0 w 324"/>
                <a:gd name="T59" fmla="*/ 0 h 115"/>
                <a:gd name="T60" fmla="*/ 0 w 324"/>
                <a:gd name="T61" fmla="*/ 0 h 115"/>
                <a:gd name="T62" fmla="*/ 0 w 324"/>
                <a:gd name="T63" fmla="*/ 0 h 115"/>
                <a:gd name="T64" fmla="*/ 0 w 324"/>
                <a:gd name="T65" fmla="*/ 0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4" h="115">
                  <a:moveTo>
                    <a:pt x="228" y="47"/>
                  </a:moveTo>
                  <a:lnTo>
                    <a:pt x="228" y="49"/>
                  </a:lnTo>
                  <a:lnTo>
                    <a:pt x="197" y="33"/>
                  </a:lnTo>
                  <a:lnTo>
                    <a:pt x="164" y="18"/>
                  </a:lnTo>
                  <a:lnTo>
                    <a:pt x="140" y="7"/>
                  </a:lnTo>
                  <a:lnTo>
                    <a:pt x="118" y="1"/>
                  </a:lnTo>
                  <a:lnTo>
                    <a:pt x="107" y="0"/>
                  </a:lnTo>
                  <a:lnTo>
                    <a:pt x="70" y="7"/>
                  </a:lnTo>
                  <a:lnTo>
                    <a:pt x="32" y="14"/>
                  </a:lnTo>
                  <a:lnTo>
                    <a:pt x="17" y="37"/>
                  </a:lnTo>
                  <a:lnTo>
                    <a:pt x="0" y="48"/>
                  </a:lnTo>
                  <a:lnTo>
                    <a:pt x="11" y="44"/>
                  </a:lnTo>
                  <a:lnTo>
                    <a:pt x="36" y="32"/>
                  </a:lnTo>
                  <a:lnTo>
                    <a:pt x="61" y="21"/>
                  </a:lnTo>
                  <a:lnTo>
                    <a:pt x="102" y="20"/>
                  </a:lnTo>
                  <a:lnTo>
                    <a:pt x="86" y="25"/>
                  </a:lnTo>
                  <a:lnTo>
                    <a:pt x="114" y="33"/>
                  </a:lnTo>
                  <a:lnTo>
                    <a:pt x="132" y="39"/>
                  </a:lnTo>
                  <a:lnTo>
                    <a:pt x="140" y="44"/>
                  </a:lnTo>
                  <a:lnTo>
                    <a:pt x="184" y="55"/>
                  </a:lnTo>
                  <a:lnTo>
                    <a:pt x="192" y="75"/>
                  </a:lnTo>
                  <a:lnTo>
                    <a:pt x="230" y="93"/>
                  </a:lnTo>
                  <a:lnTo>
                    <a:pt x="212" y="115"/>
                  </a:lnTo>
                  <a:lnTo>
                    <a:pt x="242" y="115"/>
                  </a:lnTo>
                  <a:lnTo>
                    <a:pt x="274" y="114"/>
                  </a:lnTo>
                  <a:lnTo>
                    <a:pt x="299" y="110"/>
                  </a:lnTo>
                  <a:lnTo>
                    <a:pt x="324" y="105"/>
                  </a:lnTo>
                  <a:lnTo>
                    <a:pt x="301" y="95"/>
                  </a:lnTo>
                  <a:lnTo>
                    <a:pt x="278" y="83"/>
                  </a:lnTo>
                  <a:lnTo>
                    <a:pt x="277" y="72"/>
                  </a:lnTo>
                  <a:lnTo>
                    <a:pt x="254" y="63"/>
                  </a:lnTo>
                  <a:lnTo>
                    <a:pt x="232" y="55"/>
                  </a:lnTo>
                  <a:lnTo>
                    <a:pt x="228" y="4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96" name="Freeform 194"/>
            <p:cNvSpPr>
              <a:spLocks noChangeAspect="1"/>
            </p:cNvSpPr>
            <p:nvPr/>
          </p:nvSpPr>
          <p:spPr bwMode="auto">
            <a:xfrm>
              <a:off x="1656" y="2234"/>
              <a:ext cx="89" cy="196"/>
            </a:xfrm>
            <a:custGeom>
              <a:avLst/>
              <a:gdLst>
                <a:gd name="T0" fmla="*/ 0 w 15"/>
                <a:gd name="T1" fmla="*/ 0 h 14"/>
                <a:gd name="T2" fmla="*/ 0 w 15"/>
                <a:gd name="T3" fmla="*/ 0 h 14"/>
                <a:gd name="T4" fmla="*/ 0 w 15"/>
                <a:gd name="T5" fmla="*/ 0 h 14"/>
                <a:gd name="T6" fmla="*/ 0 w 15"/>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4">
                  <a:moveTo>
                    <a:pt x="0" y="14"/>
                  </a:moveTo>
                  <a:lnTo>
                    <a:pt x="15" y="13"/>
                  </a:lnTo>
                  <a:lnTo>
                    <a:pt x="5" y="0"/>
                  </a:lnTo>
                  <a:lnTo>
                    <a:pt x="0" y="1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397" name="Freeform 195"/>
            <p:cNvSpPr>
              <a:spLocks noChangeAspect="1"/>
            </p:cNvSpPr>
            <p:nvPr/>
          </p:nvSpPr>
          <p:spPr bwMode="auto">
            <a:xfrm>
              <a:off x="1675" y="2275"/>
              <a:ext cx="89" cy="196"/>
            </a:xfrm>
            <a:custGeom>
              <a:avLst/>
              <a:gdLst>
                <a:gd name="T0" fmla="*/ 1 w 10"/>
                <a:gd name="T1" fmla="*/ 0 h 5"/>
                <a:gd name="T2" fmla="*/ 1 w 10"/>
                <a:gd name="T3" fmla="*/ 0 h 5"/>
                <a:gd name="T4" fmla="*/ 1 w 10"/>
                <a:gd name="T5" fmla="*/ 0 h 5"/>
                <a:gd name="T6" fmla="*/ 1 w 10"/>
                <a:gd name="T7" fmla="*/ 0 h 5"/>
                <a:gd name="T8" fmla="*/ 1 w 10"/>
                <a:gd name="T9" fmla="*/ 0 h 5"/>
                <a:gd name="T10" fmla="*/ 1 w 10"/>
                <a:gd name="T11" fmla="*/ 0 h 5"/>
                <a:gd name="T12" fmla="*/ 1 w 10"/>
                <a:gd name="T13" fmla="*/ 0 h 5"/>
                <a:gd name="T14" fmla="*/ 1 w 10"/>
                <a:gd name="T15" fmla="*/ 0 h 5"/>
                <a:gd name="T16" fmla="*/ 1 w 10"/>
                <a:gd name="T17" fmla="*/ 0 h 5"/>
                <a:gd name="T18" fmla="*/ 1 w 10"/>
                <a:gd name="T19" fmla="*/ 0 h 5"/>
                <a:gd name="T20" fmla="*/ 1 w 10"/>
                <a:gd name="T21" fmla="*/ 0 h 5"/>
                <a:gd name="T22" fmla="*/ 1 w 10"/>
                <a:gd name="T23" fmla="*/ 0 h 5"/>
                <a:gd name="T24" fmla="*/ 1 w 10"/>
                <a:gd name="T25" fmla="*/ 0 h 5"/>
                <a:gd name="T26" fmla="*/ 1 w 10"/>
                <a:gd name="T27" fmla="*/ 0 h 5"/>
                <a:gd name="T28" fmla="*/ 1 w 10"/>
                <a:gd name="T29" fmla="*/ 0 h 5"/>
                <a:gd name="T30" fmla="*/ 1 w 10"/>
                <a:gd name="T31" fmla="*/ 0 h 5"/>
                <a:gd name="T32" fmla="*/ 0 w 10"/>
                <a:gd name="T33" fmla="*/ 0 h 5"/>
                <a:gd name="T34" fmla="*/ 0 w 10"/>
                <a:gd name="T35" fmla="*/ 0 h 5"/>
                <a:gd name="T36" fmla="*/ 1 w 10"/>
                <a:gd name="T37" fmla="*/ 0 h 5"/>
                <a:gd name="T38" fmla="*/ 1 w 10"/>
                <a:gd name="T39" fmla="*/ 0 h 5"/>
                <a:gd name="T40" fmla="*/ 1 w 10"/>
                <a:gd name="T41" fmla="*/ 0 h 5"/>
                <a:gd name="T42" fmla="*/ 0 w 10"/>
                <a:gd name="T43" fmla="*/ 0 h 5"/>
                <a:gd name="T44" fmla="*/ 1 w 10"/>
                <a:gd name="T45" fmla="*/ 0 h 5"/>
                <a:gd name="T46" fmla="*/ 1 w 10"/>
                <a:gd name="T47" fmla="*/ 0 h 5"/>
                <a:gd name="T48" fmla="*/ 1 w 10"/>
                <a:gd name="T49" fmla="*/ 0 h 5"/>
                <a:gd name="T50" fmla="*/ 1 w 10"/>
                <a:gd name="T51" fmla="*/ 0 h 5"/>
                <a:gd name="T52" fmla="*/ 1 w 10"/>
                <a:gd name="T53" fmla="*/ 0 h 5"/>
                <a:gd name="T54" fmla="*/ 1 w 10"/>
                <a:gd name="T55" fmla="*/ 0 h 5"/>
                <a:gd name="T56" fmla="*/ 1 w 10"/>
                <a:gd name="T57" fmla="*/ 0 h 5"/>
                <a:gd name="T58" fmla="*/ 1 w 10"/>
                <a:gd name="T59" fmla="*/ 0 h 5"/>
                <a:gd name="T60" fmla="*/ 1 w 10"/>
                <a:gd name="T61" fmla="*/ 0 h 5"/>
                <a:gd name="T62" fmla="*/ 1 w 10"/>
                <a:gd name="T63" fmla="*/ 0 h 5"/>
                <a:gd name="T64" fmla="*/ 1 w 10"/>
                <a:gd name="T65" fmla="*/ 0 h 5"/>
                <a:gd name="T66" fmla="*/ 1 w 10"/>
                <a:gd name="T67" fmla="*/ 0 h 5"/>
                <a:gd name="T68" fmla="*/ 1 w 10"/>
                <a:gd name="T69" fmla="*/ 0 h 5"/>
                <a:gd name="T70" fmla="*/ 1 w 10"/>
                <a:gd name="T71" fmla="*/ 0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 h="5">
                  <a:moveTo>
                    <a:pt x="10" y="3"/>
                  </a:moveTo>
                  <a:lnTo>
                    <a:pt x="10" y="1"/>
                  </a:lnTo>
                  <a:lnTo>
                    <a:pt x="9" y="1"/>
                  </a:lnTo>
                  <a:lnTo>
                    <a:pt x="8" y="1"/>
                  </a:lnTo>
                  <a:lnTo>
                    <a:pt x="7" y="1"/>
                  </a:lnTo>
                  <a:lnTo>
                    <a:pt x="6" y="1"/>
                  </a:lnTo>
                  <a:lnTo>
                    <a:pt x="4" y="1"/>
                  </a:lnTo>
                  <a:lnTo>
                    <a:pt x="4" y="3"/>
                  </a:lnTo>
                  <a:lnTo>
                    <a:pt x="3" y="3"/>
                  </a:lnTo>
                  <a:lnTo>
                    <a:pt x="3" y="4"/>
                  </a:lnTo>
                  <a:lnTo>
                    <a:pt x="3" y="3"/>
                  </a:lnTo>
                  <a:lnTo>
                    <a:pt x="2" y="4"/>
                  </a:lnTo>
                  <a:lnTo>
                    <a:pt x="1" y="4"/>
                  </a:lnTo>
                  <a:lnTo>
                    <a:pt x="1" y="3"/>
                  </a:lnTo>
                  <a:lnTo>
                    <a:pt x="1" y="1"/>
                  </a:lnTo>
                  <a:lnTo>
                    <a:pt x="1" y="0"/>
                  </a:lnTo>
                  <a:lnTo>
                    <a:pt x="0" y="0"/>
                  </a:lnTo>
                  <a:lnTo>
                    <a:pt x="0" y="1"/>
                  </a:lnTo>
                  <a:lnTo>
                    <a:pt x="1" y="1"/>
                  </a:lnTo>
                  <a:lnTo>
                    <a:pt x="1" y="3"/>
                  </a:lnTo>
                  <a:lnTo>
                    <a:pt x="1" y="4"/>
                  </a:lnTo>
                  <a:lnTo>
                    <a:pt x="0" y="4"/>
                  </a:lnTo>
                  <a:lnTo>
                    <a:pt x="1" y="4"/>
                  </a:lnTo>
                  <a:lnTo>
                    <a:pt x="1" y="5"/>
                  </a:lnTo>
                  <a:lnTo>
                    <a:pt x="1" y="4"/>
                  </a:lnTo>
                  <a:lnTo>
                    <a:pt x="2" y="4"/>
                  </a:lnTo>
                  <a:lnTo>
                    <a:pt x="3" y="5"/>
                  </a:lnTo>
                  <a:lnTo>
                    <a:pt x="4" y="5"/>
                  </a:lnTo>
                  <a:lnTo>
                    <a:pt x="4" y="4"/>
                  </a:lnTo>
                  <a:lnTo>
                    <a:pt x="6" y="4"/>
                  </a:lnTo>
                  <a:lnTo>
                    <a:pt x="7" y="4"/>
                  </a:lnTo>
                  <a:lnTo>
                    <a:pt x="7" y="3"/>
                  </a:lnTo>
                  <a:lnTo>
                    <a:pt x="8" y="4"/>
                  </a:lnTo>
                  <a:lnTo>
                    <a:pt x="9" y="4"/>
                  </a:lnTo>
                  <a:lnTo>
                    <a:pt x="9" y="3"/>
                  </a:lnTo>
                  <a:lnTo>
                    <a:pt x="10" y="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98" name="Freeform 196"/>
            <p:cNvSpPr>
              <a:spLocks noChangeAspect="1"/>
            </p:cNvSpPr>
            <p:nvPr/>
          </p:nvSpPr>
          <p:spPr bwMode="auto">
            <a:xfrm>
              <a:off x="1698" y="2269"/>
              <a:ext cx="89" cy="196"/>
            </a:xfrm>
            <a:custGeom>
              <a:avLst/>
              <a:gdLst>
                <a:gd name="T0" fmla="*/ 0 w 5"/>
                <a:gd name="T1" fmla="*/ 0 h 2"/>
                <a:gd name="T2" fmla="*/ 0 w 5"/>
                <a:gd name="T3" fmla="*/ 0 h 2"/>
                <a:gd name="T4" fmla="*/ 0 w 5"/>
                <a:gd name="T5" fmla="*/ 1 h 2"/>
                <a:gd name="T6" fmla="*/ 0 w 5"/>
                <a:gd name="T7" fmla="*/ 1 h 2"/>
                <a:gd name="T8" fmla="*/ 0 w 5"/>
                <a:gd name="T9" fmla="*/ 1 h 2"/>
                <a:gd name="T10" fmla="*/ 0 w 5"/>
                <a:gd name="T11" fmla="*/ 2 h 2"/>
                <a:gd name="T12" fmla="*/ 0 w 5"/>
                <a:gd name="T13" fmla="*/ 2 h 2"/>
                <a:gd name="T14" fmla="*/ 0 w 5"/>
                <a:gd name="T15" fmla="*/ 2 h 2"/>
                <a:gd name="T16" fmla="*/ 0 w 5"/>
                <a:gd name="T17" fmla="*/ 2 h 2"/>
                <a:gd name="T18" fmla="*/ 0 w 5"/>
                <a:gd name="T19" fmla="*/ 1 h 2"/>
                <a:gd name="T20" fmla="*/ 0 w 5"/>
                <a:gd name="T21" fmla="*/ 1 h 2"/>
                <a:gd name="T22" fmla="*/ 0 w 5"/>
                <a:gd name="T23" fmla="*/ 1 h 2"/>
                <a:gd name="T24" fmla="*/ 0 w 5"/>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2">
                  <a:moveTo>
                    <a:pt x="5" y="0"/>
                  </a:moveTo>
                  <a:lnTo>
                    <a:pt x="3" y="0"/>
                  </a:lnTo>
                  <a:lnTo>
                    <a:pt x="3" y="1"/>
                  </a:lnTo>
                  <a:lnTo>
                    <a:pt x="2" y="1"/>
                  </a:lnTo>
                  <a:lnTo>
                    <a:pt x="1" y="1"/>
                  </a:lnTo>
                  <a:lnTo>
                    <a:pt x="1" y="2"/>
                  </a:lnTo>
                  <a:lnTo>
                    <a:pt x="0" y="2"/>
                  </a:lnTo>
                  <a:lnTo>
                    <a:pt x="1" y="2"/>
                  </a:lnTo>
                  <a:lnTo>
                    <a:pt x="2" y="2"/>
                  </a:lnTo>
                  <a:lnTo>
                    <a:pt x="2" y="1"/>
                  </a:lnTo>
                  <a:lnTo>
                    <a:pt x="3" y="1"/>
                  </a:lnTo>
                  <a:lnTo>
                    <a:pt x="5" y="1"/>
                  </a:lnTo>
                  <a:lnTo>
                    <a:pt x="5"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399" name="Freeform 197"/>
            <p:cNvSpPr>
              <a:spLocks noChangeAspect="1"/>
            </p:cNvSpPr>
            <p:nvPr/>
          </p:nvSpPr>
          <p:spPr bwMode="auto">
            <a:xfrm>
              <a:off x="1694" y="2271"/>
              <a:ext cx="89" cy="196"/>
            </a:xfrm>
            <a:custGeom>
              <a:avLst/>
              <a:gdLst>
                <a:gd name="T0" fmla="*/ 2 w 4"/>
                <a:gd name="T1" fmla="*/ 0 h 3"/>
                <a:gd name="T2" fmla="*/ 2 w 4"/>
                <a:gd name="T3" fmla="*/ 0 h 3"/>
                <a:gd name="T4" fmla="*/ 2 w 4"/>
                <a:gd name="T5" fmla="*/ 0 h 3"/>
                <a:gd name="T6" fmla="*/ 2 w 4"/>
                <a:gd name="T7" fmla="*/ 0 h 3"/>
                <a:gd name="T8" fmla="*/ 2 w 4"/>
                <a:gd name="T9" fmla="*/ 0 h 3"/>
                <a:gd name="T10" fmla="*/ 1 w 4"/>
                <a:gd name="T11" fmla="*/ 0 h 3"/>
                <a:gd name="T12" fmla="*/ 0 w 4"/>
                <a:gd name="T13" fmla="*/ 0 h 3"/>
                <a:gd name="T14" fmla="*/ 1 w 4"/>
                <a:gd name="T15" fmla="*/ 0 h 3"/>
                <a:gd name="T16" fmla="*/ 2 w 4"/>
                <a:gd name="T17" fmla="*/ 0 h 3"/>
                <a:gd name="T18" fmla="*/ 2 w 4"/>
                <a:gd name="T19" fmla="*/ 0 h 3"/>
                <a:gd name="T20" fmla="*/ 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4" y="1"/>
                  </a:moveTo>
                  <a:lnTo>
                    <a:pt x="4" y="0"/>
                  </a:lnTo>
                  <a:lnTo>
                    <a:pt x="3" y="0"/>
                  </a:lnTo>
                  <a:lnTo>
                    <a:pt x="3" y="1"/>
                  </a:lnTo>
                  <a:lnTo>
                    <a:pt x="2" y="1"/>
                  </a:lnTo>
                  <a:lnTo>
                    <a:pt x="1" y="1"/>
                  </a:lnTo>
                  <a:lnTo>
                    <a:pt x="0" y="3"/>
                  </a:lnTo>
                  <a:lnTo>
                    <a:pt x="1" y="3"/>
                  </a:lnTo>
                  <a:lnTo>
                    <a:pt x="2" y="1"/>
                  </a:lnTo>
                  <a:lnTo>
                    <a:pt x="3" y="1"/>
                  </a:lnTo>
                  <a:lnTo>
                    <a:pt x="4"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0" name="Freeform 198"/>
            <p:cNvSpPr>
              <a:spLocks noChangeAspect="1"/>
            </p:cNvSpPr>
            <p:nvPr/>
          </p:nvSpPr>
          <p:spPr bwMode="auto">
            <a:xfrm>
              <a:off x="1916" y="2291"/>
              <a:ext cx="89" cy="196"/>
            </a:xfrm>
            <a:custGeom>
              <a:avLst/>
              <a:gdLst>
                <a:gd name="T0" fmla="*/ 2 w 5"/>
                <a:gd name="T1" fmla="*/ 0 h 2"/>
                <a:gd name="T2" fmla="*/ 2 w 5"/>
                <a:gd name="T3" fmla="*/ 0 h 2"/>
                <a:gd name="T4" fmla="*/ 2 w 5"/>
                <a:gd name="T5" fmla="*/ 0 h 2"/>
                <a:gd name="T6" fmla="*/ 2 w 5"/>
                <a:gd name="T7" fmla="*/ 1 h 2"/>
                <a:gd name="T8" fmla="*/ 1 w 5"/>
                <a:gd name="T9" fmla="*/ 1 h 2"/>
                <a:gd name="T10" fmla="*/ 0 w 5"/>
                <a:gd name="T11" fmla="*/ 1 h 2"/>
                <a:gd name="T12" fmla="*/ 1 w 5"/>
                <a:gd name="T13" fmla="*/ 1 h 2"/>
                <a:gd name="T14" fmla="*/ 2 w 5"/>
                <a:gd name="T15" fmla="*/ 1 h 2"/>
                <a:gd name="T16" fmla="*/ 2 w 5"/>
                <a:gd name="T17" fmla="*/ 1 h 2"/>
                <a:gd name="T18" fmla="*/ 2 w 5"/>
                <a:gd name="T19" fmla="*/ 1 h 2"/>
                <a:gd name="T20" fmla="*/ 2 w 5"/>
                <a:gd name="T21" fmla="*/ 1 h 2"/>
                <a:gd name="T22" fmla="*/ 2 w 5"/>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 h="2">
                  <a:moveTo>
                    <a:pt x="5" y="0"/>
                  </a:moveTo>
                  <a:lnTo>
                    <a:pt x="3" y="0"/>
                  </a:lnTo>
                  <a:lnTo>
                    <a:pt x="2" y="0"/>
                  </a:lnTo>
                  <a:lnTo>
                    <a:pt x="2" y="1"/>
                  </a:lnTo>
                  <a:lnTo>
                    <a:pt x="1" y="1"/>
                  </a:lnTo>
                  <a:lnTo>
                    <a:pt x="0" y="2"/>
                  </a:lnTo>
                  <a:lnTo>
                    <a:pt x="1" y="2"/>
                  </a:lnTo>
                  <a:lnTo>
                    <a:pt x="2" y="2"/>
                  </a:lnTo>
                  <a:lnTo>
                    <a:pt x="2" y="1"/>
                  </a:lnTo>
                  <a:lnTo>
                    <a:pt x="3" y="1"/>
                  </a:lnTo>
                  <a:lnTo>
                    <a:pt x="5" y="1"/>
                  </a:lnTo>
                  <a:lnTo>
                    <a:pt x="5"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1" name="Freeform 199"/>
            <p:cNvSpPr>
              <a:spLocks noChangeAspect="1"/>
            </p:cNvSpPr>
            <p:nvPr/>
          </p:nvSpPr>
          <p:spPr bwMode="auto">
            <a:xfrm>
              <a:off x="1923" y="2287"/>
              <a:ext cx="89" cy="196"/>
            </a:xfrm>
            <a:custGeom>
              <a:avLst/>
              <a:gdLst>
                <a:gd name="T0" fmla="*/ 1 w 3"/>
                <a:gd name="T1" fmla="*/ 1 h 2"/>
                <a:gd name="T2" fmla="*/ 1 w 3"/>
                <a:gd name="T3" fmla="*/ 1 h 2"/>
                <a:gd name="T4" fmla="*/ 1 w 3"/>
                <a:gd name="T5" fmla="*/ 0 h 2"/>
                <a:gd name="T6" fmla="*/ 1 w 3"/>
                <a:gd name="T7" fmla="*/ 0 h 2"/>
                <a:gd name="T8" fmla="*/ 0 w 3"/>
                <a:gd name="T9" fmla="*/ 0 h 2"/>
                <a:gd name="T10" fmla="*/ 0 w 3"/>
                <a:gd name="T11" fmla="*/ 1 h 2"/>
                <a:gd name="T12" fmla="*/ 1 w 3"/>
                <a:gd name="T13" fmla="*/ 1 h 2"/>
                <a:gd name="T14" fmla="*/ 1 w 3"/>
                <a:gd name="T15" fmla="*/ 1 h 2"/>
                <a:gd name="T16" fmla="*/ 1 w 3"/>
                <a:gd name="T17" fmla="*/ 1 h 2"/>
                <a:gd name="T18" fmla="*/ 1 w 3"/>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3" y="2"/>
                  </a:moveTo>
                  <a:lnTo>
                    <a:pt x="3" y="1"/>
                  </a:lnTo>
                  <a:lnTo>
                    <a:pt x="2" y="0"/>
                  </a:lnTo>
                  <a:lnTo>
                    <a:pt x="1" y="0"/>
                  </a:lnTo>
                  <a:lnTo>
                    <a:pt x="0" y="0"/>
                  </a:lnTo>
                  <a:lnTo>
                    <a:pt x="0" y="1"/>
                  </a:lnTo>
                  <a:lnTo>
                    <a:pt x="1" y="1"/>
                  </a:lnTo>
                  <a:lnTo>
                    <a:pt x="2" y="1"/>
                  </a:lnTo>
                  <a:lnTo>
                    <a:pt x="3" y="1"/>
                  </a:lnTo>
                  <a:lnTo>
                    <a:pt x="3" y="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2" name="Freeform 200"/>
            <p:cNvSpPr>
              <a:spLocks noChangeAspect="1"/>
            </p:cNvSpPr>
            <p:nvPr/>
          </p:nvSpPr>
          <p:spPr bwMode="auto">
            <a:xfrm>
              <a:off x="1922" y="2291"/>
              <a:ext cx="89" cy="196"/>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w 4"/>
                <a:gd name="T17" fmla="*/ 0 h 4"/>
                <a:gd name="T18" fmla="*/ 0 w 4"/>
                <a:gd name="T19" fmla="*/ 0 h 4"/>
                <a:gd name="T20" fmla="*/ 0 w 4"/>
                <a:gd name="T21" fmla="*/ 0 h 4"/>
                <a:gd name="T22" fmla="*/ 0 w 4"/>
                <a:gd name="T23" fmla="*/ 0 h 4"/>
                <a:gd name="T24" fmla="*/ 0 w 4"/>
                <a:gd name="T25" fmla="*/ 0 h 4"/>
                <a:gd name="T26" fmla="*/ 0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4" y="0"/>
                  </a:moveTo>
                  <a:lnTo>
                    <a:pt x="4" y="2"/>
                  </a:lnTo>
                  <a:lnTo>
                    <a:pt x="3" y="2"/>
                  </a:lnTo>
                  <a:lnTo>
                    <a:pt x="3" y="3"/>
                  </a:lnTo>
                  <a:lnTo>
                    <a:pt x="1" y="3"/>
                  </a:lnTo>
                  <a:lnTo>
                    <a:pt x="1" y="4"/>
                  </a:lnTo>
                  <a:lnTo>
                    <a:pt x="0" y="4"/>
                  </a:lnTo>
                  <a:lnTo>
                    <a:pt x="0" y="3"/>
                  </a:lnTo>
                  <a:lnTo>
                    <a:pt x="1" y="3"/>
                  </a:lnTo>
                  <a:lnTo>
                    <a:pt x="1" y="2"/>
                  </a:lnTo>
                  <a:lnTo>
                    <a:pt x="1" y="0"/>
                  </a:lnTo>
                  <a:lnTo>
                    <a:pt x="1" y="2"/>
                  </a:lnTo>
                  <a:lnTo>
                    <a:pt x="3" y="2"/>
                  </a:lnTo>
                  <a:lnTo>
                    <a:pt x="4"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3" name="Freeform 201"/>
            <p:cNvSpPr>
              <a:spLocks noChangeAspect="1"/>
            </p:cNvSpPr>
            <p:nvPr/>
          </p:nvSpPr>
          <p:spPr bwMode="auto">
            <a:xfrm>
              <a:off x="1915" y="2291"/>
              <a:ext cx="89" cy="196"/>
            </a:xfrm>
            <a:custGeom>
              <a:avLst/>
              <a:gdLst>
                <a:gd name="T0" fmla="*/ 0 w 3"/>
                <a:gd name="T1" fmla="*/ 0 h 1"/>
                <a:gd name="T2" fmla="*/ 0 w 3"/>
                <a:gd name="T3" fmla="*/ 1 h 1"/>
                <a:gd name="T4" fmla="*/ 0 w 3"/>
                <a:gd name="T5" fmla="*/ 1 h 1"/>
                <a:gd name="T6" fmla="*/ 0 w 3"/>
                <a:gd name="T7" fmla="*/ 0 h 1"/>
                <a:gd name="T8" fmla="*/ 0 w 3"/>
                <a:gd name="T9" fmla="*/ 0 h 1"/>
                <a:gd name="T10" fmla="*/ 0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
                  <a:moveTo>
                    <a:pt x="3" y="0"/>
                  </a:moveTo>
                  <a:lnTo>
                    <a:pt x="3" y="1"/>
                  </a:lnTo>
                  <a:lnTo>
                    <a:pt x="2" y="1"/>
                  </a:lnTo>
                  <a:lnTo>
                    <a:pt x="2" y="0"/>
                  </a:lnTo>
                  <a:lnTo>
                    <a:pt x="0" y="0"/>
                  </a:lnTo>
                  <a:lnTo>
                    <a:pt x="2" y="0"/>
                  </a:lnTo>
                  <a:lnTo>
                    <a:pt x="3"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4" name="Freeform 202"/>
            <p:cNvSpPr>
              <a:spLocks noChangeAspect="1"/>
            </p:cNvSpPr>
            <p:nvPr/>
          </p:nvSpPr>
          <p:spPr bwMode="auto">
            <a:xfrm>
              <a:off x="1919" y="2292"/>
              <a:ext cx="89" cy="196"/>
            </a:xfrm>
            <a:custGeom>
              <a:avLst/>
              <a:gdLst>
                <a:gd name="T0" fmla="*/ 1 w 2"/>
                <a:gd name="T1" fmla="*/ 0 h 2"/>
                <a:gd name="T2" fmla="*/ 1 w 2"/>
                <a:gd name="T3" fmla="*/ 1 h 2"/>
                <a:gd name="T4" fmla="*/ 1 w 2"/>
                <a:gd name="T5" fmla="*/ 0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0"/>
                  </a:moveTo>
                  <a:lnTo>
                    <a:pt x="2" y="2"/>
                  </a:lnTo>
                  <a:lnTo>
                    <a:pt x="2" y="0"/>
                  </a:lnTo>
                  <a:lnTo>
                    <a:pt x="0" y="0"/>
                  </a:lnTo>
                  <a:lnTo>
                    <a:pt x="2"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5" name="Freeform 203"/>
            <p:cNvSpPr>
              <a:spLocks noChangeAspect="1"/>
            </p:cNvSpPr>
            <p:nvPr/>
          </p:nvSpPr>
          <p:spPr bwMode="auto">
            <a:xfrm>
              <a:off x="1919" y="2293"/>
              <a:ext cx="89" cy="196"/>
            </a:xfrm>
            <a:custGeom>
              <a:avLst/>
              <a:gdLst>
                <a:gd name="T0" fmla="*/ 1 w 1"/>
                <a:gd name="T1" fmla="*/ 0 h 2"/>
                <a:gd name="T2" fmla="*/ 0 w 1"/>
                <a:gd name="T3" fmla="*/ 0 h 2"/>
                <a:gd name="T4" fmla="*/ 1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1" y="0"/>
                  </a:moveTo>
                  <a:lnTo>
                    <a:pt x="0" y="0"/>
                  </a:lnTo>
                  <a:lnTo>
                    <a:pt x="1"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6" name="Freeform 204"/>
            <p:cNvSpPr>
              <a:spLocks noChangeAspect="1"/>
            </p:cNvSpPr>
            <p:nvPr/>
          </p:nvSpPr>
          <p:spPr bwMode="auto">
            <a:xfrm>
              <a:off x="1811" y="2268"/>
              <a:ext cx="89" cy="196"/>
            </a:xfrm>
            <a:custGeom>
              <a:avLst/>
              <a:gdLst>
                <a:gd name="T0" fmla="*/ 0 w 112"/>
                <a:gd name="T1" fmla="*/ 0 h 81"/>
                <a:gd name="T2" fmla="*/ 0 w 112"/>
                <a:gd name="T3" fmla="*/ 0 h 81"/>
                <a:gd name="T4" fmla="*/ 0 w 112"/>
                <a:gd name="T5" fmla="*/ 0 h 81"/>
                <a:gd name="T6" fmla="*/ 0 w 112"/>
                <a:gd name="T7" fmla="*/ 0 h 81"/>
                <a:gd name="T8" fmla="*/ 0 w 112"/>
                <a:gd name="T9" fmla="*/ 0 h 81"/>
                <a:gd name="T10" fmla="*/ 0 w 112"/>
                <a:gd name="T11" fmla="*/ 0 h 81"/>
                <a:gd name="T12" fmla="*/ 0 w 112"/>
                <a:gd name="T13" fmla="*/ 0 h 81"/>
                <a:gd name="T14" fmla="*/ 0 w 112"/>
                <a:gd name="T15" fmla="*/ 0 h 81"/>
                <a:gd name="T16" fmla="*/ 0 w 112"/>
                <a:gd name="T17" fmla="*/ 0 h 81"/>
                <a:gd name="T18" fmla="*/ 0 w 112"/>
                <a:gd name="T19" fmla="*/ 0 h 81"/>
                <a:gd name="T20" fmla="*/ 0 w 112"/>
                <a:gd name="T21" fmla="*/ 0 h 81"/>
                <a:gd name="T22" fmla="*/ 0 w 112"/>
                <a:gd name="T23" fmla="*/ 0 h 81"/>
                <a:gd name="T24" fmla="*/ 0 w 112"/>
                <a:gd name="T25" fmla="*/ 0 h 81"/>
                <a:gd name="T26" fmla="*/ 0 w 112"/>
                <a:gd name="T27" fmla="*/ 0 h 81"/>
                <a:gd name="T28" fmla="*/ 0 w 112"/>
                <a:gd name="T29" fmla="*/ 0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2" h="81">
                  <a:moveTo>
                    <a:pt x="10" y="6"/>
                  </a:moveTo>
                  <a:lnTo>
                    <a:pt x="5" y="32"/>
                  </a:lnTo>
                  <a:lnTo>
                    <a:pt x="0" y="45"/>
                  </a:lnTo>
                  <a:lnTo>
                    <a:pt x="3" y="65"/>
                  </a:lnTo>
                  <a:lnTo>
                    <a:pt x="12" y="81"/>
                  </a:lnTo>
                  <a:lnTo>
                    <a:pt x="27" y="62"/>
                  </a:lnTo>
                  <a:lnTo>
                    <a:pt x="42" y="54"/>
                  </a:lnTo>
                  <a:lnTo>
                    <a:pt x="58" y="56"/>
                  </a:lnTo>
                  <a:lnTo>
                    <a:pt x="98" y="58"/>
                  </a:lnTo>
                  <a:lnTo>
                    <a:pt x="112" y="44"/>
                  </a:lnTo>
                  <a:lnTo>
                    <a:pt x="77" y="28"/>
                  </a:lnTo>
                  <a:lnTo>
                    <a:pt x="84" y="21"/>
                  </a:lnTo>
                  <a:lnTo>
                    <a:pt x="68" y="12"/>
                  </a:lnTo>
                  <a:lnTo>
                    <a:pt x="24" y="0"/>
                  </a:lnTo>
                  <a:lnTo>
                    <a:pt x="10" y="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7" name="Freeform 205"/>
            <p:cNvSpPr>
              <a:spLocks noChangeAspect="1"/>
            </p:cNvSpPr>
            <p:nvPr/>
          </p:nvSpPr>
          <p:spPr bwMode="auto">
            <a:xfrm>
              <a:off x="1774" y="2268"/>
              <a:ext cx="89" cy="196"/>
            </a:xfrm>
            <a:custGeom>
              <a:avLst/>
              <a:gdLst>
                <a:gd name="T0" fmla="*/ 0 w 90"/>
                <a:gd name="T1" fmla="*/ 0 h 63"/>
                <a:gd name="T2" fmla="*/ 0 w 90"/>
                <a:gd name="T3" fmla="*/ 0 h 63"/>
                <a:gd name="T4" fmla="*/ 0 w 90"/>
                <a:gd name="T5" fmla="*/ 0 h 63"/>
                <a:gd name="T6" fmla="*/ 0 w 90"/>
                <a:gd name="T7" fmla="*/ 0 h 63"/>
                <a:gd name="T8" fmla="*/ 0 w 90"/>
                <a:gd name="T9" fmla="*/ 0 h 63"/>
                <a:gd name="T10" fmla="*/ 0 w 90"/>
                <a:gd name="T11" fmla="*/ 0 h 63"/>
                <a:gd name="T12" fmla="*/ 0 w 90"/>
                <a:gd name="T13" fmla="*/ 0 h 63"/>
                <a:gd name="T14" fmla="*/ 0 w 90"/>
                <a:gd name="T15" fmla="*/ 0 h 63"/>
                <a:gd name="T16" fmla="*/ 0 w 90"/>
                <a:gd name="T17" fmla="*/ 0 h 63"/>
                <a:gd name="T18" fmla="*/ 0 w 90"/>
                <a:gd name="T19" fmla="*/ 0 h 63"/>
                <a:gd name="T20" fmla="*/ 0 w 90"/>
                <a:gd name="T21" fmla="*/ 0 h 63"/>
                <a:gd name="T22" fmla="*/ 0 w 90"/>
                <a:gd name="T23" fmla="*/ 0 h 63"/>
                <a:gd name="T24" fmla="*/ 0 w 90"/>
                <a:gd name="T25" fmla="*/ 0 h 63"/>
                <a:gd name="T26" fmla="*/ 0 w 90"/>
                <a:gd name="T27" fmla="*/ 0 h 63"/>
                <a:gd name="T28" fmla="*/ 0 w 90"/>
                <a:gd name="T29" fmla="*/ 0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63">
                  <a:moveTo>
                    <a:pt x="90" y="4"/>
                  </a:moveTo>
                  <a:lnTo>
                    <a:pt x="85" y="30"/>
                  </a:lnTo>
                  <a:lnTo>
                    <a:pt x="80" y="43"/>
                  </a:lnTo>
                  <a:lnTo>
                    <a:pt x="83" y="63"/>
                  </a:lnTo>
                  <a:lnTo>
                    <a:pt x="52" y="62"/>
                  </a:lnTo>
                  <a:lnTo>
                    <a:pt x="19" y="61"/>
                  </a:lnTo>
                  <a:lnTo>
                    <a:pt x="0" y="50"/>
                  </a:lnTo>
                  <a:lnTo>
                    <a:pt x="17" y="44"/>
                  </a:lnTo>
                  <a:lnTo>
                    <a:pt x="42" y="45"/>
                  </a:lnTo>
                  <a:lnTo>
                    <a:pt x="67" y="46"/>
                  </a:lnTo>
                  <a:lnTo>
                    <a:pt x="56" y="19"/>
                  </a:lnTo>
                  <a:lnTo>
                    <a:pt x="43" y="7"/>
                  </a:lnTo>
                  <a:lnTo>
                    <a:pt x="41" y="0"/>
                  </a:lnTo>
                  <a:lnTo>
                    <a:pt x="72" y="2"/>
                  </a:lnTo>
                  <a:lnTo>
                    <a:pt x="90"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8" name="Freeform 206"/>
            <p:cNvSpPr>
              <a:spLocks noChangeAspect="1"/>
            </p:cNvSpPr>
            <p:nvPr/>
          </p:nvSpPr>
          <p:spPr bwMode="auto">
            <a:xfrm>
              <a:off x="1812" y="2235"/>
              <a:ext cx="89" cy="196"/>
            </a:xfrm>
            <a:custGeom>
              <a:avLst/>
              <a:gdLst>
                <a:gd name="T0" fmla="*/ 1 w 6"/>
                <a:gd name="T1" fmla="*/ 0 h 4"/>
                <a:gd name="T2" fmla="*/ 0 w 6"/>
                <a:gd name="T3" fmla="*/ 0 h 4"/>
                <a:gd name="T4" fmla="*/ 0 w 6"/>
                <a:gd name="T5" fmla="*/ 0 h 4"/>
                <a:gd name="T6" fmla="*/ 1 w 6"/>
                <a:gd name="T7" fmla="*/ 0 h 4"/>
                <a:gd name="T8" fmla="*/ 1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3" y="4"/>
                  </a:moveTo>
                  <a:lnTo>
                    <a:pt x="0" y="3"/>
                  </a:lnTo>
                  <a:lnTo>
                    <a:pt x="0" y="0"/>
                  </a:lnTo>
                  <a:lnTo>
                    <a:pt x="6" y="3"/>
                  </a:lnTo>
                  <a:lnTo>
                    <a:pt x="3"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09" name="Freeform 207"/>
            <p:cNvSpPr>
              <a:spLocks noChangeAspect="1"/>
            </p:cNvSpPr>
            <p:nvPr/>
          </p:nvSpPr>
          <p:spPr bwMode="auto">
            <a:xfrm>
              <a:off x="1820" y="2235"/>
              <a:ext cx="89" cy="196"/>
            </a:xfrm>
            <a:custGeom>
              <a:avLst/>
              <a:gdLst>
                <a:gd name="T0" fmla="*/ 0 w 6"/>
                <a:gd name="T1" fmla="*/ 1 h 2"/>
                <a:gd name="T2" fmla="*/ 0 w 6"/>
                <a:gd name="T3" fmla="*/ 1 h 2"/>
                <a:gd name="T4" fmla="*/ 0 w 6"/>
                <a:gd name="T5" fmla="*/ 0 h 2"/>
                <a:gd name="T6" fmla="*/ 0 w 6"/>
                <a:gd name="T7" fmla="*/ 1 h 2"/>
                <a:gd name="T8" fmla="*/ 0 w 6"/>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
                  <a:moveTo>
                    <a:pt x="6" y="2"/>
                  </a:moveTo>
                  <a:lnTo>
                    <a:pt x="6" y="1"/>
                  </a:lnTo>
                  <a:lnTo>
                    <a:pt x="0" y="0"/>
                  </a:lnTo>
                  <a:lnTo>
                    <a:pt x="5" y="2"/>
                  </a:lnTo>
                  <a:lnTo>
                    <a:pt x="6" y="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10" name="Freeform 208"/>
            <p:cNvSpPr>
              <a:spLocks noChangeAspect="1"/>
            </p:cNvSpPr>
            <p:nvPr/>
          </p:nvSpPr>
          <p:spPr bwMode="auto">
            <a:xfrm>
              <a:off x="1965" y="2364"/>
              <a:ext cx="89" cy="196"/>
            </a:xfrm>
            <a:custGeom>
              <a:avLst/>
              <a:gdLst>
                <a:gd name="T0" fmla="*/ 0 w 6"/>
                <a:gd name="T1" fmla="*/ 1 h 12"/>
                <a:gd name="T2" fmla="*/ 0 w 6"/>
                <a:gd name="T3" fmla="*/ 1 h 12"/>
                <a:gd name="T4" fmla="*/ 0 w 6"/>
                <a:gd name="T5" fmla="*/ 0 h 12"/>
                <a:gd name="T6" fmla="*/ 0 w 6"/>
                <a:gd name="T7" fmla="*/ 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3" y="12"/>
                  </a:moveTo>
                  <a:lnTo>
                    <a:pt x="0" y="7"/>
                  </a:lnTo>
                  <a:lnTo>
                    <a:pt x="6" y="0"/>
                  </a:lnTo>
                  <a:lnTo>
                    <a:pt x="3" y="1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1" name="Freeform 209"/>
            <p:cNvSpPr>
              <a:spLocks noChangeAspect="1"/>
            </p:cNvSpPr>
            <p:nvPr/>
          </p:nvSpPr>
          <p:spPr bwMode="auto">
            <a:xfrm>
              <a:off x="1595" y="2416"/>
              <a:ext cx="89" cy="196"/>
            </a:xfrm>
            <a:custGeom>
              <a:avLst/>
              <a:gdLst>
                <a:gd name="T0" fmla="*/ 0 w 102"/>
                <a:gd name="T1" fmla="*/ 0 h 108"/>
                <a:gd name="T2" fmla="*/ 0 w 102"/>
                <a:gd name="T3" fmla="*/ 0 h 108"/>
                <a:gd name="T4" fmla="*/ 0 w 102"/>
                <a:gd name="T5" fmla="*/ 0 h 108"/>
                <a:gd name="T6" fmla="*/ 0 w 102"/>
                <a:gd name="T7" fmla="*/ 0 h 108"/>
                <a:gd name="T8" fmla="*/ 0 w 102"/>
                <a:gd name="T9" fmla="*/ 0 h 108"/>
                <a:gd name="T10" fmla="*/ 0 w 102"/>
                <a:gd name="T11" fmla="*/ 0 h 108"/>
                <a:gd name="T12" fmla="*/ 0 w 102"/>
                <a:gd name="T13" fmla="*/ 0 h 108"/>
                <a:gd name="T14" fmla="*/ 0 w 102"/>
                <a:gd name="T15" fmla="*/ 0 h 108"/>
                <a:gd name="T16" fmla="*/ 0 w 102"/>
                <a:gd name="T17" fmla="*/ 0 h 108"/>
                <a:gd name="T18" fmla="*/ 0 w 102"/>
                <a:gd name="T19" fmla="*/ 0 h 108"/>
                <a:gd name="T20" fmla="*/ 0 w 102"/>
                <a:gd name="T21" fmla="*/ 0 h 108"/>
                <a:gd name="T22" fmla="*/ 0 w 102"/>
                <a:gd name="T23" fmla="*/ 0 h 108"/>
                <a:gd name="T24" fmla="*/ 0 w 102"/>
                <a:gd name="T25" fmla="*/ 0 h 108"/>
                <a:gd name="T26" fmla="*/ 0 w 102"/>
                <a:gd name="T27" fmla="*/ 0 h 108"/>
                <a:gd name="T28" fmla="*/ 0 w 102"/>
                <a:gd name="T29" fmla="*/ 0 h 108"/>
                <a:gd name="T30" fmla="*/ 0 w 102"/>
                <a:gd name="T31" fmla="*/ 0 h 108"/>
                <a:gd name="T32" fmla="*/ 0 w 102"/>
                <a:gd name="T33" fmla="*/ 0 h 108"/>
                <a:gd name="T34" fmla="*/ 0 w 102"/>
                <a:gd name="T35" fmla="*/ 0 h 108"/>
                <a:gd name="T36" fmla="*/ 0 w 102"/>
                <a:gd name="T37" fmla="*/ 0 h 108"/>
                <a:gd name="T38" fmla="*/ 0 w 102"/>
                <a:gd name="T39" fmla="*/ 0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108">
                  <a:moveTo>
                    <a:pt x="22" y="54"/>
                  </a:moveTo>
                  <a:lnTo>
                    <a:pt x="0" y="25"/>
                  </a:lnTo>
                  <a:lnTo>
                    <a:pt x="5" y="10"/>
                  </a:lnTo>
                  <a:lnTo>
                    <a:pt x="5" y="5"/>
                  </a:lnTo>
                  <a:lnTo>
                    <a:pt x="9" y="0"/>
                  </a:lnTo>
                  <a:lnTo>
                    <a:pt x="53" y="8"/>
                  </a:lnTo>
                  <a:lnTo>
                    <a:pt x="72" y="5"/>
                  </a:lnTo>
                  <a:lnTo>
                    <a:pt x="87" y="29"/>
                  </a:lnTo>
                  <a:lnTo>
                    <a:pt x="102" y="53"/>
                  </a:lnTo>
                  <a:lnTo>
                    <a:pt x="91" y="56"/>
                  </a:lnTo>
                  <a:lnTo>
                    <a:pt x="91" y="80"/>
                  </a:lnTo>
                  <a:lnTo>
                    <a:pt x="89" y="108"/>
                  </a:lnTo>
                  <a:lnTo>
                    <a:pt x="75" y="84"/>
                  </a:lnTo>
                  <a:lnTo>
                    <a:pt x="75" y="95"/>
                  </a:lnTo>
                  <a:lnTo>
                    <a:pt x="67" y="83"/>
                  </a:lnTo>
                  <a:lnTo>
                    <a:pt x="59" y="62"/>
                  </a:lnTo>
                  <a:lnTo>
                    <a:pt x="37" y="46"/>
                  </a:lnTo>
                  <a:lnTo>
                    <a:pt x="19" y="29"/>
                  </a:lnTo>
                  <a:lnTo>
                    <a:pt x="27" y="47"/>
                  </a:lnTo>
                  <a:lnTo>
                    <a:pt x="22" y="5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2" name="Freeform 210"/>
            <p:cNvSpPr>
              <a:spLocks noChangeAspect="1"/>
            </p:cNvSpPr>
            <p:nvPr/>
          </p:nvSpPr>
          <p:spPr bwMode="auto">
            <a:xfrm>
              <a:off x="1832" y="2389"/>
              <a:ext cx="89" cy="196"/>
            </a:xfrm>
            <a:custGeom>
              <a:avLst/>
              <a:gdLst>
                <a:gd name="T0" fmla="*/ 0 w 5"/>
                <a:gd name="T1" fmla="*/ 0 h 7"/>
                <a:gd name="T2" fmla="*/ 0 w 5"/>
                <a:gd name="T3" fmla="*/ 1 h 7"/>
                <a:gd name="T4" fmla="*/ 0 w 5"/>
                <a:gd name="T5" fmla="*/ 1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0"/>
                  </a:moveTo>
                  <a:lnTo>
                    <a:pt x="0" y="1"/>
                  </a:lnTo>
                  <a:lnTo>
                    <a:pt x="5" y="7"/>
                  </a:lnTo>
                  <a:lnTo>
                    <a:pt x="0"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3" name="Freeform 211"/>
            <p:cNvSpPr>
              <a:spLocks noChangeAspect="1"/>
            </p:cNvSpPr>
            <p:nvPr/>
          </p:nvSpPr>
          <p:spPr bwMode="auto">
            <a:xfrm>
              <a:off x="1984" y="2378"/>
              <a:ext cx="89" cy="196"/>
            </a:xfrm>
            <a:custGeom>
              <a:avLst/>
              <a:gdLst>
                <a:gd name="T0" fmla="*/ 1 w 7"/>
                <a:gd name="T1" fmla="*/ 0 h 10"/>
                <a:gd name="T2" fmla="*/ 1 w 7"/>
                <a:gd name="T3" fmla="*/ 0 h 10"/>
                <a:gd name="T4" fmla="*/ 0 w 7"/>
                <a:gd name="T5" fmla="*/ 0 h 10"/>
                <a:gd name="T6" fmla="*/ 1 w 7"/>
                <a:gd name="T7" fmla="*/ 0 h 10"/>
                <a:gd name="T8" fmla="*/ 1 w 7"/>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0">
                  <a:moveTo>
                    <a:pt x="7" y="8"/>
                  </a:moveTo>
                  <a:lnTo>
                    <a:pt x="2" y="10"/>
                  </a:lnTo>
                  <a:lnTo>
                    <a:pt x="0" y="0"/>
                  </a:lnTo>
                  <a:lnTo>
                    <a:pt x="7" y="6"/>
                  </a:lnTo>
                  <a:lnTo>
                    <a:pt x="7" y="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4" name="Freeform 212"/>
            <p:cNvSpPr>
              <a:spLocks noChangeAspect="1"/>
            </p:cNvSpPr>
            <p:nvPr/>
          </p:nvSpPr>
          <p:spPr bwMode="auto">
            <a:xfrm>
              <a:off x="1961" y="2339"/>
              <a:ext cx="89" cy="196"/>
            </a:xfrm>
            <a:custGeom>
              <a:avLst/>
              <a:gdLst>
                <a:gd name="T0" fmla="*/ 1 w 6"/>
                <a:gd name="T1" fmla="*/ 1 h 13"/>
                <a:gd name="T2" fmla="*/ 1 w 6"/>
                <a:gd name="T3" fmla="*/ 1 h 13"/>
                <a:gd name="T4" fmla="*/ 0 w 6"/>
                <a:gd name="T5" fmla="*/ 0 h 13"/>
                <a:gd name="T6" fmla="*/ 1 w 6"/>
                <a:gd name="T7" fmla="*/ 0 h 13"/>
                <a:gd name="T8" fmla="*/ 1 w 6"/>
                <a:gd name="T9" fmla="*/ 1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3">
                  <a:moveTo>
                    <a:pt x="6" y="10"/>
                  </a:moveTo>
                  <a:lnTo>
                    <a:pt x="3" y="13"/>
                  </a:lnTo>
                  <a:lnTo>
                    <a:pt x="0" y="0"/>
                  </a:lnTo>
                  <a:lnTo>
                    <a:pt x="5" y="0"/>
                  </a:lnTo>
                  <a:lnTo>
                    <a:pt x="6" y="1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15" name="Freeform 213"/>
            <p:cNvSpPr>
              <a:spLocks noChangeAspect="1"/>
            </p:cNvSpPr>
            <p:nvPr/>
          </p:nvSpPr>
          <p:spPr bwMode="auto">
            <a:xfrm>
              <a:off x="1537" y="2359"/>
              <a:ext cx="89" cy="196"/>
            </a:xfrm>
            <a:custGeom>
              <a:avLst/>
              <a:gdLst>
                <a:gd name="T0" fmla="*/ 0 w 71"/>
                <a:gd name="T1" fmla="*/ 0 h 45"/>
                <a:gd name="T2" fmla="*/ 0 w 71"/>
                <a:gd name="T3" fmla="*/ 0 h 45"/>
                <a:gd name="T4" fmla="*/ 0 w 71"/>
                <a:gd name="T5" fmla="*/ 0 h 45"/>
                <a:gd name="T6" fmla="*/ 0 w 71"/>
                <a:gd name="T7" fmla="*/ 0 h 45"/>
                <a:gd name="T8" fmla="*/ 0 w 71"/>
                <a:gd name="T9" fmla="*/ 0 h 45"/>
                <a:gd name="T10" fmla="*/ 0 w 71"/>
                <a:gd name="T11" fmla="*/ 0 h 45"/>
                <a:gd name="T12" fmla="*/ 0 w 71"/>
                <a:gd name="T13" fmla="*/ 0 h 45"/>
                <a:gd name="T14" fmla="*/ 0 w 71"/>
                <a:gd name="T15" fmla="*/ 0 h 45"/>
                <a:gd name="T16" fmla="*/ 0 w 71"/>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45">
                  <a:moveTo>
                    <a:pt x="69" y="36"/>
                  </a:moveTo>
                  <a:lnTo>
                    <a:pt x="62" y="45"/>
                  </a:lnTo>
                  <a:lnTo>
                    <a:pt x="45" y="42"/>
                  </a:lnTo>
                  <a:lnTo>
                    <a:pt x="23" y="33"/>
                  </a:lnTo>
                  <a:lnTo>
                    <a:pt x="0" y="24"/>
                  </a:lnTo>
                  <a:lnTo>
                    <a:pt x="25" y="0"/>
                  </a:lnTo>
                  <a:lnTo>
                    <a:pt x="44" y="14"/>
                  </a:lnTo>
                  <a:lnTo>
                    <a:pt x="71" y="19"/>
                  </a:lnTo>
                  <a:lnTo>
                    <a:pt x="69" y="3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6" name="Freeform 214"/>
            <p:cNvSpPr>
              <a:spLocks noChangeAspect="1"/>
            </p:cNvSpPr>
            <p:nvPr/>
          </p:nvSpPr>
          <p:spPr bwMode="auto">
            <a:xfrm>
              <a:off x="1952" y="2395"/>
              <a:ext cx="89" cy="196"/>
            </a:xfrm>
            <a:custGeom>
              <a:avLst/>
              <a:gdLst>
                <a:gd name="T0" fmla="*/ 1 w 6"/>
                <a:gd name="T1" fmla="*/ 1 h 8"/>
                <a:gd name="T2" fmla="*/ 1 w 6"/>
                <a:gd name="T3" fmla="*/ 1 h 8"/>
                <a:gd name="T4" fmla="*/ 1 w 6"/>
                <a:gd name="T5" fmla="*/ 1 h 8"/>
                <a:gd name="T6" fmla="*/ 1 w 6"/>
                <a:gd name="T7" fmla="*/ 0 h 8"/>
                <a:gd name="T8" fmla="*/ 1 w 6"/>
                <a:gd name="T9" fmla="*/ 0 h 8"/>
                <a:gd name="T10" fmla="*/ 1 w 6"/>
                <a:gd name="T11" fmla="*/ 0 h 8"/>
                <a:gd name="T12" fmla="*/ 1 w 6"/>
                <a:gd name="T13" fmla="*/ 1 h 8"/>
                <a:gd name="T14" fmla="*/ 1 w 6"/>
                <a:gd name="T15" fmla="*/ 1 h 8"/>
                <a:gd name="T16" fmla="*/ 1 w 6"/>
                <a:gd name="T17" fmla="*/ 1 h 8"/>
                <a:gd name="T18" fmla="*/ 1 w 6"/>
                <a:gd name="T19" fmla="*/ 1 h 8"/>
                <a:gd name="T20" fmla="*/ 1 w 6"/>
                <a:gd name="T21" fmla="*/ 1 h 8"/>
                <a:gd name="T22" fmla="*/ 1 w 6"/>
                <a:gd name="T23" fmla="*/ 1 h 8"/>
                <a:gd name="T24" fmla="*/ 1 w 6"/>
                <a:gd name="T25" fmla="*/ 1 h 8"/>
                <a:gd name="T26" fmla="*/ 1 w 6"/>
                <a:gd name="T27" fmla="*/ 1 h 8"/>
                <a:gd name="T28" fmla="*/ 0 w 6"/>
                <a:gd name="T29" fmla="*/ 1 h 8"/>
                <a:gd name="T30" fmla="*/ 0 w 6"/>
                <a:gd name="T31" fmla="*/ 1 h 8"/>
                <a:gd name="T32" fmla="*/ 1 w 6"/>
                <a:gd name="T33" fmla="*/ 1 h 8"/>
                <a:gd name="T34" fmla="*/ 1 w 6"/>
                <a:gd name="T35" fmla="*/ 1 h 8"/>
                <a:gd name="T36" fmla="*/ 1 w 6"/>
                <a:gd name="T37" fmla="*/ 1 h 8"/>
                <a:gd name="T38" fmla="*/ 1 w 6"/>
                <a:gd name="T39" fmla="*/ 1 h 8"/>
                <a:gd name="T40" fmla="*/ 1 w 6"/>
                <a:gd name="T41" fmla="*/ 1 h 8"/>
                <a:gd name="T42" fmla="*/ 1 w 6"/>
                <a:gd name="T43" fmla="*/ 1 h 8"/>
                <a:gd name="T44" fmla="*/ 1 w 6"/>
                <a:gd name="T45" fmla="*/ 1 h 8"/>
                <a:gd name="T46" fmla="*/ 1 w 6"/>
                <a:gd name="T47" fmla="*/ 1 h 8"/>
                <a:gd name="T48" fmla="*/ 1 w 6"/>
                <a:gd name="T49" fmla="*/ 1 h 8"/>
                <a:gd name="T50" fmla="*/ 1 w 6"/>
                <a:gd name="T51" fmla="*/ 1 h 8"/>
                <a:gd name="T52" fmla="*/ 1 w 6"/>
                <a:gd name="T53" fmla="*/ 1 h 8"/>
                <a:gd name="T54" fmla="*/ 1 w 6"/>
                <a:gd name="T55" fmla="*/ 1 h 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8">
                  <a:moveTo>
                    <a:pt x="6" y="4"/>
                  </a:moveTo>
                  <a:lnTo>
                    <a:pt x="6" y="2"/>
                  </a:lnTo>
                  <a:lnTo>
                    <a:pt x="6" y="1"/>
                  </a:lnTo>
                  <a:lnTo>
                    <a:pt x="6" y="0"/>
                  </a:lnTo>
                  <a:lnTo>
                    <a:pt x="5" y="0"/>
                  </a:lnTo>
                  <a:lnTo>
                    <a:pt x="4" y="0"/>
                  </a:lnTo>
                  <a:lnTo>
                    <a:pt x="4" y="1"/>
                  </a:lnTo>
                  <a:lnTo>
                    <a:pt x="3" y="1"/>
                  </a:lnTo>
                  <a:lnTo>
                    <a:pt x="3" y="2"/>
                  </a:lnTo>
                  <a:lnTo>
                    <a:pt x="3" y="4"/>
                  </a:lnTo>
                  <a:lnTo>
                    <a:pt x="1" y="4"/>
                  </a:lnTo>
                  <a:lnTo>
                    <a:pt x="1" y="5"/>
                  </a:lnTo>
                  <a:lnTo>
                    <a:pt x="1" y="6"/>
                  </a:lnTo>
                  <a:lnTo>
                    <a:pt x="1" y="7"/>
                  </a:lnTo>
                  <a:lnTo>
                    <a:pt x="0" y="7"/>
                  </a:lnTo>
                  <a:lnTo>
                    <a:pt x="0" y="8"/>
                  </a:lnTo>
                  <a:lnTo>
                    <a:pt x="1" y="8"/>
                  </a:lnTo>
                  <a:lnTo>
                    <a:pt x="1" y="7"/>
                  </a:lnTo>
                  <a:lnTo>
                    <a:pt x="1" y="8"/>
                  </a:lnTo>
                  <a:lnTo>
                    <a:pt x="3" y="7"/>
                  </a:lnTo>
                  <a:lnTo>
                    <a:pt x="3" y="8"/>
                  </a:lnTo>
                  <a:lnTo>
                    <a:pt x="4" y="8"/>
                  </a:lnTo>
                  <a:lnTo>
                    <a:pt x="4" y="7"/>
                  </a:lnTo>
                  <a:lnTo>
                    <a:pt x="5" y="7"/>
                  </a:lnTo>
                  <a:lnTo>
                    <a:pt x="5" y="6"/>
                  </a:lnTo>
                  <a:lnTo>
                    <a:pt x="6" y="6"/>
                  </a:lnTo>
                  <a:lnTo>
                    <a:pt x="6" y="5"/>
                  </a:lnTo>
                  <a:lnTo>
                    <a:pt x="6" y="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7" name="Freeform 215"/>
            <p:cNvSpPr>
              <a:spLocks noChangeAspect="1"/>
            </p:cNvSpPr>
            <p:nvPr/>
          </p:nvSpPr>
          <p:spPr bwMode="auto">
            <a:xfrm>
              <a:off x="1956" y="2394"/>
              <a:ext cx="89" cy="196"/>
            </a:xfrm>
            <a:custGeom>
              <a:avLst/>
              <a:gdLst>
                <a:gd name="T0" fmla="*/ 0 h 2"/>
                <a:gd name="T1" fmla="*/ 1 h 2"/>
                <a:gd name="T2" fmla="*/ 0 h 2"/>
                <a:gd name="T3" fmla="*/ 0 60000 65536"/>
                <a:gd name="T4" fmla="*/ 0 60000 65536"/>
                <a:gd name="T5" fmla="*/ 0 60000 65536"/>
              </a:gdLst>
              <a:ahLst/>
              <a:cxnLst>
                <a:cxn ang="T3">
                  <a:pos x="0" y="T0"/>
                </a:cxn>
                <a:cxn ang="T4">
                  <a:pos x="0" y="T1"/>
                </a:cxn>
                <a:cxn ang="T5">
                  <a:pos x="0" y="T2"/>
                </a:cxn>
              </a:cxnLst>
              <a:rect l="0" t="0" r="r" b="b"/>
              <a:pathLst>
                <a:path h="2">
                  <a:moveTo>
                    <a:pt x="0" y="0"/>
                  </a:moveTo>
                  <a:lnTo>
                    <a:pt x="0" y="2"/>
                  </a:lnTo>
                  <a:lnTo>
                    <a:pt x="0"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18" name="Freeform 216"/>
            <p:cNvSpPr>
              <a:spLocks noChangeAspect="1"/>
            </p:cNvSpPr>
            <p:nvPr/>
          </p:nvSpPr>
          <p:spPr bwMode="auto">
            <a:xfrm>
              <a:off x="1550" y="2335"/>
              <a:ext cx="89" cy="196"/>
            </a:xfrm>
            <a:custGeom>
              <a:avLst/>
              <a:gdLst>
                <a:gd name="T0" fmla="*/ 0 w 197"/>
                <a:gd name="T1" fmla="*/ 0 h 103"/>
                <a:gd name="T2" fmla="*/ 0 w 197"/>
                <a:gd name="T3" fmla="*/ 0 h 103"/>
                <a:gd name="T4" fmla="*/ 0 w 197"/>
                <a:gd name="T5" fmla="*/ 0 h 103"/>
                <a:gd name="T6" fmla="*/ 0 w 197"/>
                <a:gd name="T7" fmla="*/ 0 h 103"/>
                <a:gd name="T8" fmla="*/ 0 w 197"/>
                <a:gd name="T9" fmla="*/ 0 h 103"/>
                <a:gd name="T10" fmla="*/ 0 w 197"/>
                <a:gd name="T11" fmla="*/ 0 h 103"/>
                <a:gd name="T12" fmla="*/ 0 w 197"/>
                <a:gd name="T13" fmla="*/ 0 h 103"/>
                <a:gd name="T14" fmla="*/ 0 w 197"/>
                <a:gd name="T15" fmla="*/ 0 h 103"/>
                <a:gd name="T16" fmla="*/ 0 w 197"/>
                <a:gd name="T17" fmla="*/ 0 h 103"/>
                <a:gd name="T18" fmla="*/ 0 w 197"/>
                <a:gd name="T19" fmla="*/ 0 h 103"/>
                <a:gd name="T20" fmla="*/ 0 w 197"/>
                <a:gd name="T21" fmla="*/ 0 h 103"/>
                <a:gd name="T22" fmla="*/ 0 w 197"/>
                <a:gd name="T23" fmla="*/ 0 h 103"/>
                <a:gd name="T24" fmla="*/ 0 w 197"/>
                <a:gd name="T25" fmla="*/ 0 h 103"/>
                <a:gd name="T26" fmla="*/ 0 w 197"/>
                <a:gd name="T27" fmla="*/ 0 h 103"/>
                <a:gd name="T28" fmla="*/ 0 w 197"/>
                <a:gd name="T29" fmla="*/ 0 h 103"/>
                <a:gd name="T30" fmla="*/ 0 w 197"/>
                <a:gd name="T31" fmla="*/ 0 h 103"/>
                <a:gd name="T32" fmla="*/ 0 w 197"/>
                <a:gd name="T33" fmla="*/ 0 h 103"/>
                <a:gd name="T34" fmla="*/ 0 w 197"/>
                <a:gd name="T35" fmla="*/ 0 h 103"/>
                <a:gd name="T36" fmla="*/ 0 w 197"/>
                <a:gd name="T37" fmla="*/ 0 h 103"/>
                <a:gd name="T38" fmla="*/ 0 w 197"/>
                <a:gd name="T39" fmla="*/ 0 h 103"/>
                <a:gd name="T40" fmla="*/ 0 w 197"/>
                <a:gd name="T41" fmla="*/ 0 h 103"/>
                <a:gd name="T42" fmla="*/ 0 w 197"/>
                <a:gd name="T43" fmla="*/ 0 h 103"/>
                <a:gd name="T44" fmla="*/ 0 w 197"/>
                <a:gd name="T45" fmla="*/ 0 h 103"/>
                <a:gd name="T46" fmla="*/ 0 w 197"/>
                <a:gd name="T47" fmla="*/ 0 h 103"/>
                <a:gd name="T48" fmla="*/ 0 w 197"/>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103">
                  <a:moveTo>
                    <a:pt x="107" y="70"/>
                  </a:moveTo>
                  <a:lnTo>
                    <a:pt x="95" y="75"/>
                  </a:lnTo>
                  <a:lnTo>
                    <a:pt x="79" y="82"/>
                  </a:lnTo>
                  <a:lnTo>
                    <a:pt x="68" y="103"/>
                  </a:lnTo>
                  <a:lnTo>
                    <a:pt x="60" y="103"/>
                  </a:lnTo>
                  <a:lnTo>
                    <a:pt x="56" y="90"/>
                  </a:lnTo>
                  <a:lnTo>
                    <a:pt x="44" y="88"/>
                  </a:lnTo>
                  <a:lnTo>
                    <a:pt x="46" y="71"/>
                  </a:lnTo>
                  <a:lnTo>
                    <a:pt x="19" y="66"/>
                  </a:lnTo>
                  <a:lnTo>
                    <a:pt x="0" y="52"/>
                  </a:lnTo>
                  <a:lnTo>
                    <a:pt x="19" y="23"/>
                  </a:lnTo>
                  <a:lnTo>
                    <a:pt x="41" y="6"/>
                  </a:lnTo>
                  <a:lnTo>
                    <a:pt x="44" y="5"/>
                  </a:lnTo>
                  <a:lnTo>
                    <a:pt x="74" y="3"/>
                  </a:lnTo>
                  <a:lnTo>
                    <a:pt x="104" y="0"/>
                  </a:lnTo>
                  <a:lnTo>
                    <a:pt x="130" y="0"/>
                  </a:lnTo>
                  <a:lnTo>
                    <a:pt x="155" y="1"/>
                  </a:lnTo>
                  <a:lnTo>
                    <a:pt x="176" y="16"/>
                  </a:lnTo>
                  <a:lnTo>
                    <a:pt x="170" y="13"/>
                  </a:lnTo>
                  <a:lnTo>
                    <a:pt x="174" y="21"/>
                  </a:lnTo>
                  <a:lnTo>
                    <a:pt x="184" y="21"/>
                  </a:lnTo>
                  <a:lnTo>
                    <a:pt x="197" y="31"/>
                  </a:lnTo>
                  <a:lnTo>
                    <a:pt x="170" y="36"/>
                  </a:lnTo>
                  <a:lnTo>
                    <a:pt x="145" y="41"/>
                  </a:lnTo>
                  <a:lnTo>
                    <a:pt x="107" y="7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19" name="Freeform 217"/>
            <p:cNvSpPr>
              <a:spLocks noChangeAspect="1"/>
            </p:cNvSpPr>
            <p:nvPr/>
          </p:nvSpPr>
          <p:spPr bwMode="auto">
            <a:xfrm>
              <a:off x="1964" y="2354"/>
              <a:ext cx="89" cy="196"/>
            </a:xfrm>
            <a:custGeom>
              <a:avLst/>
              <a:gdLst>
                <a:gd name="T0" fmla="*/ 0 w 12"/>
                <a:gd name="T1" fmla="*/ 0 h 12"/>
                <a:gd name="T2" fmla="*/ 0 w 12"/>
                <a:gd name="T3" fmla="*/ 0 h 12"/>
                <a:gd name="T4" fmla="*/ 0 w 12"/>
                <a:gd name="T5" fmla="*/ 0 h 12"/>
                <a:gd name="T6" fmla="*/ 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1" y="10"/>
                  </a:moveTo>
                  <a:lnTo>
                    <a:pt x="0" y="0"/>
                  </a:lnTo>
                  <a:lnTo>
                    <a:pt x="12" y="12"/>
                  </a:lnTo>
                  <a:lnTo>
                    <a:pt x="11" y="1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20" name="Freeform 218"/>
            <p:cNvSpPr>
              <a:spLocks noChangeAspect="1"/>
            </p:cNvSpPr>
            <p:nvPr/>
          </p:nvSpPr>
          <p:spPr bwMode="auto">
            <a:xfrm>
              <a:off x="1572" y="2348"/>
              <a:ext cx="89" cy="196"/>
            </a:xfrm>
            <a:custGeom>
              <a:avLst/>
              <a:gdLst>
                <a:gd name="T0" fmla="*/ 0 w 149"/>
                <a:gd name="T1" fmla="*/ 0 h 150"/>
                <a:gd name="T2" fmla="*/ 0 w 149"/>
                <a:gd name="T3" fmla="*/ 0 h 150"/>
                <a:gd name="T4" fmla="*/ 0 w 149"/>
                <a:gd name="T5" fmla="*/ 0 h 150"/>
                <a:gd name="T6" fmla="*/ 0 w 149"/>
                <a:gd name="T7" fmla="*/ 0 h 150"/>
                <a:gd name="T8" fmla="*/ 0 w 149"/>
                <a:gd name="T9" fmla="*/ 0 h 150"/>
                <a:gd name="T10" fmla="*/ 0 w 149"/>
                <a:gd name="T11" fmla="*/ 0 h 150"/>
                <a:gd name="T12" fmla="*/ 0 w 149"/>
                <a:gd name="T13" fmla="*/ 0 h 150"/>
                <a:gd name="T14" fmla="*/ 0 w 149"/>
                <a:gd name="T15" fmla="*/ 0 h 150"/>
                <a:gd name="T16" fmla="*/ 0 w 149"/>
                <a:gd name="T17" fmla="*/ 0 h 150"/>
                <a:gd name="T18" fmla="*/ 0 w 149"/>
                <a:gd name="T19" fmla="*/ 0 h 150"/>
                <a:gd name="T20" fmla="*/ 0 w 149"/>
                <a:gd name="T21" fmla="*/ 0 h 150"/>
                <a:gd name="T22" fmla="*/ 0 w 149"/>
                <a:gd name="T23" fmla="*/ 0 h 150"/>
                <a:gd name="T24" fmla="*/ 0 w 149"/>
                <a:gd name="T25" fmla="*/ 0 h 150"/>
                <a:gd name="T26" fmla="*/ 0 w 149"/>
                <a:gd name="T27" fmla="*/ 0 h 150"/>
                <a:gd name="T28" fmla="*/ 0 w 149"/>
                <a:gd name="T29" fmla="*/ 0 h 150"/>
                <a:gd name="T30" fmla="*/ 0 w 149"/>
                <a:gd name="T31" fmla="*/ 0 h 150"/>
                <a:gd name="T32" fmla="*/ 0 w 149"/>
                <a:gd name="T33" fmla="*/ 0 h 150"/>
                <a:gd name="T34" fmla="*/ 0 w 149"/>
                <a:gd name="T35" fmla="*/ 0 h 150"/>
                <a:gd name="T36" fmla="*/ 0 w 149"/>
                <a:gd name="T37" fmla="*/ 0 h 150"/>
                <a:gd name="T38" fmla="*/ 0 w 149"/>
                <a:gd name="T39" fmla="*/ 0 h 150"/>
                <a:gd name="T40" fmla="*/ 0 w 149"/>
                <a:gd name="T41" fmla="*/ 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50">
                  <a:moveTo>
                    <a:pt x="59" y="39"/>
                  </a:moveTo>
                  <a:lnTo>
                    <a:pt x="47" y="44"/>
                  </a:lnTo>
                  <a:lnTo>
                    <a:pt x="31" y="51"/>
                  </a:lnTo>
                  <a:lnTo>
                    <a:pt x="20" y="72"/>
                  </a:lnTo>
                  <a:lnTo>
                    <a:pt x="12" y="72"/>
                  </a:lnTo>
                  <a:lnTo>
                    <a:pt x="0" y="76"/>
                  </a:lnTo>
                  <a:lnTo>
                    <a:pt x="29" y="108"/>
                  </a:lnTo>
                  <a:lnTo>
                    <a:pt x="58" y="142"/>
                  </a:lnTo>
                  <a:lnTo>
                    <a:pt x="102" y="150"/>
                  </a:lnTo>
                  <a:lnTo>
                    <a:pt x="121" y="147"/>
                  </a:lnTo>
                  <a:lnTo>
                    <a:pt x="120" y="124"/>
                  </a:lnTo>
                  <a:lnTo>
                    <a:pt x="122" y="106"/>
                  </a:lnTo>
                  <a:lnTo>
                    <a:pt x="128" y="84"/>
                  </a:lnTo>
                  <a:lnTo>
                    <a:pt x="131" y="92"/>
                  </a:lnTo>
                  <a:lnTo>
                    <a:pt x="136" y="63"/>
                  </a:lnTo>
                  <a:lnTo>
                    <a:pt x="139" y="34"/>
                  </a:lnTo>
                  <a:lnTo>
                    <a:pt x="140" y="8"/>
                  </a:lnTo>
                  <a:lnTo>
                    <a:pt x="149" y="0"/>
                  </a:lnTo>
                  <a:lnTo>
                    <a:pt x="122" y="5"/>
                  </a:lnTo>
                  <a:lnTo>
                    <a:pt x="97" y="10"/>
                  </a:lnTo>
                  <a:lnTo>
                    <a:pt x="59" y="3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21" name="Freeform 219"/>
            <p:cNvSpPr>
              <a:spLocks noChangeAspect="1"/>
            </p:cNvSpPr>
            <p:nvPr/>
          </p:nvSpPr>
          <p:spPr bwMode="auto">
            <a:xfrm>
              <a:off x="1961" y="2378"/>
              <a:ext cx="89" cy="196"/>
            </a:xfrm>
            <a:custGeom>
              <a:avLst/>
              <a:gdLst>
                <a:gd name="T0" fmla="*/ 1 w 4"/>
                <a:gd name="T1" fmla="*/ 0 h 9"/>
                <a:gd name="T2" fmla="*/ 1 w 4"/>
                <a:gd name="T3" fmla="*/ 0 h 9"/>
                <a:gd name="T4" fmla="*/ 0 w 4"/>
                <a:gd name="T5" fmla="*/ 0 h 9"/>
                <a:gd name="T6" fmla="*/ 1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3" y="9"/>
                  </a:moveTo>
                  <a:lnTo>
                    <a:pt x="4" y="0"/>
                  </a:lnTo>
                  <a:lnTo>
                    <a:pt x="0" y="4"/>
                  </a:lnTo>
                  <a:lnTo>
                    <a:pt x="3" y="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22" name="Freeform 220"/>
            <p:cNvSpPr>
              <a:spLocks noChangeAspect="1"/>
            </p:cNvSpPr>
            <p:nvPr/>
          </p:nvSpPr>
          <p:spPr bwMode="auto">
            <a:xfrm>
              <a:off x="1945" y="2313"/>
              <a:ext cx="89" cy="196"/>
            </a:xfrm>
            <a:custGeom>
              <a:avLst/>
              <a:gdLst>
                <a:gd name="T0" fmla="*/ 1 w 2"/>
                <a:gd name="T1" fmla="*/ 0 h 4"/>
                <a:gd name="T2" fmla="*/ 0 w 2"/>
                <a:gd name="T3" fmla="*/ 0 h 4"/>
                <a:gd name="T4" fmla="*/ 1 w 2"/>
                <a:gd name="T5" fmla="*/ 0 h 4"/>
                <a:gd name="T6" fmla="*/ 1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1" y="4"/>
                  </a:moveTo>
                  <a:lnTo>
                    <a:pt x="0" y="0"/>
                  </a:lnTo>
                  <a:lnTo>
                    <a:pt x="2" y="2"/>
                  </a:lnTo>
                  <a:lnTo>
                    <a:pt x="1"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3" name="Freeform 221"/>
            <p:cNvSpPr>
              <a:spLocks noChangeAspect="1"/>
            </p:cNvSpPr>
            <p:nvPr/>
          </p:nvSpPr>
          <p:spPr bwMode="auto">
            <a:xfrm>
              <a:off x="1943" y="2309"/>
              <a:ext cx="89" cy="196"/>
            </a:xfrm>
            <a:custGeom>
              <a:avLst/>
              <a:gdLst>
                <a:gd name="T0" fmla="*/ 0 w 6"/>
                <a:gd name="T1" fmla="*/ 1 h 5"/>
                <a:gd name="T2" fmla="*/ 0 w 6"/>
                <a:gd name="T3" fmla="*/ 0 h 5"/>
                <a:gd name="T4" fmla="*/ 0 w 6"/>
                <a:gd name="T5" fmla="*/ 1 h 5"/>
                <a:gd name="T6" fmla="*/ 0 w 6"/>
                <a:gd name="T7" fmla="*/ 1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5"/>
                  </a:moveTo>
                  <a:lnTo>
                    <a:pt x="0" y="0"/>
                  </a:lnTo>
                  <a:lnTo>
                    <a:pt x="6" y="4"/>
                  </a:lnTo>
                  <a:lnTo>
                    <a:pt x="6" y="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4" name="Freeform 222"/>
            <p:cNvSpPr>
              <a:spLocks noChangeAspect="1"/>
            </p:cNvSpPr>
            <p:nvPr/>
          </p:nvSpPr>
          <p:spPr bwMode="auto">
            <a:xfrm>
              <a:off x="1957" y="2328"/>
              <a:ext cx="89" cy="196"/>
            </a:xfrm>
            <a:custGeom>
              <a:avLst/>
              <a:gdLst>
                <a:gd name="T0" fmla="*/ 1 w 6"/>
                <a:gd name="T1" fmla="*/ 0 h 9"/>
                <a:gd name="T2" fmla="*/ 1 w 6"/>
                <a:gd name="T3" fmla="*/ 0 h 9"/>
                <a:gd name="T4" fmla="*/ 0 w 6"/>
                <a:gd name="T5" fmla="*/ 0 h 9"/>
                <a:gd name="T6" fmla="*/ 1 w 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9">
                  <a:moveTo>
                    <a:pt x="6" y="0"/>
                  </a:moveTo>
                  <a:lnTo>
                    <a:pt x="6" y="2"/>
                  </a:lnTo>
                  <a:lnTo>
                    <a:pt x="0" y="9"/>
                  </a:lnTo>
                  <a:lnTo>
                    <a:pt x="6"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5" name="Freeform 223"/>
            <p:cNvSpPr>
              <a:spLocks noChangeAspect="1"/>
            </p:cNvSpPr>
            <p:nvPr/>
          </p:nvSpPr>
          <p:spPr bwMode="auto">
            <a:xfrm>
              <a:off x="1939" y="2293"/>
              <a:ext cx="89" cy="196"/>
            </a:xfrm>
            <a:custGeom>
              <a:avLst/>
              <a:gdLst>
                <a:gd name="T0" fmla="*/ 1 w 6"/>
                <a:gd name="T1" fmla="*/ 1 h 5"/>
                <a:gd name="T2" fmla="*/ 1 w 6"/>
                <a:gd name="T3" fmla="*/ 0 h 5"/>
                <a:gd name="T4" fmla="*/ 1 w 6"/>
                <a:gd name="T5" fmla="*/ 0 h 5"/>
                <a:gd name="T6" fmla="*/ 1 w 6"/>
                <a:gd name="T7" fmla="*/ 1 h 5"/>
                <a:gd name="T8" fmla="*/ 1 w 6"/>
                <a:gd name="T9" fmla="*/ 0 h 5"/>
                <a:gd name="T10" fmla="*/ 1 w 6"/>
                <a:gd name="T11" fmla="*/ 1 h 5"/>
                <a:gd name="T12" fmla="*/ 1 w 6"/>
                <a:gd name="T13" fmla="*/ 1 h 5"/>
                <a:gd name="T14" fmla="*/ 1 w 6"/>
                <a:gd name="T15" fmla="*/ 1 h 5"/>
                <a:gd name="T16" fmla="*/ 1 w 6"/>
                <a:gd name="T17" fmla="*/ 2 h 5"/>
                <a:gd name="T18" fmla="*/ 1 w 6"/>
                <a:gd name="T19" fmla="*/ 2 h 5"/>
                <a:gd name="T20" fmla="*/ 1 w 6"/>
                <a:gd name="T21" fmla="*/ 2 h 5"/>
                <a:gd name="T22" fmla="*/ 0 w 6"/>
                <a:gd name="T23" fmla="*/ 2 h 5"/>
                <a:gd name="T24" fmla="*/ 0 w 6"/>
                <a:gd name="T25" fmla="*/ 2 h 5"/>
                <a:gd name="T26" fmla="*/ 0 w 6"/>
                <a:gd name="T27" fmla="*/ 2 h 5"/>
                <a:gd name="T28" fmla="*/ 1 w 6"/>
                <a:gd name="T29" fmla="*/ 2 h 5"/>
                <a:gd name="T30" fmla="*/ 1 w 6"/>
                <a:gd name="T31" fmla="*/ 2 h 5"/>
                <a:gd name="T32" fmla="*/ 1 w 6"/>
                <a:gd name="T33" fmla="*/ 2 h 5"/>
                <a:gd name="T34" fmla="*/ 1 w 6"/>
                <a:gd name="T35" fmla="*/ 2 h 5"/>
                <a:gd name="T36" fmla="*/ 1 w 6"/>
                <a:gd name="T37" fmla="*/ 2 h 5"/>
                <a:gd name="T38" fmla="*/ 1 w 6"/>
                <a:gd name="T39" fmla="*/ 1 h 5"/>
                <a:gd name="T40" fmla="*/ 1 w 6"/>
                <a:gd name="T41" fmla="*/ 1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5">
                  <a:moveTo>
                    <a:pt x="6" y="1"/>
                  </a:moveTo>
                  <a:lnTo>
                    <a:pt x="6" y="0"/>
                  </a:lnTo>
                  <a:lnTo>
                    <a:pt x="5" y="0"/>
                  </a:lnTo>
                  <a:lnTo>
                    <a:pt x="5" y="1"/>
                  </a:lnTo>
                  <a:lnTo>
                    <a:pt x="5" y="0"/>
                  </a:lnTo>
                  <a:lnTo>
                    <a:pt x="5" y="1"/>
                  </a:lnTo>
                  <a:lnTo>
                    <a:pt x="3" y="1"/>
                  </a:lnTo>
                  <a:lnTo>
                    <a:pt x="2" y="1"/>
                  </a:lnTo>
                  <a:lnTo>
                    <a:pt x="2" y="2"/>
                  </a:lnTo>
                  <a:lnTo>
                    <a:pt x="1" y="2"/>
                  </a:lnTo>
                  <a:lnTo>
                    <a:pt x="1" y="3"/>
                  </a:lnTo>
                  <a:lnTo>
                    <a:pt x="0" y="3"/>
                  </a:lnTo>
                  <a:lnTo>
                    <a:pt x="0" y="5"/>
                  </a:lnTo>
                  <a:lnTo>
                    <a:pt x="0" y="3"/>
                  </a:lnTo>
                  <a:lnTo>
                    <a:pt x="1" y="3"/>
                  </a:lnTo>
                  <a:lnTo>
                    <a:pt x="2" y="3"/>
                  </a:lnTo>
                  <a:lnTo>
                    <a:pt x="3" y="3"/>
                  </a:lnTo>
                  <a:lnTo>
                    <a:pt x="3" y="2"/>
                  </a:lnTo>
                  <a:lnTo>
                    <a:pt x="5" y="2"/>
                  </a:lnTo>
                  <a:lnTo>
                    <a:pt x="5" y="1"/>
                  </a:lnTo>
                  <a:lnTo>
                    <a:pt x="6"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6" name="Freeform 224"/>
            <p:cNvSpPr>
              <a:spLocks noChangeAspect="1"/>
            </p:cNvSpPr>
            <p:nvPr/>
          </p:nvSpPr>
          <p:spPr bwMode="auto">
            <a:xfrm>
              <a:off x="1957" y="2314"/>
              <a:ext cx="89" cy="196"/>
            </a:xfrm>
            <a:custGeom>
              <a:avLst/>
              <a:gdLst>
                <a:gd name="T0" fmla="*/ 1 w 6"/>
                <a:gd name="T1" fmla="*/ 0 h 4"/>
                <a:gd name="T2" fmla="*/ 0 w 6"/>
                <a:gd name="T3" fmla="*/ 0 h 4"/>
                <a:gd name="T4" fmla="*/ 0 w 6"/>
                <a:gd name="T5" fmla="*/ 0 h 4"/>
                <a:gd name="T6" fmla="*/ 1 w 6"/>
                <a:gd name="T7" fmla="*/ 0 h 4"/>
                <a:gd name="T8" fmla="*/ 1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2" y="0"/>
                  </a:moveTo>
                  <a:lnTo>
                    <a:pt x="0" y="1"/>
                  </a:lnTo>
                  <a:lnTo>
                    <a:pt x="0" y="4"/>
                  </a:lnTo>
                  <a:lnTo>
                    <a:pt x="6" y="3"/>
                  </a:lnTo>
                  <a:lnTo>
                    <a:pt x="2"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7" name="Freeform 225"/>
            <p:cNvSpPr>
              <a:spLocks noChangeAspect="1"/>
            </p:cNvSpPr>
            <p:nvPr/>
          </p:nvSpPr>
          <p:spPr bwMode="auto">
            <a:xfrm>
              <a:off x="1958" y="2305"/>
              <a:ext cx="89" cy="196"/>
            </a:xfrm>
            <a:custGeom>
              <a:avLst/>
              <a:gdLst>
                <a:gd name="T0" fmla="*/ 0 w 4"/>
                <a:gd name="T1" fmla="*/ 0 h 5"/>
                <a:gd name="T2" fmla="*/ 0 w 4"/>
                <a:gd name="T3" fmla="*/ 0 h 5"/>
                <a:gd name="T4" fmla="*/ 0 w 4"/>
                <a:gd name="T5" fmla="*/ 0 h 5"/>
                <a:gd name="T6" fmla="*/ 0 w 4"/>
                <a:gd name="T7" fmla="*/ 0 h 5"/>
                <a:gd name="T8" fmla="*/ 0 w 4"/>
                <a:gd name="T9" fmla="*/ 0 h 5"/>
                <a:gd name="T10" fmla="*/ 0 w 4"/>
                <a:gd name="T11" fmla="*/ 0 h 5"/>
                <a:gd name="T12" fmla="*/ 0 w 4"/>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5">
                  <a:moveTo>
                    <a:pt x="4" y="4"/>
                  </a:moveTo>
                  <a:lnTo>
                    <a:pt x="3" y="5"/>
                  </a:lnTo>
                  <a:lnTo>
                    <a:pt x="0" y="2"/>
                  </a:lnTo>
                  <a:lnTo>
                    <a:pt x="1" y="2"/>
                  </a:lnTo>
                  <a:lnTo>
                    <a:pt x="0" y="0"/>
                  </a:lnTo>
                  <a:lnTo>
                    <a:pt x="4" y="3"/>
                  </a:lnTo>
                  <a:lnTo>
                    <a:pt x="4"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8" name="Freeform 226"/>
            <p:cNvSpPr>
              <a:spLocks noChangeAspect="1"/>
            </p:cNvSpPr>
            <p:nvPr/>
          </p:nvSpPr>
          <p:spPr bwMode="auto">
            <a:xfrm>
              <a:off x="1554" y="2291"/>
              <a:ext cx="89" cy="196"/>
            </a:xfrm>
            <a:custGeom>
              <a:avLst/>
              <a:gdLst>
                <a:gd name="T0" fmla="*/ 0 w 43"/>
                <a:gd name="T1" fmla="*/ 0 h 92"/>
                <a:gd name="T2" fmla="*/ 0 w 43"/>
                <a:gd name="T3" fmla="*/ 0 h 92"/>
                <a:gd name="T4" fmla="*/ 0 w 43"/>
                <a:gd name="T5" fmla="*/ 0 h 92"/>
                <a:gd name="T6" fmla="*/ 0 w 43"/>
                <a:gd name="T7" fmla="*/ 0 h 92"/>
                <a:gd name="T8" fmla="*/ 0 w 43"/>
                <a:gd name="T9" fmla="*/ 0 h 92"/>
                <a:gd name="T10" fmla="*/ 0 w 43"/>
                <a:gd name="T11" fmla="*/ 0 h 92"/>
                <a:gd name="T12" fmla="*/ 0 w 43"/>
                <a:gd name="T13" fmla="*/ 0 h 92"/>
                <a:gd name="T14" fmla="*/ 0 w 43"/>
                <a:gd name="T15" fmla="*/ 0 h 92"/>
                <a:gd name="T16" fmla="*/ 0 w 43"/>
                <a:gd name="T17" fmla="*/ 0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92">
                  <a:moveTo>
                    <a:pt x="26" y="75"/>
                  </a:moveTo>
                  <a:lnTo>
                    <a:pt x="9" y="92"/>
                  </a:lnTo>
                  <a:lnTo>
                    <a:pt x="0" y="92"/>
                  </a:lnTo>
                  <a:lnTo>
                    <a:pt x="6" y="58"/>
                  </a:lnTo>
                  <a:lnTo>
                    <a:pt x="12" y="24"/>
                  </a:lnTo>
                  <a:lnTo>
                    <a:pt x="40" y="0"/>
                  </a:lnTo>
                  <a:lnTo>
                    <a:pt x="43" y="6"/>
                  </a:lnTo>
                  <a:lnTo>
                    <a:pt x="34" y="40"/>
                  </a:lnTo>
                  <a:lnTo>
                    <a:pt x="26" y="7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29" name="Freeform 227"/>
            <p:cNvSpPr>
              <a:spLocks noChangeAspect="1"/>
            </p:cNvSpPr>
            <p:nvPr/>
          </p:nvSpPr>
          <p:spPr bwMode="auto">
            <a:xfrm>
              <a:off x="1507" y="2303"/>
              <a:ext cx="89" cy="196"/>
            </a:xfrm>
            <a:custGeom>
              <a:avLst/>
              <a:gdLst>
                <a:gd name="T0" fmla="*/ 0 w 131"/>
                <a:gd name="T1" fmla="*/ 0 h 145"/>
                <a:gd name="T2" fmla="*/ 0 w 131"/>
                <a:gd name="T3" fmla="*/ 0 h 145"/>
                <a:gd name="T4" fmla="*/ 0 w 131"/>
                <a:gd name="T5" fmla="*/ 0 h 145"/>
                <a:gd name="T6" fmla="*/ 0 w 131"/>
                <a:gd name="T7" fmla="*/ 0 h 145"/>
                <a:gd name="T8" fmla="*/ 0 w 131"/>
                <a:gd name="T9" fmla="*/ 0 h 145"/>
                <a:gd name="T10" fmla="*/ 0 w 131"/>
                <a:gd name="T11" fmla="*/ 0 h 145"/>
                <a:gd name="T12" fmla="*/ 0 w 131"/>
                <a:gd name="T13" fmla="*/ 0 h 145"/>
                <a:gd name="T14" fmla="*/ 0 w 131"/>
                <a:gd name="T15" fmla="*/ 0 h 145"/>
                <a:gd name="T16" fmla="*/ 0 w 131"/>
                <a:gd name="T17" fmla="*/ 0 h 145"/>
                <a:gd name="T18" fmla="*/ 0 w 131"/>
                <a:gd name="T19" fmla="*/ 0 h 145"/>
                <a:gd name="T20" fmla="*/ 0 w 131"/>
                <a:gd name="T21" fmla="*/ 0 h 145"/>
                <a:gd name="T22" fmla="*/ 0 w 131"/>
                <a:gd name="T23" fmla="*/ 0 h 145"/>
                <a:gd name="T24" fmla="*/ 0 w 131"/>
                <a:gd name="T25" fmla="*/ 0 h 145"/>
                <a:gd name="T26" fmla="*/ 0 w 131"/>
                <a:gd name="T27" fmla="*/ 0 h 145"/>
                <a:gd name="T28" fmla="*/ 0 w 131"/>
                <a:gd name="T29" fmla="*/ 0 h 145"/>
                <a:gd name="T30" fmla="*/ 0 w 131"/>
                <a:gd name="T31" fmla="*/ 0 h 145"/>
                <a:gd name="T32" fmla="*/ 0 w 131"/>
                <a:gd name="T33" fmla="*/ 0 h 145"/>
                <a:gd name="T34" fmla="*/ 0 w 131"/>
                <a:gd name="T35" fmla="*/ 0 h 145"/>
                <a:gd name="T36" fmla="*/ 0 w 131"/>
                <a:gd name="T37" fmla="*/ 0 h 145"/>
                <a:gd name="T38" fmla="*/ 0 w 131"/>
                <a:gd name="T39" fmla="*/ 0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1" h="145">
                  <a:moveTo>
                    <a:pt x="12" y="129"/>
                  </a:moveTo>
                  <a:lnTo>
                    <a:pt x="0" y="117"/>
                  </a:lnTo>
                  <a:lnTo>
                    <a:pt x="4" y="91"/>
                  </a:lnTo>
                  <a:lnTo>
                    <a:pt x="22" y="62"/>
                  </a:lnTo>
                  <a:lnTo>
                    <a:pt x="64" y="56"/>
                  </a:lnTo>
                  <a:lnTo>
                    <a:pt x="41" y="22"/>
                  </a:lnTo>
                  <a:lnTo>
                    <a:pt x="50" y="20"/>
                  </a:lnTo>
                  <a:lnTo>
                    <a:pt x="53" y="0"/>
                  </a:lnTo>
                  <a:lnTo>
                    <a:pt x="82" y="0"/>
                  </a:lnTo>
                  <a:lnTo>
                    <a:pt x="112" y="0"/>
                  </a:lnTo>
                  <a:lnTo>
                    <a:pt x="106" y="34"/>
                  </a:lnTo>
                  <a:lnTo>
                    <a:pt x="100" y="68"/>
                  </a:lnTo>
                  <a:lnTo>
                    <a:pt x="109" y="68"/>
                  </a:lnTo>
                  <a:lnTo>
                    <a:pt x="120" y="70"/>
                  </a:lnTo>
                  <a:lnTo>
                    <a:pt x="131" y="75"/>
                  </a:lnTo>
                  <a:lnTo>
                    <a:pt x="109" y="92"/>
                  </a:lnTo>
                  <a:lnTo>
                    <a:pt x="90" y="121"/>
                  </a:lnTo>
                  <a:lnTo>
                    <a:pt x="65" y="145"/>
                  </a:lnTo>
                  <a:lnTo>
                    <a:pt x="38" y="136"/>
                  </a:lnTo>
                  <a:lnTo>
                    <a:pt x="12" y="12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30" name="Freeform 228"/>
            <p:cNvSpPr>
              <a:spLocks noChangeAspect="1"/>
            </p:cNvSpPr>
            <p:nvPr/>
          </p:nvSpPr>
          <p:spPr bwMode="auto">
            <a:xfrm>
              <a:off x="1718" y="2291"/>
              <a:ext cx="89" cy="196"/>
            </a:xfrm>
            <a:custGeom>
              <a:avLst/>
              <a:gdLst>
                <a:gd name="T0" fmla="*/ 0 w 67"/>
                <a:gd name="T1" fmla="*/ 0 h 25"/>
                <a:gd name="T2" fmla="*/ 0 w 67"/>
                <a:gd name="T3" fmla="*/ 0 h 25"/>
                <a:gd name="T4" fmla="*/ 0 w 67"/>
                <a:gd name="T5" fmla="*/ 0 h 25"/>
                <a:gd name="T6" fmla="*/ 0 w 67"/>
                <a:gd name="T7" fmla="*/ 0 h 25"/>
                <a:gd name="T8" fmla="*/ 0 w 6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25">
                  <a:moveTo>
                    <a:pt x="25" y="0"/>
                  </a:moveTo>
                  <a:lnTo>
                    <a:pt x="0" y="9"/>
                  </a:lnTo>
                  <a:lnTo>
                    <a:pt x="36" y="25"/>
                  </a:lnTo>
                  <a:lnTo>
                    <a:pt x="67" y="20"/>
                  </a:lnTo>
                  <a:lnTo>
                    <a:pt x="25"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31" name="Freeform 229"/>
            <p:cNvSpPr>
              <a:spLocks noChangeAspect="1"/>
            </p:cNvSpPr>
            <p:nvPr/>
          </p:nvSpPr>
          <p:spPr bwMode="auto">
            <a:xfrm>
              <a:off x="1880" y="2291"/>
              <a:ext cx="89" cy="196"/>
            </a:xfrm>
            <a:custGeom>
              <a:avLst/>
              <a:gdLst>
                <a:gd name="T0" fmla="*/ 0 w 50"/>
                <a:gd name="T1" fmla="*/ 0 h 20"/>
                <a:gd name="T2" fmla="*/ 0 w 50"/>
                <a:gd name="T3" fmla="*/ 0 h 20"/>
                <a:gd name="T4" fmla="*/ 0 w 50"/>
                <a:gd name="T5" fmla="*/ 0 h 20"/>
                <a:gd name="T6" fmla="*/ 0 w 50"/>
                <a:gd name="T7" fmla="*/ 0 h 20"/>
                <a:gd name="T8" fmla="*/ 0 w 50"/>
                <a:gd name="T9" fmla="*/ 0 h 20"/>
                <a:gd name="T10" fmla="*/ 0 w 50"/>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20">
                  <a:moveTo>
                    <a:pt x="50" y="11"/>
                  </a:moveTo>
                  <a:lnTo>
                    <a:pt x="47" y="12"/>
                  </a:lnTo>
                  <a:lnTo>
                    <a:pt x="13" y="20"/>
                  </a:lnTo>
                  <a:lnTo>
                    <a:pt x="0" y="16"/>
                  </a:lnTo>
                  <a:lnTo>
                    <a:pt x="5" y="0"/>
                  </a:lnTo>
                  <a:lnTo>
                    <a:pt x="50" y="1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32" name="Freeform 230"/>
            <p:cNvSpPr>
              <a:spLocks noChangeAspect="1"/>
            </p:cNvSpPr>
            <p:nvPr/>
          </p:nvSpPr>
          <p:spPr bwMode="auto">
            <a:xfrm>
              <a:off x="1914" y="2303"/>
              <a:ext cx="89" cy="196"/>
            </a:xfrm>
            <a:custGeom>
              <a:avLst/>
              <a:gdLst>
                <a:gd name="T0" fmla="*/ 1 w 9"/>
                <a:gd name="T1" fmla="*/ 1 h 2"/>
                <a:gd name="T2" fmla="*/ 1 w 9"/>
                <a:gd name="T3" fmla="*/ 0 h 2"/>
                <a:gd name="T4" fmla="*/ 0 w 9"/>
                <a:gd name="T5" fmla="*/ 2 h 2"/>
                <a:gd name="T6" fmla="*/ 1 w 9"/>
                <a:gd name="T7" fmla="*/ 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
                  <a:moveTo>
                    <a:pt x="9" y="1"/>
                  </a:moveTo>
                  <a:lnTo>
                    <a:pt x="3" y="0"/>
                  </a:lnTo>
                  <a:lnTo>
                    <a:pt x="0" y="2"/>
                  </a:lnTo>
                  <a:lnTo>
                    <a:pt x="9"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33" name="Freeform 231"/>
            <p:cNvSpPr>
              <a:spLocks noChangeAspect="1"/>
            </p:cNvSpPr>
            <p:nvPr/>
          </p:nvSpPr>
          <p:spPr bwMode="auto">
            <a:xfrm>
              <a:off x="1212" y="2053"/>
              <a:ext cx="89" cy="196"/>
            </a:xfrm>
            <a:custGeom>
              <a:avLst/>
              <a:gdLst>
                <a:gd name="T0" fmla="*/ 0 w 837"/>
                <a:gd name="T1" fmla="*/ 0 h 649"/>
                <a:gd name="T2" fmla="*/ 0 w 837"/>
                <a:gd name="T3" fmla="*/ 0 h 649"/>
                <a:gd name="T4" fmla="*/ 0 w 837"/>
                <a:gd name="T5" fmla="*/ 0 h 649"/>
                <a:gd name="T6" fmla="*/ 0 w 837"/>
                <a:gd name="T7" fmla="*/ 0 h 649"/>
                <a:gd name="T8" fmla="*/ 0 w 837"/>
                <a:gd name="T9" fmla="*/ 0 h 649"/>
                <a:gd name="T10" fmla="*/ 0 w 837"/>
                <a:gd name="T11" fmla="*/ 0 h 649"/>
                <a:gd name="T12" fmla="*/ 0 w 837"/>
                <a:gd name="T13" fmla="*/ 0 h 649"/>
                <a:gd name="T14" fmla="*/ 0 w 837"/>
                <a:gd name="T15" fmla="*/ 0 h 649"/>
                <a:gd name="T16" fmla="*/ 0 w 837"/>
                <a:gd name="T17" fmla="*/ 0 h 649"/>
                <a:gd name="T18" fmla="*/ 1 w 837"/>
                <a:gd name="T19" fmla="*/ 0 h 649"/>
                <a:gd name="T20" fmla="*/ 1 w 837"/>
                <a:gd name="T21" fmla="*/ 0 h 649"/>
                <a:gd name="T22" fmla="*/ 1 w 837"/>
                <a:gd name="T23" fmla="*/ 0 h 649"/>
                <a:gd name="T24" fmla="*/ 1 w 837"/>
                <a:gd name="T25" fmla="*/ 0 h 649"/>
                <a:gd name="T26" fmla="*/ 1 w 837"/>
                <a:gd name="T27" fmla="*/ 1 h 649"/>
                <a:gd name="T28" fmla="*/ 1 w 837"/>
                <a:gd name="T29" fmla="*/ 1 h 649"/>
                <a:gd name="T30" fmla="*/ 1 w 837"/>
                <a:gd name="T31" fmla="*/ 1 h 649"/>
                <a:gd name="T32" fmla="*/ 1 w 837"/>
                <a:gd name="T33" fmla="*/ 1 h 649"/>
                <a:gd name="T34" fmla="*/ 1 w 837"/>
                <a:gd name="T35" fmla="*/ 1 h 649"/>
                <a:gd name="T36" fmla="*/ 2 w 837"/>
                <a:gd name="T37" fmla="*/ 1 h 649"/>
                <a:gd name="T38" fmla="*/ 2 w 837"/>
                <a:gd name="T39" fmla="*/ 1 h 649"/>
                <a:gd name="T40" fmla="*/ 2 w 837"/>
                <a:gd name="T41" fmla="*/ 1 h 649"/>
                <a:gd name="T42" fmla="*/ 2 w 837"/>
                <a:gd name="T43" fmla="*/ 1 h 649"/>
                <a:gd name="T44" fmla="*/ 1 w 837"/>
                <a:gd name="T45" fmla="*/ 1 h 649"/>
                <a:gd name="T46" fmla="*/ 1 w 837"/>
                <a:gd name="T47" fmla="*/ 1 h 649"/>
                <a:gd name="T48" fmla="*/ 1 w 837"/>
                <a:gd name="T49" fmla="*/ 1 h 649"/>
                <a:gd name="T50" fmla="*/ 1 w 837"/>
                <a:gd name="T51" fmla="*/ 1 h 649"/>
                <a:gd name="T52" fmla="*/ 1 w 837"/>
                <a:gd name="T53" fmla="*/ 1 h 649"/>
                <a:gd name="T54" fmla="*/ 1 w 837"/>
                <a:gd name="T55" fmla="*/ 1 h 649"/>
                <a:gd name="T56" fmla="*/ 1 w 837"/>
                <a:gd name="T57" fmla="*/ 1 h 649"/>
                <a:gd name="T58" fmla="*/ 0 w 837"/>
                <a:gd name="T59" fmla="*/ 1 h 649"/>
                <a:gd name="T60" fmla="*/ 0 w 837"/>
                <a:gd name="T61" fmla="*/ 1 h 649"/>
                <a:gd name="T62" fmla="*/ 0 w 837"/>
                <a:gd name="T63" fmla="*/ 1 h 649"/>
                <a:gd name="T64" fmla="*/ 0 w 837"/>
                <a:gd name="T65" fmla="*/ 0 h 649"/>
                <a:gd name="T66" fmla="*/ 0 w 837"/>
                <a:gd name="T67" fmla="*/ 0 h 649"/>
                <a:gd name="T68" fmla="*/ 0 w 837"/>
                <a:gd name="T69" fmla="*/ 0 h 649"/>
                <a:gd name="T70" fmla="*/ 0 w 837"/>
                <a:gd name="T71" fmla="*/ 0 h 649"/>
                <a:gd name="T72" fmla="*/ 0 w 837"/>
                <a:gd name="T73" fmla="*/ 0 h 649"/>
                <a:gd name="T74" fmla="*/ 0 w 837"/>
                <a:gd name="T75" fmla="*/ 0 h 649"/>
                <a:gd name="T76" fmla="*/ 0 w 837"/>
                <a:gd name="T77" fmla="*/ 0 h 649"/>
                <a:gd name="T78" fmla="*/ 0 w 837"/>
                <a:gd name="T79" fmla="*/ 0 h 649"/>
                <a:gd name="T80" fmla="*/ 0 w 837"/>
                <a:gd name="T81" fmla="*/ 0 h 649"/>
                <a:gd name="T82" fmla="*/ 0 w 837"/>
                <a:gd name="T83" fmla="*/ 0 h 649"/>
                <a:gd name="T84" fmla="*/ 0 w 837"/>
                <a:gd name="T85" fmla="*/ 0 h 6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37" h="649">
                  <a:moveTo>
                    <a:pt x="145" y="337"/>
                  </a:moveTo>
                  <a:lnTo>
                    <a:pt x="124" y="347"/>
                  </a:lnTo>
                  <a:lnTo>
                    <a:pt x="106" y="313"/>
                  </a:lnTo>
                  <a:lnTo>
                    <a:pt x="76" y="282"/>
                  </a:lnTo>
                  <a:lnTo>
                    <a:pt x="79" y="254"/>
                  </a:lnTo>
                  <a:lnTo>
                    <a:pt x="69" y="227"/>
                  </a:lnTo>
                  <a:lnTo>
                    <a:pt x="60" y="206"/>
                  </a:lnTo>
                  <a:lnTo>
                    <a:pt x="41" y="206"/>
                  </a:lnTo>
                  <a:lnTo>
                    <a:pt x="27" y="190"/>
                  </a:lnTo>
                  <a:lnTo>
                    <a:pt x="12" y="173"/>
                  </a:lnTo>
                  <a:lnTo>
                    <a:pt x="36" y="176"/>
                  </a:lnTo>
                  <a:lnTo>
                    <a:pt x="42" y="142"/>
                  </a:lnTo>
                  <a:lnTo>
                    <a:pt x="25" y="118"/>
                  </a:lnTo>
                  <a:lnTo>
                    <a:pt x="9" y="94"/>
                  </a:lnTo>
                  <a:lnTo>
                    <a:pt x="5" y="49"/>
                  </a:lnTo>
                  <a:lnTo>
                    <a:pt x="0" y="5"/>
                  </a:lnTo>
                  <a:lnTo>
                    <a:pt x="36" y="2"/>
                  </a:lnTo>
                  <a:lnTo>
                    <a:pt x="73" y="0"/>
                  </a:lnTo>
                  <a:lnTo>
                    <a:pt x="97" y="12"/>
                  </a:lnTo>
                  <a:lnTo>
                    <a:pt x="120" y="24"/>
                  </a:lnTo>
                  <a:lnTo>
                    <a:pt x="144" y="36"/>
                  </a:lnTo>
                  <a:lnTo>
                    <a:pt x="168" y="47"/>
                  </a:lnTo>
                  <a:lnTo>
                    <a:pt x="211" y="47"/>
                  </a:lnTo>
                  <a:lnTo>
                    <a:pt x="255" y="47"/>
                  </a:lnTo>
                  <a:lnTo>
                    <a:pt x="259" y="31"/>
                  </a:lnTo>
                  <a:lnTo>
                    <a:pt x="311" y="31"/>
                  </a:lnTo>
                  <a:lnTo>
                    <a:pt x="337" y="66"/>
                  </a:lnTo>
                  <a:lnTo>
                    <a:pt x="346" y="102"/>
                  </a:lnTo>
                  <a:lnTo>
                    <a:pt x="365" y="116"/>
                  </a:lnTo>
                  <a:lnTo>
                    <a:pt x="384" y="132"/>
                  </a:lnTo>
                  <a:lnTo>
                    <a:pt x="405" y="104"/>
                  </a:lnTo>
                  <a:lnTo>
                    <a:pt x="448" y="109"/>
                  </a:lnTo>
                  <a:lnTo>
                    <a:pt x="461" y="142"/>
                  </a:lnTo>
                  <a:lnTo>
                    <a:pt x="475" y="174"/>
                  </a:lnTo>
                  <a:lnTo>
                    <a:pt x="486" y="216"/>
                  </a:lnTo>
                  <a:lnTo>
                    <a:pt x="505" y="233"/>
                  </a:lnTo>
                  <a:lnTo>
                    <a:pt x="543" y="240"/>
                  </a:lnTo>
                  <a:lnTo>
                    <a:pt x="523" y="287"/>
                  </a:lnTo>
                  <a:lnTo>
                    <a:pt x="505" y="335"/>
                  </a:lnTo>
                  <a:lnTo>
                    <a:pt x="501" y="383"/>
                  </a:lnTo>
                  <a:lnTo>
                    <a:pt x="511" y="418"/>
                  </a:lnTo>
                  <a:lnTo>
                    <a:pt x="522" y="450"/>
                  </a:lnTo>
                  <a:lnTo>
                    <a:pt x="532" y="473"/>
                  </a:lnTo>
                  <a:lnTo>
                    <a:pt x="540" y="496"/>
                  </a:lnTo>
                  <a:lnTo>
                    <a:pt x="545" y="498"/>
                  </a:lnTo>
                  <a:lnTo>
                    <a:pt x="577" y="515"/>
                  </a:lnTo>
                  <a:lnTo>
                    <a:pt x="605" y="512"/>
                  </a:lnTo>
                  <a:lnTo>
                    <a:pt x="639" y="505"/>
                  </a:lnTo>
                  <a:lnTo>
                    <a:pt x="660" y="504"/>
                  </a:lnTo>
                  <a:lnTo>
                    <a:pt x="675" y="508"/>
                  </a:lnTo>
                  <a:lnTo>
                    <a:pt x="683" y="499"/>
                  </a:lnTo>
                  <a:lnTo>
                    <a:pt x="681" y="493"/>
                  </a:lnTo>
                  <a:lnTo>
                    <a:pt x="706" y="467"/>
                  </a:lnTo>
                  <a:lnTo>
                    <a:pt x="721" y="424"/>
                  </a:lnTo>
                  <a:lnTo>
                    <a:pt x="754" y="406"/>
                  </a:lnTo>
                  <a:lnTo>
                    <a:pt x="784" y="403"/>
                  </a:lnTo>
                  <a:lnTo>
                    <a:pt x="814" y="400"/>
                  </a:lnTo>
                  <a:lnTo>
                    <a:pt x="822" y="398"/>
                  </a:lnTo>
                  <a:lnTo>
                    <a:pt x="834" y="407"/>
                  </a:lnTo>
                  <a:lnTo>
                    <a:pt x="837" y="412"/>
                  </a:lnTo>
                  <a:lnTo>
                    <a:pt x="807" y="456"/>
                  </a:lnTo>
                  <a:lnTo>
                    <a:pt x="802" y="469"/>
                  </a:lnTo>
                  <a:lnTo>
                    <a:pt x="803" y="474"/>
                  </a:lnTo>
                  <a:lnTo>
                    <a:pt x="802" y="478"/>
                  </a:lnTo>
                  <a:lnTo>
                    <a:pt x="787" y="512"/>
                  </a:lnTo>
                  <a:lnTo>
                    <a:pt x="780" y="499"/>
                  </a:lnTo>
                  <a:lnTo>
                    <a:pt x="775" y="508"/>
                  </a:lnTo>
                  <a:lnTo>
                    <a:pt x="747" y="532"/>
                  </a:lnTo>
                  <a:lnTo>
                    <a:pt x="717" y="532"/>
                  </a:lnTo>
                  <a:lnTo>
                    <a:pt x="688" y="532"/>
                  </a:lnTo>
                  <a:lnTo>
                    <a:pt x="685" y="552"/>
                  </a:lnTo>
                  <a:lnTo>
                    <a:pt x="676" y="554"/>
                  </a:lnTo>
                  <a:lnTo>
                    <a:pt x="699" y="588"/>
                  </a:lnTo>
                  <a:lnTo>
                    <a:pt x="657" y="594"/>
                  </a:lnTo>
                  <a:lnTo>
                    <a:pt x="639" y="623"/>
                  </a:lnTo>
                  <a:lnTo>
                    <a:pt x="635" y="649"/>
                  </a:lnTo>
                  <a:lnTo>
                    <a:pt x="604" y="618"/>
                  </a:lnTo>
                  <a:lnTo>
                    <a:pt x="574" y="587"/>
                  </a:lnTo>
                  <a:lnTo>
                    <a:pt x="587" y="596"/>
                  </a:lnTo>
                  <a:lnTo>
                    <a:pt x="569" y="587"/>
                  </a:lnTo>
                  <a:lnTo>
                    <a:pt x="553" y="587"/>
                  </a:lnTo>
                  <a:lnTo>
                    <a:pt x="561" y="589"/>
                  </a:lnTo>
                  <a:lnTo>
                    <a:pt x="529" y="598"/>
                  </a:lnTo>
                  <a:lnTo>
                    <a:pt x="499" y="607"/>
                  </a:lnTo>
                  <a:lnTo>
                    <a:pt x="465" y="590"/>
                  </a:lnTo>
                  <a:lnTo>
                    <a:pt x="430" y="575"/>
                  </a:lnTo>
                  <a:lnTo>
                    <a:pt x="395" y="558"/>
                  </a:lnTo>
                  <a:lnTo>
                    <a:pt x="360" y="541"/>
                  </a:lnTo>
                  <a:lnTo>
                    <a:pt x="341" y="528"/>
                  </a:lnTo>
                  <a:lnTo>
                    <a:pt x="318" y="516"/>
                  </a:lnTo>
                  <a:lnTo>
                    <a:pt x="295" y="504"/>
                  </a:lnTo>
                  <a:lnTo>
                    <a:pt x="273" y="482"/>
                  </a:lnTo>
                  <a:lnTo>
                    <a:pt x="251" y="461"/>
                  </a:lnTo>
                  <a:lnTo>
                    <a:pt x="247" y="436"/>
                  </a:lnTo>
                  <a:lnTo>
                    <a:pt x="259" y="430"/>
                  </a:lnTo>
                  <a:lnTo>
                    <a:pt x="255" y="421"/>
                  </a:lnTo>
                  <a:lnTo>
                    <a:pt x="263" y="400"/>
                  </a:lnTo>
                  <a:lnTo>
                    <a:pt x="252" y="371"/>
                  </a:lnTo>
                  <a:lnTo>
                    <a:pt x="241" y="343"/>
                  </a:lnTo>
                  <a:lnTo>
                    <a:pt x="223" y="318"/>
                  </a:lnTo>
                  <a:lnTo>
                    <a:pt x="204" y="293"/>
                  </a:lnTo>
                  <a:lnTo>
                    <a:pt x="213" y="296"/>
                  </a:lnTo>
                  <a:lnTo>
                    <a:pt x="199" y="278"/>
                  </a:lnTo>
                  <a:lnTo>
                    <a:pt x="193" y="272"/>
                  </a:lnTo>
                  <a:lnTo>
                    <a:pt x="197" y="271"/>
                  </a:lnTo>
                  <a:lnTo>
                    <a:pt x="174" y="258"/>
                  </a:lnTo>
                  <a:lnTo>
                    <a:pt x="179" y="250"/>
                  </a:lnTo>
                  <a:lnTo>
                    <a:pt x="167" y="248"/>
                  </a:lnTo>
                  <a:lnTo>
                    <a:pt x="177" y="227"/>
                  </a:lnTo>
                  <a:lnTo>
                    <a:pt x="165" y="215"/>
                  </a:lnTo>
                  <a:lnTo>
                    <a:pt x="144" y="179"/>
                  </a:lnTo>
                  <a:lnTo>
                    <a:pt x="144" y="170"/>
                  </a:lnTo>
                  <a:lnTo>
                    <a:pt x="124" y="155"/>
                  </a:lnTo>
                  <a:lnTo>
                    <a:pt x="113" y="124"/>
                  </a:lnTo>
                  <a:lnTo>
                    <a:pt x="101" y="94"/>
                  </a:lnTo>
                  <a:lnTo>
                    <a:pt x="101" y="50"/>
                  </a:lnTo>
                  <a:lnTo>
                    <a:pt x="81" y="41"/>
                  </a:lnTo>
                  <a:lnTo>
                    <a:pt x="58" y="26"/>
                  </a:lnTo>
                  <a:lnTo>
                    <a:pt x="53" y="65"/>
                  </a:lnTo>
                  <a:lnTo>
                    <a:pt x="49" y="102"/>
                  </a:lnTo>
                  <a:lnTo>
                    <a:pt x="65" y="132"/>
                  </a:lnTo>
                  <a:lnTo>
                    <a:pt x="82" y="162"/>
                  </a:lnTo>
                  <a:lnTo>
                    <a:pt x="90" y="187"/>
                  </a:lnTo>
                  <a:lnTo>
                    <a:pt x="99" y="214"/>
                  </a:lnTo>
                  <a:lnTo>
                    <a:pt x="102" y="209"/>
                  </a:lnTo>
                  <a:lnTo>
                    <a:pt x="107" y="251"/>
                  </a:lnTo>
                  <a:lnTo>
                    <a:pt x="114" y="293"/>
                  </a:lnTo>
                  <a:lnTo>
                    <a:pt x="125" y="301"/>
                  </a:lnTo>
                  <a:lnTo>
                    <a:pt x="141" y="319"/>
                  </a:lnTo>
                  <a:lnTo>
                    <a:pt x="145" y="337"/>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34" name="Freeform 232"/>
            <p:cNvSpPr>
              <a:spLocks noChangeAspect="1"/>
            </p:cNvSpPr>
            <p:nvPr/>
          </p:nvSpPr>
          <p:spPr bwMode="auto">
            <a:xfrm>
              <a:off x="1792" y="2243"/>
              <a:ext cx="89" cy="196"/>
            </a:xfrm>
            <a:custGeom>
              <a:avLst/>
              <a:gdLst>
                <a:gd name="T0" fmla="*/ 0 w 21"/>
                <a:gd name="T1" fmla="*/ 0 h 12"/>
                <a:gd name="T2" fmla="*/ 0 w 21"/>
                <a:gd name="T3" fmla="*/ 1 h 12"/>
                <a:gd name="T4" fmla="*/ 0 w 21"/>
                <a:gd name="T5" fmla="*/ 1 h 12"/>
                <a:gd name="T6" fmla="*/ 0 w 2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2">
                  <a:moveTo>
                    <a:pt x="21" y="0"/>
                  </a:moveTo>
                  <a:lnTo>
                    <a:pt x="19" y="5"/>
                  </a:lnTo>
                  <a:lnTo>
                    <a:pt x="0" y="12"/>
                  </a:lnTo>
                  <a:lnTo>
                    <a:pt x="21"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35" name="Freeform 233"/>
            <p:cNvSpPr>
              <a:spLocks noChangeAspect="1"/>
            </p:cNvSpPr>
            <p:nvPr/>
          </p:nvSpPr>
          <p:spPr bwMode="auto">
            <a:xfrm>
              <a:off x="1787" y="2221"/>
              <a:ext cx="89" cy="196"/>
            </a:xfrm>
            <a:custGeom>
              <a:avLst/>
              <a:gdLst>
                <a:gd name="T0" fmla="*/ 0 w 11"/>
                <a:gd name="T1" fmla="*/ 1 h 11"/>
                <a:gd name="T2" fmla="*/ 0 w 11"/>
                <a:gd name="T3" fmla="*/ 0 h 11"/>
                <a:gd name="T4" fmla="*/ 0 w 11"/>
                <a:gd name="T5" fmla="*/ 1 h 11"/>
                <a:gd name="T6" fmla="*/ 0 w 11"/>
                <a:gd name="T7" fmla="*/ 1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1">
                  <a:moveTo>
                    <a:pt x="11" y="2"/>
                  </a:moveTo>
                  <a:lnTo>
                    <a:pt x="5" y="0"/>
                  </a:lnTo>
                  <a:lnTo>
                    <a:pt x="0" y="11"/>
                  </a:lnTo>
                  <a:lnTo>
                    <a:pt x="11" y="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36" name="Freeform 234"/>
            <p:cNvSpPr>
              <a:spLocks noChangeAspect="1"/>
            </p:cNvSpPr>
            <p:nvPr/>
          </p:nvSpPr>
          <p:spPr bwMode="auto">
            <a:xfrm>
              <a:off x="4475" y="2782"/>
              <a:ext cx="89" cy="196"/>
            </a:xfrm>
            <a:custGeom>
              <a:avLst/>
              <a:gdLst>
                <a:gd name="T0" fmla="*/ 1 w 1258"/>
                <a:gd name="T1" fmla="*/ 0 h 1013"/>
                <a:gd name="T2" fmla="*/ 1 w 1258"/>
                <a:gd name="T3" fmla="*/ 0 h 1013"/>
                <a:gd name="T4" fmla="*/ 1 w 1258"/>
                <a:gd name="T5" fmla="*/ 0 h 1013"/>
                <a:gd name="T6" fmla="*/ 1 w 1258"/>
                <a:gd name="T7" fmla="*/ 0 h 1013"/>
                <a:gd name="T8" fmla="*/ 1 w 1258"/>
                <a:gd name="T9" fmla="*/ 0 h 1013"/>
                <a:gd name="T10" fmla="*/ 1 w 1258"/>
                <a:gd name="T11" fmla="*/ 0 h 1013"/>
                <a:gd name="T12" fmla="*/ 1 w 1258"/>
                <a:gd name="T13" fmla="*/ 0 h 1013"/>
                <a:gd name="T14" fmla="*/ 1 w 1258"/>
                <a:gd name="T15" fmla="*/ 0 h 1013"/>
                <a:gd name="T16" fmla="*/ 1 w 1258"/>
                <a:gd name="T17" fmla="*/ 0 h 1013"/>
                <a:gd name="T18" fmla="*/ 1 w 1258"/>
                <a:gd name="T19" fmla="*/ 0 h 1013"/>
                <a:gd name="T20" fmla="*/ 1 w 1258"/>
                <a:gd name="T21" fmla="*/ 0 h 1013"/>
                <a:gd name="T22" fmla="*/ 1 w 1258"/>
                <a:gd name="T23" fmla="*/ 0 h 1013"/>
                <a:gd name="T24" fmla="*/ 1 w 1258"/>
                <a:gd name="T25" fmla="*/ 0 h 1013"/>
                <a:gd name="T26" fmla="*/ 1 w 1258"/>
                <a:gd name="T27" fmla="*/ 0 h 1013"/>
                <a:gd name="T28" fmla="*/ 1 w 1258"/>
                <a:gd name="T29" fmla="*/ 0 h 1013"/>
                <a:gd name="T30" fmla="*/ 0 w 1258"/>
                <a:gd name="T31" fmla="*/ 0 h 1013"/>
                <a:gd name="T32" fmla="*/ 0 w 1258"/>
                <a:gd name="T33" fmla="*/ 0 h 1013"/>
                <a:gd name="T34" fmla="*/ 0 w 1258"/>
                <a:gd name="T35" fmla="*/ 1 h 1013"/>
                <a:gd name="T36" fmla="*/ 0 w 1258"/>
                <a:gd name="T37" fmla="*/ 1 h 1013"/>
                <a:gd name="T38" fmla="*/ 0 w 1258"/>
                <a:gd name="T39" fmla="*/ 1 h 1013"/>
                <a:gd name="T40" fmla="*/ 0 w 1258"/>
                <a:gd name="T41" fmla="*/ 1 h 1013"/>
                <a:gd name="T42" fmla="*/ 0 w 1258"/>
                <a:gd name="T43" fmla="*/ 1 h 1013"/>
                <a:gd name="T44" fmla="*/ 0 w 1258"/>
                <a:gd name="T45" fmla="*/ 2 h 1013"/>
                <a:gd name="T46" fmla="*/ 0 w 1258"/>
                <a:gd name="T47" fmla="*/ 2 h 1013"/>
                <a:gd name="T48" fmla="*/ 0 w 1258"/>
                <a:gd name="T49" fmla="*/ 2 h 1013"/>
                <a:gd name="T50" fmla="*/ 0 w 1258"/>
                <a:gd name="T51" fmla="*/ 2 h 1013"/>
                <a:gd name="T52" fmla="*/ 1 w 1258"/>
                <a:gd name="T53" fmla="*/ 2 h 1013"/>
                <a:gd name="T54" fmla="*/ 1 w 1258"/>
                <a:gd name="T55" fmla="*/ 2 h 1013"/>
                <a:gd name="T56" fmla="*/ 1 w 1258"/>
                <a:gd name="T57" fmla="*/ 2 h 1013"/>
                <a:gd name="T58" fmla="*/ 1 w 1258"/>
                <a:gd name="T59" fmla="*/ 2 h 1013"/>
                <a:gd name="T60" fmla="*/ 1 w 1258"/>
                <a:gd name="T61" fmla="*/ 2 h 1013"/>
                <a:gd name="T62" fmla="*/ 1 w 1258"/>
                <a:gd name="T63" fmla="*/ 2 h 1013"/>
                <a:gd name="T64" fmla="*/ 1 w 1258"/>
                <a:gd name="T65" fmla="*/ 2 h 1013"/>
                <a:gd name="T66" fmla="*/ 1 w 1258"/>
                <a:gd name="T67" fmla="*/ 2 h 1013"/>
                <a:gd name="T68" fmla="*/ 2 w 1258"/>
                <a:gd name="T69" fmla="*/ 2 h 1013"/>
                <a:gd name="T70" fmla="*/ 2 w 1258"/>
                <a:gd name="T71" fmla="*/ 2 h 1013"/>
                <a:gd name="T72" fmla="*/ 2 w 1258"/>
                <a:gd name="T73" fmla="*/ 2 h 1013"/>
                <a:gd name="T74" fmla="*/ 2 w 1258"/>
                <a:gd name="T75" fmla="*/ 2 h 1013"/>
                <a:gd name="T76" fmla="*/ 2 w 1258"/>
                <a:gd name="T77" fmla="*/ 2 h 1013"/>
                <a:gd name="T78" fmla="*/ 3 w 1258"/>
                <a:gd name="T79" fmla="*/ 1 h 1013"/>
                <a:gd name="T80" fmla="*/ 3 w 1258"/>
                <a:gd name="T81" fmla="*/ 1 h 1013"/>
                <a:gd name="T82" fmla="*/ 3 w 1258"/>
                <a:gd name="T83" fmla="*/ 1 h 1013"/>
                <a:gd name="T84" fmla="*/ 3 w 1258"/>
                <a:gd name="T85" fmla="*/ 1 h 1013"/>
                <a:gd name="T86" fmla="*/ 3 w 1258"/>
                <a:gd name="T87" fmla="*/ 1 h 1013"/>
                <a:gd name="T88" fmla="*/ 3 w 1258"/>
                <a:gd name="T89" fmla="*/ 0 h 1013"/>
                <a:gd name="T90" fmla="*/ 3 w 1258"/>
                <a:gd name="T91" fmla="*/ 0 h 1013"/>
                <a:gd name="T92" fmla="*/ 2 w 1258"/>
                <a:gd name="T93" fmla="*/ 0 h 1013"/>
                <a:gd name="T94" fmla="*/ 2 w 1258"/>
                <a:gd name="T95" fmla="*/ 0 h 1013"/>
                <a:gd name="T96" fmla="*/ 2 w 1258"/>
                <a:gd name="T97" fmla="*/ 0 h 1013"/>
                <a:gd name="T98" fmla="*/ 2 w 1258"/>
                <a:gd name="T99" fmla="*/ 0 h 1013"/>
                <a:gd name="T100" fmla="*/ 2 w 1258"/>
                <a:gd name="T101" fmla="*/ 0 h 1013"/>
                <a:gd name="T102" fmla="*/ 2 w 1258"/>
                <a:gd name="T103" fmla="*/ 0 h 1013"/>
                <a:gd name="T104" fmla="*/ 2 w 1258"/>
                <a:gd name="T105" fmla="*/ 0 h 1013"/>
                <a:gd name="T106" fmla="*/ 2 w 1258"/>
                <a:gd name="T107" fmla="*/ 0 h 1013"/>
                <a:gd name="T108" fmla="*/ 2 w 1258"/>
                <a:gd name="T109" fmla="*/ 0 h 1013"/>
                <a:gd name="T110" fmla="*/ 2 w 1258"/>
                <a:gd name="T111" fmla="*/ 0 h 10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58" h="1013">
                  <a:moveTo>
                    <a:pt x="737" y="23"/>
                  </a:moveTo>
                  <a:lnTo>
                    <a:pt x="724" y="21"/>
                  </a:lnTo>
                  <a:lnTo>
                    <a:pt x="714" y="17"/>
                  </a:lnTo>
                  <a:lnTo>
                    <a:pt x="711" y="22"/>
                  </a:lnTo>
                  <a:lnTo>
                    <a:pt x="701" y="20"/>
                  </a:lnTo>
                  <a:lnTo>
                    <a:pt x="714" y="27"/>
                  </a:lnTo>
                  <a:lnTo>
                    <a:pt x="727" y="34"/>
                  </a:lnTo>
                  <a:lnTo>
                    <a:pt x="721" y="48"/>
                  </a:lnTo>
                  <a:lnTo>
                    <a:pt x="712" y="53"/>
                  </a:lnTo>
                  <a:lnTo>
                    <a:pt x="684" y="50"/>
                  </a:lnTo>
                  <a:lnTo>
                    <a:pt x="673" y="56"/>
                  </a:lnTo>
                  <a:lnTo>
                    <a:pt x="664" y="65"/>
                  </a:lnTo>
                  <a:lnTo>
                    <a:pt x="659" y="60"/>
                  </a:lnTo>
                  <a:lnTo>
                    <a:pt x="654" y="69"/>
                  </a:lnTo>
                  <a:lnTo>
                    <a:pt x="643" y="88"/>
                  </a:lnTo>
                  <a:lnTo>
                    <a:pt x="640" y="95"/>
                  </a:lnTo>
                  <a:lnTo>
                    <a:pt x="628" y="106"/>
                  </a:lnTo>
                  <a:lnTo>
                    <a:pt x="613" y="134"/>
                  </a:lnTo>
                  <a:lnTo>
                    <a:pt x="623" y="137"/>
                  </a:lnTo>
                  <a:lnTo>
                    <a:pt x="628" y="143"/>
                  </a:lnTo>
                  <a:lnTo>
                    <a:pt x="618" y="155"/>
                  </a:lnTo>
                  <a:lnTo>
                    <a:pt x="629" y="167"/>
                  </a:lnTo>
                  <a:lnTo>
                    <a:pt x="605" y="148"/>
                  </a:lnTo>
                  <a:lnTo>
                    <a:pt x="603" y="154"/>
                  </a:lnTo>
                  <a:lnTo>
                    <a:pt x="580" y="144"/>
                  </a:lnTo>
                  <a:lnTo>
                    <a:pt x="574" y="164"/>
                  </a:lnTo>
                  <a:lnTo>
                    <a:pt x="568" y="164"/>
                  </a:lnTo>
                  <a:lnTo>
                    <a:pt x="562" y="168"/>
                  </a:lnTo>
                  <a:lnTo>
                    <a:pt x="564" y="160"/>
                  </a:lnTo>
                  <a:lnTo>
                    <a:pt x="570" y="138"/>
                  </a:lnTo>
                  <a:lnTo>
                    <a:pt x="539" y="106"/>
                  </a:lnTo>
                  <a:lnTo>
                    <a:pt x="537" y="113"/>
                  </a:lnTo>
                  <a:lnTo>
                    <a:pt x="522" y="120"/>
                  </a:lnTo>
                  <a:lnTo>
                    <a:pt x="521" y="116"/>
                  </a:lnTo>
                  <a:lnTo>
                    <a:pt x="514" y="119"/>
                  </a:lnTo>
                  <a:lnTo>
                    <a:pt x="507" y="118"/>
                  </a:lnTo>
                  <a:lnTo>
                    <a:pt x="502" y="137"/>
                  </a:lnTo>
                  <a:lnTo>
                    <a:pt x="496" y="128"/>
                  </a:lnTo>
                  <a:lnTo>
                    <a:pt x="479" y="146"/>
                  </a:lnTo>
                  <a:lnTo>
                    <a:pt x="480" y="156"/>
                  </a:lnTo>
                  <a:lnTo>
                    <a:pt x="468" y="154"/>
                  </a:lnTo>
                  <a:lnTo>
                    <a:pt x="474" y="171"/>
                  </a:lnTo>
                  <a:lnTo>
                    <a:pt x="460" y="165"/>
                  </a:lnTo>
                  <a:lnTo>
                    <a:pt x="450" y="179"/>
                  </a:lnTo>
                  <a:lnTo>
                    <a:pt x="453" y="182"/>
                  </a:lnTo>
                  <a:lnTo>
                    <a:pt x="457" y="180"/>
                  </a:lnTo>
                  <a:lnTo>
                    <a:pt x="449" y="189"/>
                  </a:lnTo>
                  <a:lnTo>
                    <a:pt x="448" y="198"/>
                  </a:lnTo>
                  <a:lnTo>
                    <a:pt x="455" y="201"/>
                  </a:lnTo>
                  <a:lnTo>
                    <a:pt x="438" y="200"/>
                  </a:lnTo>
                  <a:lnTo>
                    <a:pt x="430" y="200"/>
                  </a:lnTo>
                  <a:lnTo>
                    <a:pt x="424" y="197"/>
                  </a:lnTo>
                  <a:lnTo>
                    <a:pt x="419" y="206"/>
                  </a:lnTo>
                  <a:lnTo>
                    <a:pt x="424" y="222"/>
                  </a:lnTo>
                  <a:lnTo>
                    <a:pt x="415" y="226"/>
                  </a:lnTo>
                  <a:lnTo>
                    <a:pt x="417" y="255"/>
                  </a:lnTo>
                  <a:lnTo>
                    <a:pt x="407" y="228"/>
                  </a:lnTo>
                  <a:lnTo>
                    <a:pt x="397" y="202"/>
                  </a:lnTo>
                  <a:lnTo>
                    <a:pt x="388" y="214"/>
                  </a:lnTo>
                  <a:lnTo>
                    <a:pt x="367" y="242"/>
                  </a:lnTo>
                  <a:lnTo>
                    <a:pt x="366" y="264"/>
                  </a:lnTo>
                  <a:lnTo>
                    <a:pt x="336" y="299"/>
                  </a:lnTo>
                  <a:lnTo>
                    <a:pt x="311" y="314"/>
                  </a:lnTo>
                  <a:lnTo>
                    <a:pt x="287" y="327"/>
                  </a:lnTo>
                  <a:lnTo>
                    <a:pt x="251" y="335"/>
                  </a:lnTo>
                  <a:lnTo>
                    <a:pt x="222" y="345"/>
                  </a:lnTo>
                  <a:lnTo>
                    <a:pt x="193" y="354"/>
                  </a:lnTo>
                  <a:lnTo>
                    <a:pt x="185" y="350"/>
                  </a:lnTo>
                  <a:lnTo>
                    <a:pt x="143" y="378"/>
                  </a:lnTo>
                  <a:lnTo>
                    <a:pt x="100" y="407"/>
                  </a:lnTo>
                  <a:lnTo>
                    <a:pt x="88" y="419"/>
                  </a:lnTo>
                  <a:lnTo>
                    <a:pt x="89" y="395"/>
                  </a:lnTo>
                  <a:lnTo>
                    <a:pt x="73" y="430"/>
                  </a:lnTo>
                  <a:lnTo>
                    <a:pt x="58" y="468"/>
                  </a:lnTo>
                  <a:lnTo>
                    <a:pt x="54" y="501"/>
                  </a:lnTo>
                  <a:lnTo>
                    <a:pt x="58" y="526"/>
                  </a:lnTo>
                  <a:lnTo>
                    <a:pt x="60" y="551"/>
                  </a:lnTo>
                  <a:lnTo>
                    <a:pt x="53" y="557"/>
                  </a:lnTo>
                  <a:lnTo>
                    <a:pt x="52" y="548"/>
                  </a:lnTo>
                  <a:lnTo>
                    <a:pt x="43" y="531"/>
                  </a:lnTo>
                  <a:lnTo>
                    <a:pt x="43" y="567"/>
                  </a:lnTo>
                  <a:lnTo>
                    <a:pt x="36" y="551"/>
                  </a:lnTo>
                  <a:lnTo>
                    <a:pt x="33" y="550"/>
                  </a:lnTo>
                  <a:lnTo>
                    <a:pt x="37" y="584"/>
                  </a:lnTo>
                  <a:lnTo>
                    <a:pt x="42" y="617"/>
                  </a:lnTo>
                  <a:lnTo>
                    <a:pt x="46" y="648"/>
                  </a:lnTo>
                  <a:lnTo>
                    <a:pt x="49" y="678"/>
                  </a:lnTo>
                  <a:lnTo>
                    <a:pt x="48" y="705"/>
                  </a:lnTo>
                  <a:lnTo>
                    <a:pt x="45" y="731"/>
                  </a:lnTo>
                  <a:lnTo>
                    <a:pt x="42" y="758"/>
                  </a:lnTo>
                  <a:lnTo>
                    <a:pt x="39" y="783"/>
                  </a:lnTo>
                  <a:lnTo>
                    <a:pt x="16" y="819"/>
                  </a:lnTo>
                  <a:lnTo>
                    <a:pt x="1" y="822"/>
                  </a:lnTo>
                  <a:lnTo>
                    <a:pt x="0" y="844"/>
                  </a:lnTo>
                  <a:lnTo>
                    <a:pt x="22" y="857"/>
                  </a:lnTo>
                  <a:lnTo>
                    <a:pt x="42" y="870"/>
                  </a:lnTo>
                  <a:lnTo>
                    <a:pt x="82" y="867"/>
                  </a:lnTo>
                  <a:lnTo>
                    <a:pt x="119" y="852"/>
                  </a:lnTo>
                  <a:lnTo>
                    <a:pt x="125" y="848"/>
                  </a:lnTo>
                  <a:lnTo>
                    <a:pt x="144" y="832"/>
                  </a:lnTo>
                  <a:lnTo>
                    <a:pt x="178" y="832"/>
                  </a:lnTo>
                  <a:lnTo>
                    <a:pt x="211" y="832"/>
                  </a:lnTo>
                  <a:lnTo>
                    <a:pt x="253" y="830"/>
                  </a:lnTo>
                  <a:lnTo>
                    <a:pt x="283" y="801"/>
                  </a:lnTo>
                  <a:lnTo>
                    <a:pt x="323" y="786"/>
                  </a:lnTo>
                  <a:lnTo>
                    <a:pt x="363" y="771"/>
                  </a:lnTo>
                  <a:lnTo>
                    <a:pt x="400" y="764"/>
                  </a:lnTo>
                  <a:lnTo>
                    <a:pt x="438" y="756"/>
                  </a:lnTo>
                  <a:lnTo>
                    <a:pt x="477" y="750"/>
                  </a:lnTo>
                  <a:lnTo>
                    <a:pt x="515" y="744"/>
                  </a:lnTo>
                  <a:lnTo>
                    <a:pt x="537" y="752"/>
                  </a:lnTo>
                  <a:lnTo>
                    <a:pt x="579" y="767"/>
                  </a:lnTo>
                  <a:lnTo>
                    <a:pt x="588" y="778"/>
                  </a:lnTo>
                  <a:lnTo>
                    <a:pt x="591" y="786"/>
                  </a:lnTo>
                  <a:lnTo>
                    <a:pt x="595" y="802"/>
                  </a:lnTo>
                  <a:lnTo>
                    <a:pt x="599" y="826"/>
                  </a:lnTo>
                  <a:lnTo>
                    <a:pt x="603" y="850"/>
                  </a:lnTo>
                  <a:lnTo>
                    <a:pt x="595" y="850"/>
                  </a:lnTo>
                  <a:lnTo>
                    <a:pt x="610" y="864"/>
                  </a:lnTo>
                  <a:lnTo>
                    <a:pt x="617" y="858"/>
                  </a:lnTo>
                  <a:lnTo>
                    <a:pt x="652" y="827"/>
                  </a:lnTo>
                  <a:lnTo>
                    <a:pt x="688" y="800"/>
                  </a:lnTo>
                  <a:lnTo>
                    <a:pt x="702" y="782"/>
                  </a:lnTo>
                  <a:lnTo>
                    <a:pt x="694" y="808"/>
                  </a:lnTo>
                  <a:lnTo>
                    <a:pt x="672" y="837"/>
                  </a:lnTo>
                  <a:lnTo>
                    <a:pt x="651" y="866"/>
                  </a:lnTo>
                  <a:lnTo>
                    <a:pt x="636" y="875"/>
                  </a:lnTo>
                  <a:lnTo>
                    <a:pt x="659" y="875"/>
                  </a:lnTo>
                  <a:lnTo>
                    <a:pt x="684" y="842"/>
                  </a:lnTo>
                  <a:lnTo>
                    <a:pt x="693" y="860"/>
                  </a:lnTo>
                  <a:lnTo>
                    <a:pt x="667" y="887"/>
                  </a:lnTo>
                  <a:lnTo>
                    <a:pt x="685" y="887"/>
                  </a:lnTo>
                  <a:lnTo>
                    <a:pt x="691" y="888"/>
                  </a:lnTo>
                  <a:lnTo>
                    <a:pt x="699" y="904"/>
                  </a:lnTo>
                  <a:lnTo>
                    <a:pt x="687" y="938"/>
                  </a:lnTo>
                  <a:lnTo>
                    <a:pt x="689" y="974"/>
                  </a:lnTo>
                  <a:lnTo>
                    <a:pt x="718" y="987"/>
                  </a:lnTo>
                  <a:lnTo>
                    <a:pt x="741" y="994"/>
                  </a:lnTo>
                  <a:lnTo>
                    <a:pt x="762" y="1002"/>
                  </a:lnTo>
                  <a:lnTo>
                    <a:pt x="805" y="986"/>
                  </a:lnTo>
                  <a:lnTo>
                    <a:pt x="804" y="981"/>
                  </a:lnTo>
                  <a:lnTo>
                    <a:pt x="823" y="972"/>
                  </a:lnTo>
                  <a:lnTo>
                    <a:pt x="811" y="988"/>
                  </a:lnTo>
                  <a:lnTo>
                    <a:pt x="817" y="989"/>
                  </a:lnTo>
                  <a:lnTo>
                    <a:pt x="829" y="989"/>
                  </a:lnTo>
                  <a:lnTo>
                    <a:pt x="835" y="1007"/>
                  </a:lnTo>
                  <a:lnTo>
                    <a:pt x="841" y="1013"/>
                  </a:lnTo>
                  <a:lnTo>
                    <a:pt x="851" y="1001"/>
                  </a:lnTo>
                  <a:lnTo>
                    <a:pt x="909" y="972"/>
                  </a:lnTo>
                  <a:lnTo>
                    <a:pt x="937" y="969"/>
                  </a:lnTo>
                  <a:lnTo>
                    <a:pt x="975" y="957"/>
                  </a:lnTo>
                  <a:lnTo>
                    <a:pt x="989" y="939"/>
                  </a:lnTo>
                  <a:lnTo>
                    <a:pt x="1023" y="903"/>
                  </a:lnTo>
                  <a:lnTo>
                    <a:pt x="1055" y="867"/>
                  </a:lnTo>
                  <a:lnTo>
                    <a:pt x="1084" y="827"/>
                  </a:lnTo>
                  <a:lnTo>
                    <a:pt x="1096" y="816"/>
                  </a:lnTo>
                  <a:lnTo>
                    <a:pt x="1132" y="788"/>
                  </a:lnTo>
                  <a:lnTo>
                    <a:pt x="1146" y="778"/>
                  </a:lnTo>
                  <a:lnTo>
                    <a:pt x="1170" y="746"/>
                  </a:lnTo>
                  <a:lnTo>
                    <a:pt x="1194" y="712"/>
                  </a:lnTo>
                  <a:lnTo>
                    <a:pt x="1218" y="678"/>
                  </a:lnTo>
                  <a:lnTo>
                    <a:pt x="1239" y="645"/>
                  </a:lnTo>
                  <a:lnTo>
                    <a:pt x="1240" y="621"/>
                  </a:lnTo>
                  <a:lnTo>
                    <a:pt x="1241" y="596"/>
                  </a:lnTo>
                  <a:lnTo>
                    <a:pt x="1249" y="568"/>
                  </a:lnTo>
                  <a:lnTo>
                    <a:pt x="1258" y="539"/>
                  </a:lnTo>
                  <a:lnTo>
                    <a:pt x="1254" y="516"/>
                  </a:lnTo>
                  <a:lnTo>
                    <a:pt x="1243" y="497"/>
                  </a:lnTo>
                  <a:lnTo>
                    <a:pt x="1231" y="478"/>
                  </a:lnTo>
                  <a:lnTo>
                    <a:pt x="1211" y="456"/>
                  </a:lnTo>
                  <a:lnTo>
                    <a:pt x="1218" y="414"/>
                  </a:lnTo>
                  <a:lnTo>
                    <a:pt x="1213" y="422"/>
                  </a:lnTo>
                  <a:lnTo>
                    <a:pt x="1199" y="408"/>
                  </a:lnTo>
                  <a:lnTo>
                    <a:pt x="1195" y="423"/>
                  </a:lnTo>
                  <a:lnTo>
                    <a:pt x="1186" y="413"/>
                  </a:lnTo>
                  <a:lnTo>
                    <a:pt x="1185" y="384"/>
                  </a:lnTo>
                  <a:lnTo>
                    <a:pt x="1174" y="357"/>
                  </a:lnTo>
                  <a:lnTo>
                    <a:pt x="1176" y="346"/>
                  </a:lnTo>
                  <a:lnTo>
                    <a:pt x="1168" y="336"/>
                  </a:lnTo>
                  <a:lnTo>
                    <a:pt x="1146" y="314"/>
                  </a:lnTo>
                  <a:lnTo>
                    <a:pt x="1113" y="287"/>
                  </a:lnTo>
                  <a:lnTo>
                    <a:pt x="1111" y="254"/>
                  </a:lnTo>
                  <a:lnTo>
                    <a:pt x="1110" y="220"/>
                  </a:lnTo>
                  <a:lnTo>
                    <a:pt x="1104" y="194"/>
                  </a:lnTo>
                  <a:lnTo>
                    <a:pt x="1109" y="160"/>
                  </a:lnTo>
                  <a:lnTo>
                    <a:pt x="1102" y="144"/>
                  </a:lnTo>
                  <a:lnTo>
                    <a:pt x="1085" y="125"/>
                  </a:lnTo>
                  <a:lnTo>
                    <a:pt x="1065" y="129"/>
                  </a:lnTo>
                  <a:lnTo>
                    <a:pt x="1061" y="104"/>
                  </a:lnTo>
                  <a:lnTo>
                    <a:pt x="1059" y="78"/>
                  </a:lnTo>
                  <a:lnTo>
                    <a:pt x="1056" y="47"/>
                  </a:lnTo>
                  <a:lnTo>
                    <a:pt x="1048" y="27"/>
                  </a:lnTo>
                  <a:lnTo>
                    <a:pt x="1042" y="9"/>
                  </a:lnTo>
                  <a:lnTo>
                    <a:pt x="1039" y="0"/>
                  </a:lnTo>
                  <a:lnTo>
                    <a:pt x="1023" y="30"/>
                  </a:lnTo>
                  <a:lnTo>
                    <a:pt x="1015" y="45"/>
                  </a:lnTo>
                  <a:lnTo>
                    <a:pt x="1008" y="65"/>
                  </a:lnTo>
                  <a:lnTo>
                    <a:pt x="1013" y="68"/>
                  </a:lnTo>
                  <a:lnTo>
                    <a:pt x="1012" y="71"/>
                  </a:lnTo>
                  <a:lnTo>
                    <a:pt x="1002" y="86"/>
                  </a:lnTo>
                  <a:lnTo>
                    <a:pt x="1002" y="100"/>
                  </a:lnTo>
                  <a:lnTo>
                    <a:pt x="997" y="101"/>
                  </a:lnTo>
                  <a:lnTo>
                    <a:pt x="994" y="130"/>
                  </a:lnTo>
                  <a:lnTo>
                    <a:pt x="990" y="159"/>
                  </a:lnTo>
                  <a:lnTo>
                    <a:pt x="969" y="200"/>
                  </a:lnTo>
                  <a:lnTo>
                    <a:pt x="947" y="242"/>
                  </a:lnTo>
                  <a:lnTo>
                    <a:pt x="922" y="245"/>
                  </a:lnTo>
                  <a:lnTo>
                    <a:pt x="901" y="228"/>
                  </a:lnTo>
                  <a:lnTo>
                    <a:pt x="869" y="206"/>
                  </a:lnTo>
                  <a:lnTo>
                    <a:pt x="835" y="184"/>
                  </a:lnTo>
                  <a:lnTo>
                    <a:pt x="817" y="162"/>
                  </a:lnTo>
                  <a:lnTo>
                    <a:pt x="799" y="142"/>
                  </a:lnTo>
                  <a:lnTo>
                    <a:pt x="820" y="107"/>
                  </a:lnTo>
                  <a:lnTo>
                    <a:pt x="829" y="87"/>
                  </a:lnTo>
                  <a:lnTo>
                    <a:pt x="835" y="90"/>
                  </a:lnTo>
                  <a:lnTo>
                    <a:pt x="844" y="77"/>
                  </a:lnTo>
                  <a:lnTo>
                    <a:pt x="858" y="57"/>
                  </a:lnTo>
                  <a:lnTo>
                    <a:pt x="844" y="45"/>
                  </a:lnTo>
                  <a:lnTo>
                    <a:pt x="831" y="60"/>
                  </a:lnTo>
                  <a:lnTo>
                    <a:pt x="827" y="51"/>
                  </a:lnTo>
                  <a:lnTo>
                    <a:pt x="819" y="51"/>
                  </a:lnTo>
                  <a:lnTo>
                    <a:pt x="823" y="46"/>
                  </a:lnTo>
                  <a:lnTo>
                    <a:pt x="795" y="51"/>
                  </a:lnTo>
                  <a:lnTo>
                    <a:pt x="774" y="47"/>
                  </a:lnTo>
                  <a:lnTo>
                    <a:pt x="759" y="39"/>
                  </a:lnTo>
                  <a:lnTo>
                    <a:pt x="737" y="2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37" name="Freeform 235"/>
            <p:cNvSpPr>
              <a:spLocks noChangeAspect="1"/>
            </p:cNvSpPr>
            <p:nvPr/>
          </p:nvSpPr>
          <p:spPr bwMode="auto">
            <a:xfrm>
              <a:off x="4819" y="3285"/>
              <a:ext cx="89" cy="196"/>
            </a:xfrm>
            <a:custGeom>
              <a:avLst/>
              <a:gdLst>
                <a:gd name="T0" fmla="*/ 0 w 122"/>
                <a:gd name="T1" fmla="*/ 0 h 100"/>
                <a:gd name="T2" fmla="*/ 0 w 122"/>
                <a:gd name="T3" fmla="*/ 0 h 100"/>
                <a:gd name="T4" fmla="*/ 0 w 122"/>
                <a:gd name="T5" fmla="*/ 0 h 100"/>
                <a:gd name="T6" fmla="*/ 0 w 122"/>
                <a:gd name="T7" fmla="*/ 0 h 100"/>
                <a:gd name="T8" fmla="*/ 0 w 122"/>
                <a:gd name="T9" fmla="*/ 0 h 100"/>
                <a:gd name="T10" fmla="*/ 0 w 122"/>
                <a:gd name="T11" fmla="*/ 0 h 100"/>
                <a:gd name="T12" fmla="*/ 0 w 122"/>
                <a:gd name="T13" fmla="*/ 0 h 100"/>
                <a:gd name="T14" fmla="*/ 0 w 122"/>
                <a:gd name="T15" fmla="*/ 0 h 100"/>
                <a:gd name="T16" fmla="*/ 0 w 122"/>
                <a:gd name="T17" fmla="*/ 0 h 100"/>
                <a:gd name="T18" fmla="*/ 0 w 122"/>
                <a:gd name="T19" fmla="*/ 0 h 100"/>
                <a:gd name="T20" fmla="*/ 0 w 122"/>
                <a:gd name="T21" fmla="*/ 0 h 100"/>
                <a:gd name="T22" fmla="*/ 0 w 122"/>
                <a:gd name="T23" fmla="*/ 0 h 100"/>
                <a:gd name="T24" fmla="*/ 0 w 122"/>
                <a:gd name="T25" fmla="*/ 0 h 100"/>
                <a:gd name="T26" fmla="*/ 0 w 122"/>
                <a:gd name="T27" fmla="*/ 0 h 100"/>
                <a:gd name="T28" fmla="*/ 0 w 122"/>
                <a:gd name="T29" fmla="*/ 0 h 100"/>
                <a:gd name="T30" fmla="*/ 0 w 122"/>
                <a:gd name="T31" fmla="*/ 0 h 100"/>
                <a:gd name="T32" fmla="*/ 0 w 122"/>
                <a:gd name="T33" fmla="*/ 0 h 100"/>
                <a:gd name="T34" fmla="*/ 0 w 122"/>
                <a:gd name="T35" fmla="*/ 0 h 100"/>
                <a:gd name="T36" fmla="*/ 0 w 122"/>
                <a:gd name="T37" fmla="*/ 0 h 100"/>
                <a:gd name="T38" fmla="*/ 0 w 122"/>
                <a:gd name="T39" fmla="*/ 0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 h="100">
                  <a:moveTo>
                    <a:pt x="48" y="76"/>
                  </a:moveTo>
                  <a:lnTo>
                    <a:pt x="14" y="100"/>
                  </a:lnTo>
                  <a:lnTo>
                    <a:pt x="0" y="90"/>
                  </a:lnTo>
                  <a:lnTo>
                    <a:pt x="2" y="89"/>
                  </a:lnTo>
                  <a:lnTo>
                    <a:pt x="0" y="57"/>
                  </a:lnTo>
                  <a:lnTo>
                    <a:pt x="5" y="53"/>
                  </a:lnTo>
                  <a:lnTo>
                    <a:pt x="9" y="57"/>
                  </a:lnTo>
                  <a:lnTo>
                    <a:pt x="13" y="32"/>
                  </a:lnTo>
                  <a:lnTo>
                    <a:pt x="17" y="5"/>
                  </a:lnTo>
                  <a:lnTo>
                    <a:pt x="26" y="0"/>
                  </a:lnTo>
                  <a:lnTo>
                    <a:pt x="51" y="11"/>
                  </a:lnTo>
                  <a:lnTo>
                    <a:pt x="78" y="21"/>
                  </a:lnTo>
                  <a:lnTo>
                    <a:pt x="84" y="8"/>
                  </a:lnTo>
                  <a:lnTo>
                    <a:pt x="122" y="4"/>
                  </a:lnTo>
                  <a:lnTo>
                    <a:pt x="96" y="50"/>
                  </a:lnTo>
                  <a:lnTo>
                    <a:pt x="90" y="47"/>
                  </a:lnTo>
                  <a:lnTo>
                    <a:pt x="54" y="86"/>
                  </a:lnTo>
                  <a:lnTo>
                    <a:pt x="59" y="80"/>
                  </a:lnTo>
                  <a:lnTo>
                    <a:pt x="51" y="78"/>
                  </a:lnTo>
                  <a:lnTo>
                    <a:pt x="48" y="7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38" name="Freeform 236"/>
            <p:cNvSpPr>
              <a:spLocks noChangeAspect="1"/>
            </p:cNvSpPr>
            <p:nvPr/>
          </p:nvSpPr>
          <p:spPr bwMode="auto">
            <a:xfrm>
              <a:off x="5453" y="2892"/>
              <a:ext cx="89" cy="196"/>
            </a:xfrm>
            <a:custGeom>
              <a:avLst/>
              <a:gdLst>
                <a:gd name="T0" fmla="*/ 0 w 39"/>
                <a:gd name="T1" fmla="*/ 0 h 28"/>
                <a:gd name="T2" fmla="*/ 0 w 39"/>
                <a:gd name="T3" fmla="*/ 0 h 28"/>
                <a:gd name="T4" fmla="*/ 0 w 39"/>
                <a:gd name="T5" fmla="*/ 0 h 28"/>
                <a:gd name="T6" fmla="*/ 0 w 39"/>
                <a:gd name="T7" fmla="*/ 0 h 28"/>
                <a:gd name="T8" fmla="*/ 0 w 39"/>
                <a:gd name="T9" fmla="*/ 0 h 28"/>
                <a:gd name="T10" fmla="*/ 0 w 39"/>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28">
                  <a:moveTo>
                    <a:pt x="39" y="26"/>
                  </a:moveTo>
                  <a:lnTo>
                    <a:pt x="0" y="28"/>
                  </a:lnTo>
                  <a:lnTo>
                    <a:pt x="0" y="14"/>
                  </a:lnTo>
                  <a:lnTo>
                    <a:pt x="29" y="0"/>
                  </a:lnTo>
                  <a:lnTo>
                    <a:pt x="39" y="24"/>
                  </a:lnTo>
                  <a:lnTo>
                    <a:pt x="39" y="2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39" name="Freeform 237"/>
            <p:cNvSpPr>
              <a:spLocks noChangeAspect="1"/>
            </p:cNvSpPr>
            <p:nvPr/>
          </p:nvSpPr>
          <p:spPr bwMode="auto">
            <a:xfrm>
              <a:off x="5475" y="2873"/>
              <a:ext cx="89" cy="196"/>
            </a:xfrm>
            <a:custGeom>
              <a:avLst/>
              <a:gdLst>
                <a:gd name="T0" fmla="*/ 0 w 44"/>
                <a:gd name="T1" fmla="*/ 1 h 23"/>
                <a:gd name="T2" fmla="*/ 0 w 44"/>
                <a:gd name="T3" fmla="*/ 0 h 23"/>
                <a:gd name="T4" fmla="*/ 0 w 44"/>
                <a:gd name="T5" fmla="*/ 1 h 23"/>
                <a:gd name="T6" fmla="*/ 0 w 44"/>
                <a:gd name="T7" fmla="*/ 1 h 23"/>
                <a:gd name="T8" fmla="*/ 0 w 44"/>
                <a:gd name="T9" fmla="*/ 1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3">
                  <a:moveTo>
                    <a:pt x="33" y="15"/>
                  </a:moveTo>
                  <a:lnTo>
                    <a:pt x="44" y="0"/>
                  </a:lnTo>
                  <a:lnTo>
                    <a:pt x="2" y="13"/>
                  </a:lnTo>
                  <a:lnTo>
                    <a:pt x="0" y="23"/>
                  </a:lnTo>
                  <a:lnTo>
                    <a:pt x="33" y="1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40" name="Freeform 238"/>
            <p:cNvSpPr>
              <a:spLocks noChangeAspect="1"/>
            </p:cNvSpPr>
            <p:nvPr/>
          </p:nvSpPr>
          <p:spPr bwMode="auto">
            <a:xfrm>
              <a:off x="5251" y="2939"/>
              <a:ext cx="89" cy="196"/>
            </a:xfrm>
            <a:custGeom>
              <a:avLst/>
              <a:gdLst>
                <a:gd name="T0" fmla="*/ 0 w 71"/>
                <a:gd name="T1" fmla="*/ 0 h 75"/>
                <a:gd name="T2" fmla="*/ 0 w 71"/>
                <a:gd name="T3" fmla="*/ 0 h 75"/>
                <a:gd name="T4" fmla="*/ 0 w 71"/>
                <a:gd name="T5" fmla="*/ 0 h 75"/>
                <a:gd name="T6" fmla="*/ 0 w 71"/>
                <a:gd name="T7" fmla="*/ 0 h 75"/>
                <a:gd name="T8" fmla="*/ 0 w 71"/>
                <a:gd name="T9" fmla="*/ 0 h 75"/>
                <a:gd name="T10" fmla="*/ 0 w 71"/>
                <a:gd name="T11" fmla="*/ 0 h 75"/>
                <a:gd name="T12" fmla="*/ 0 w 71"/>
                <a:gd name="T13" fmla="*/ 0 h 75"/>
                <a:gd name="T14" fmla="*/ 0 w 71"/>
                <a:gd name="T15" fmla="*/ 0 h 75"/>
                <a:gd name="T16" fmla="*/ 0 w 71"/>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75">
                  <a:moveTo>
                    <a:pt x="71" y="75"/>
                  </a:moveTo>
                  <a:lnTo>
                    <a:pt x="53" y="74"/>
                  </a:lnTo>
                  <a:lnTo>
                    <a:pt x="28" y="47"/>
                  </a:lnTo>
                  <a:lnTo>
                    <a:pt x="4" y="22"/>
                  </a:lnTo>
                  <a:lnTo>
                    <a:pt x="0" y="0"/>
                  </a:lnTo>
                  <a:lnTo>
                    <a:pt x="18" y="20"/>
                  </a:lnTo>
                  <a:lnTo>
                    <a:pt x="35" y="38"/>
                  </a:lnTo>
                  <a:lnTo>
                    <a:pt x="53" y="57"/>
                  </a:lnTo>
                  <a:lnTo>
                    <a:pt x="71" y="7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41" name="Freeform 239"/>
            <p:cNvSpPr>
              <a:spLocks noChangeAspect="1"/>
            </p:cNvSpPr>
            <p:nvPr/>
          </p:nvSpPr>
          <p:spPr bwMode="auto">
            <a:xfrm>
              <a:off x="5059" y="3281"/>
              <a:ext cx="89" cy="196"/>
            </a:xfrm>
            <a:custGeom>
              <a:avLst/>
              <a:gdLst>
                <a:gd name="T0" fmla="*/ 0 w 358"/>
                <a:gd name="T1" fmla="*/ 0 h 216"/>
                <a:gd name="T2" fmla="*/ 0 w 358"/>
                <a:gd name="T3" fmla="*/ 0 h 216"/>
                <a:gd name="T4" fmla="*/ 0 w 358"/>
                <a:gd name="T5" fmla="*/ 0 h 216"/>
                <a:gd name="T6" fmla="*/ 0 w 358"/>
                <a:gd name="T7" fmla="*/ 0 h 216"/>
                <a:gd name="T8" fmla="*/ 0 w 358"/>
                <a:gd name="T9" fmla="*/ 0 h 216"/>
                <a:gd name="T10" fmla="*/ 0 w 358"/>
                <a:gd name="T11" fmla="*/ 0 h 216"/>
                <a:gd name="T12" fmla="*/ 0 w 358"/>
                <a:gd name="T13" fmla="*/ 0 h 216"/>
                <a:gd name="T14" fmla="*/ 0 w 358"/>
                <a:gd name="T15" fmla="*/ 0 h 216"/>
                <a:gd name="T16" fmla="*/ 0 w 358"/>
                <a:gd name="T17" fmla="*/ 0 h 216"/>
                <a:gd name="T18" fmla="*/ 0 w 358"/>
                <a:gd name="T19" fmla="*/ 0 h 216"/>
                <a:gd name="T20" fmla="*/ 0 w 358"/>
                <a:gd name="T21" fmla="*/ 0 h 216"/>
                <a:gd name="T22" fmla="*/ 0 w 358"/>
                <a:gd name="T23" fmla="*/ 0 h 216"/>
                <a:gd name="T24" fmla="*/ 0 w 358"/>
                <a:gd name="T25" fmla="*/ 0 h 216"/>
                <a:gd name="T26" fmla="*/ 0 w 358"/>
                <a:gd name="T27" fmla="*/ 0 h 216"/>
                <a:gd name="T28" fmla="*/ 0 w 358"/>
                <a:gd name="T29" fmla="*/ 0 h 216"/>
                <a:gd name="T30" fmla="*/ 0 w 358"/>
                <a:gd name="T31" fmla="*/ 0 h 216"/>
                <a:gd name="T32" fmla="*/ 0 w 358"/>
                <a:gd name="T33" fmla="*/ 0 h 216"/>
                <a:gd name="T34" fmla="*/ 0 w 358"/>
                <a:gd name="T35" fmla="*/ 0 h 216"/>
                <a:gd name="T36" fmla="*/ 0 w 358"/>
                <a:gd name="T37" fmla="*/ 0 h 216"/>
                <a:gd name="T38" fmla="*/ 0 w 358"/>
                <a:gd name="T39" fmla="*/ 0 h 216"/>
                <a:gd name="T40" fmla="*/ 0 w 358"/>
                <a:gd name="T41" fmla="*/ 0 h 216"/>
                <a:gd name="T42" fmla="*/ 0 w 358"/>
                <a:gd name="T43" fmla="*/ 0 h 216"/>
                <a:gd name="T44" fmla="*/ 0 w 358"/>
                <a:gd name="T45" fmla="*/ 0 h 216"/>
                <a:gd name="T46" fmla="*/ 0 w 358"/>
                <a:gd name="T47" fmla="*/ 0 h 216"/>
                <a:gd name="T48" fmla="*/ 0 w 358"/>
                <a:gd name="T49" fmla="*/ 0 h 216"/>
                <a:gd name="T50" fmla="*/ 0 w 358"/>
                <a:gd name="T51" fmla="*/ 0 h 216"/>
                <a:gd name="T52" fmla="*/ 0 w 358"/>
                <a:gd name="T53" fmla="*/ 0 h 216"/>
                <a:gd name="T54" fmla="*/ 0 w 358"/>
                <a:gd name="T55" fmla="*/ 0 h 216"/>
                <a:gd name="T56" fmla="*/ 0 w 358"/>
                <a:gd name="T57" fmla="*/ 0 h 216"/>
                <a:gd name="T58" fmla="*/ 0 w 358"/>
                <a:gd name="T59" fmla="*/ 0 h 216"/>
                <a:gd name="T60" fmla="*/ 0 w 358"/>
                <a:gd name="T61" fmla="*/ 0 h 216"/>
                <a:gd name="T62" fmla="*/ 0 w 358"/>
                <a:gd name="T63" fmla="*/ 0 h 216"/>
                <a:gd name="T64" fmla="*/ 1 w 358"/>
                <a:gd name="T65" fmla="*/ 0 h 216"/>
                <a:gd name="T66" fmla="*/ 0 w 358"/>
                <a:gd name="T67" fmla="*/ 0 h 216"/>
                <a:gd name="T68" fmla="*/ 0 w 358"/>
                <a:gd name="T69" fmla="*/ 0 h 216"/>
                <a:gd name="T70" fmla="*/ 1 w 358"/>
                <a:gd name="T71" fmla="*/ 0 h 216"/>
                <a:gd name="T72" fmla="*/ 1 w 358"/>
                <a:gd name="T73" fmla="*/ 0 h 216"/>
                <a:gd name="T74" fmla="*/ 1 w 358"/>
                <a:gd name="T75" fmla="*/ 0 h 216"/>
                <a:gd name="T76" fmla="*/ 1 w 358"/>
                <a:gd name="T77" fmla="*/ 0 h 216"/>
                <a:gd name="T78" fmla="*/ 1 w 358"/>
                <a:gd name="T79" fmla="*/ 0 h 216"/>
                <a:gd name="T80" fmla="*/ 1 w 358"/>
                <a:gd name="T81" fmla="*/ 0 h 216"/>
                <a:gd name="T82" fmla="*/ 0 w 358"/>
                <a:gd name="T83" fmla="*/ 0 h 216"/>
                <a:gd name="T84" fmla="*/ 0 w 358"/>
                <a:gd name="T85" fmla="*/ 0 h 216"/>
                <a:gd name="T86" fmla="*/ 0 w 358"/>
                <a:gd name="T87" fmla="*/ 0 h 216"/>
                <a:gd name="T88" fmla="*/ 0 w 358"/>
                <a:gd name="T89" fmla="*/ 0 h 216"/>
                <a:gd name="T90" fmla="*/ 0 w 358"/>
                <a:gd name="T91" fmla="*/ 0 h 216"/>
                <a:gd name="T92" fmla="*/ 0 w 358"/>
                <a:gd name="T93" fmla="*/ 0 h 216"/>
                <a:gd name="T94" fmla="*/ 0 w 358"/>
                <a:gd name="T95" fmla="*/ 0 h 216"/>
                <a:gd name="T96" fmla="*/ 0 w 358"/>
                <a:gd name="T97" fmla="*/ 0 h 2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8" h="216">
                  <a:moveTo>
                    <a:pt x="232" y="116"/>
                  </a:moveTo>
                  <a:lnTo>
                    <a:pt x="221" y="95"/>
                  </a:lnTo>
                  <a:lnTo>
                    <a:pt x="218" y="94"/>
                  </a:lnTo>
                  <a:lnTo>
                    <a:pt x="209" y="98"/>
                  </a:lnTo>
                  <a:lnTo>
                    <a:pt x="221" y="119"/>
                  </a:lnTo>
                  <a:lnTo>
                    <a:pt x="196" y="125"/>
                  </a:lnTo>
                  <a:lnTo>
                    <a:pt x="182" y="128"/>
                  </a:lnTo>
                  <a:lnTo>
                    <a:pt x="177" y="142"/>
                  </a:lnTo>
                  <a:lnTo>
                    <a:pt x="165" y="156"/>
                  </a:lnTo>
                  <a:lnTo>
                    <a:pt x="162" y="157"/>
                  </a:lnTo>
                  <a:lnTo>
                    <a:pt x="123" y="187"/>
                  </a:lnTo>
                  <a:lnTo>
                    <a:pt x="53" y="216"/>
                  </a:lnTo>
                  <a:lnTo>
                    <a:pt x="39" y="210"/>
                  </a:lnTo>
                  <a:lnTo>
                    <a:pt x="14" y="202"/>
                  </a:lnTo>
                  <a:lnTo>
                    <a:pt x="3" y="197"/>
                  </a:lnTo>
                  <a:lnTo>
                    <a:pt x="5" y="194"/>
                  </a:lnTo>
                  <a:lnTo>
                    <a:pt x="0" y="192"/>
                  </a:lnTo>
                  <a:lnTo>
                    <a:pt x="17" y="181"/>
                  </a:lnTo>
                  <a:lnTo>
                    <a:pt x="24" y="178"/>
                  </a:lnTo>
                  <a:lnTo>
                    <a:pt x="34" y="169"/>
                  </a:lnTo>
                  <a:lnTo>
                    <a:pt x="36" y="172"/>
                  </a:lnTo>
                  <a:lnTo>
                    <a:pt x="50" y="157"/>
                  </a:lnTo>
                  <a:lnTo>
                    <a:pt x="60" y="152"/>
                  </a:lnTo>
                  <a:lnTo>
                    <a:pt x="78" y="144"/>
                  </a:lnTo>
                  <a:lnTo>
                    <a:pt x="119" y="122"/>
                  </a:lnTo>
                  <a:lnTo>
                    <a:pt x="135" y="120"/>
                  </a:lnTo>
                  <a:lnTo>
                    <a:pt x="190" y="92"/>
                  </a:lnTo>
                  <a:lnTo>
                    <a:pt x="216" y="82"/>
                  </a:lnTo>
                  <a:lnTo>
                    <a:pt x="250" y="61"/>
                  </a:lnTo>
                  <a:lnTo>
                    <a:pt x="242" y="61"/>
                  </a:lnTo>
                  <a:lnTo>
                    <a:pt x="264" y="43"/>
                  </a:lnTo>
                  <a:lnTo>
                    <a:pt x="323" y="2"/>
                  </a:lnTo>
                  <a:lnTo>
                    <a:pt x="338" y="0"/>
                  </a:lnTo>
                  <a:lnTo>
                    <a:pt x="324" y="7"/>
                  </a:lnTo>
                  <a:lnTo>
                    <a:pt x="322" y="23"/>
                  </a:lnTo>
                  <a:lnTo>
                    <a:pt x="351" y="13"/>
                  </a:lnTo>
                  <a:lnTo>
                    <a:pt x="346" y="20"/>
                  </a:lnTo>
                  <a:lnTo>
                    <a:pt x="350" y="23"/>
                  </a:lnTo>
                  <a:lnTo>
                    <a:pt x="347" y="24"/>
                  </a:lnTo>
                  <a:lnTo>
                    <a:pt x="358" y="24"/>
                  </a:lnTo>
                  <a:lnTo>
                    <a:pt x="341" y="41"/>
                  </a:lnTo>
                  <a:lnTo>
                    <a:pt x="303" y="65"/>
                  </a:lnTo>
                  <a:lnTo>
                    <a:pt x="264" y="90"/>
                  </a:lnTo>
                  <a:lnTo>
                    <a:pt x="246" y="96"/>
                  </a:lnTo>
                  <a:lnTo>
                    <a:pt x="246" y="103"/>
                  </a:lnTo>
                  <a:lnTo>
                    <a:pt x="233" y="102"/>
                  </a:lnTo>
                  <a:lnTo>
                    <a:pt x="245" y="109"/>
                  </a:lnTo>
                  <a:lnTo>
                    <a:pt x="246" y="118"/>
                  </a:lnTo>
                  <a:lnTo>
                    <a:pt x="232" y="11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42" name="Freeform 240"/>
            <p:cNvSpPr>
              <a:spLocks noChangeAspect="1"/>
            </p:cNvSpPr>
            <p:nvPr/>
          </p:nvSpPr>
          <p:spPr bwMode="auto">
            <a:xfrm>
              <a:off x="5231" y="3179"/>
              <a:ext cx="89" cy="196"/>
            </a:xfrm>
            <a:custGeom>
              <a:avLst/>
              <a:gdLst>
                <a:gd name="T0" fmla="*/ 0 w 204"/>
                <a:gd name="T1" fmla="*/ 0 h 255"/>
                <a:gd name="T2" fmla="*/ 0 w 204"/>
                <a:gd name="T3" fmla="*/ 0 h 255"/>
                <a:gd name="T4" fmla="*/ 0 w 204"/>
                <a:gd name="T5" fmla="*/ 0 h 255"/>
                <a:gd name="T6" fmla="*/ 0 w 204"/>
                <a:gd name="T7" fmla="*/ 0 h 255"/>
                <a:gd name="T8" fmla="*/ 0 w 204"/>
                <a:gd name="T9" fmla="*/ 0 h 255"/>
                <a:gd name="T10" fmla="*/ 0 w 204"/>
                <a:gd name="T11" fmla="*/ 0 h 255"/>
                <a:gd name="T12" fmla="*/ 0 w 204"/>
                <a:gd name="T13" fmla="*/ 0 h 255"/>
                <a:gd name="T14" fmla="*/ 0 w 204"/>
                <a:gd name="T15" fmla="*/ 0 h 255"/>
                <a:gd name="T16" fmla="*/ 0 w 204"/>
                <a:gd name="T17" fmla="*/ 0 h 255"/>
                <a:gd name="T18" fmla="*/ 0 w 204"/>
                <a:gd name="T19" fmla="*/ 0 h 255"/>
                <a:gd name="T20" fmla="*/ 0 w 204"/>
                <a:gd name="T21" fmla="*/ 0 h 255"/>
                <a:gd name="T22" fmla="*/ 0 w 204"/>
                <a:gd name="T23" fmla="*/ 0 h 255"/>
                <a:gd name="T24" fmla="*/ 0 w 204"/>
                <a:gd name="T25" fmla="*/ 0 h 255"/>
                <a:gd name="T26" fmla="*/ 0 w 204"/>
                <a:gd name="T27" fmla="*/ 0 h 255"/>
                <a:gd name="T28" fmla="*/ 0 w 204"/>
                <a:gd name="T29" fmla="*/ 0 h 255"/>
                <a:gd name="T30" fmla="*/ 0 w 204"/>
                <a:gd name="T31" fmla="*/ 0 h 255"/>
                <a:gd name="T32" fmla="*/ 0 w 204"/>
                <a:gd name="T33" fmla="*/ 0 h 255"/>
                <a:gd name="T34" fmla="*/ 0 w 204"/>
                <a:gd name="T35" fmla="*/ 0 h 255"/>
                <a:gd name="T36" fmla="*/ 0 w 204"/>
                <a:gd name="T37" fmla="*/ 0 h 255"/>
                <a:gd name="T38" fmla="*/ 0 w 204"/>
                <a:gd name="T39" fmla="*/ 0 h 255"/>
                <a:gd name="T40" fmla="*/ 0 w 204"/>
                <a:gd name="T41" fmla="*/ 0 h 255"/>
                <a:gd name="T42" fmla="*/ 0 w 204"/>
                <a:gd name="T43" fmla="*/ 0 h 255"/>
                <a:gd name="T44" fmla="*/ 0 w 204"/>
                <a:gd name="T45" fmla="*/ 0 h 255"/>
                <a:gd name="T46" fmla="*/ 0 w 204"/>
                <a:gd name="T47" fmla="*/ 0 h 255"/>
                <a:gd name="T48" fmla="*/ 0 w 204"/>
                <a:gd name="T49" fmla="*/ 0 h 255"/>
                <a:gd name="T50" fmla="*/ 0 w 204"/>
                <a:gd name="T51" fmla="*/ 0 h 255"/>
                <a:gd name="T52" fmla="*/ 0 w 204"/>
                <a:gd name="T53" fmla="*/ 0 h 255"/>
                <a:gd name="T54" fmla="*/ 0 w 204"/>
                <a:gd name="T55" fmla="*/ 0 h 255"/>
                <a:gd name="T56" fmla="*/ 0 w 204"/>
                <a:gd name="T57" fmla="*/ 0 h 255"/>
                <a:gd name="T58" fmla="*/ 0 w 204"/>
                <a:gd name="T59" fmla="*/ 0 h 255"/>
                <a:gd name="T60" fmla="*/ 0 w 204"/>
                <a:gd name="T61" fmla="*/ 0 h 255"/>
                <a:gd name="T62" fmla="*/ 0 w 204"/>
                <a:gd name="T63" fmla="*/ 0 h 255"/>
                <a:gd name="T64" fmla="*/ 0 w 204"/>
                <a:gd name="T65" fmla="*/ 0 h 255"/>
                <a:gd name="T66" fmla="*/ 0 w 204"/>
                <a:gd name="T67" fmla="*/ 0 h 255"/>
                <a:gd name="T68" fmla="*/ 0 w 204"/>
                <a:gd name="T69" fmla="*/ 0 h 255"/>
                <a:gd name="T70" fmla="*/ 0 w 204"/>
                <a:gd name="T71" fmla="*/ 0 h 255"/>
                <a:gd name="T72" fmla="*/ 0 w 204"/>
                <a:gd name="T73" fmla="*/ 0 h 2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4" h="255">
                  <a:moveTo>
                    <a:pt x="26" y="171"/>
                  </a:moveTo>
                  <a:lnTo>
                    <a:pt x="36" y="188"/>
                  </a:lnTo>
                  <a:lnTo>
                    <a:pt x="46" y="205"/>
                  </a:lnTo>
                  <a:lnTo>
                    <a:pt x="0" y="246"/>
                  </a:lnTo>
                  <a:lnTo>
                    <a:pt x="9" y="255"/>
                  </a:lnTo>
                  <a:lnTo>
                    <a:pt x="52" y="229"/>
                  </a:lnTo>
                  <a:lnTo>
                    <a:pt x="96" y="203"/>
                  </a:lnTo>
                  <a:lnTo>
                    <a:pt x="117" y="175"/>
                  </a:lnTo>
                  <a:lnTo>
                    <a:pt x="150" y="167"/>
                  </a:lnTo>
                  <a:lnTo>
                    <a:pt x="164" y="151"/>
                  </a:lnTo>
                  <a:lnTo>
                    <a:pt x="204" y="116"/>
                  </a:lnTo>
                  <a:lnTo>
                    <a:pt x="198" y="111"/>
                  </a:lnTo>
                  <a:lnTo>
                    <a:pt x="166" y="125"/>
                  </a:lnTo>
                  <a:lnTo>
                    <a:pt x="134" y="109"/>
                  </a:lnTo>
                  <a:lnTo>
                    <a:pt x="143" y="73"/>
                  </a:lnTo>
                  <a:lnTo>
                    <a:pt x="129" y="95"/>
                  </a:lnTo>
                  <a:lnTo>
                    <a:pt x="113" y="85"/>
                  </a:lnTo>
                  <a:lnTo>
                    <a:pt x="119" y="73"/>
                  </a:lnTo>
                  <a:lnTo>
                    <a:pt x="128" y="47"/>
                  </a:lnTo>
                  <a:lnTo>
                    <a:pt x="135" y="31"/>
                  </a:lnTo>
                  <a:lnTo>
                    <a:pt x="129" y="30"/>
                  </a:lnTo>
                  <a:lnTo>
                    <a:pt x="116" y="14"/>
                  </a:lnTo>
                  <a:lnTo>
                    <a:pt x="110" y="2"/>
                  </a:lnTo>
                  <a:lnTo>
                    <a:pt x="108" y="0"/>
                  </a:lnTo>
                  <a:lnTo>
                    <a:pt x="105" y="25"/>
                  </a:lnTo>
                  <a:lnTo>
                    <a:pt x="108" y="35"/>
                  </a:lnTo>
                  <a:lnTo>
                    <a:pt x="102" y="67"/>
                  </a:lnTo>
                  <a:lnTo>
                    <a:pt x="106" y="54"/>
                  </a:lnTo>
                  <a:lnTo>
                    <a:pt x="112" y="60"/>
                  </a:lnTo>
                  <a:lnTo>
                    <a:pt x="112" y="66"/>
                  </a:lnTo>
                  <a:lnTo>
                    <a:pt x="106" y="75"/>
                  </a:lnTo>
                  <a:lnTo>
                    <a:pt x="100" y="92"/>
                  </a:lnTo>
                  <a:lnTo>
                    <a:pt x="112" y="89"/>
                  </a:lnTo>
                  <a:lnTo>
                    <a:pt x="102" y="97"/>
                  </a:lnTo>
                  <a:lnTo>
                    <a:pt x="95" y="113"/>
                  </a:lnTo>
                  <a:lnTo>
                    <a:pt x="65" y="151"/>
                  </a:lnTo>
                  <a:lnTo>
                    <a:pt x="26" y="17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43" name="Freeform 241"/>
            <p:cNvSpPr>
              <a:spLocks noChangeAspect="1"/>
            </p:cNvSpPr>
            <p:nvPr/>
          </p:nvSpPr>
          <p:spPr bwMode="auto">
            <a:xfrm>
              <a:off x="5059" y="3382"/>
              <a:ext cx="89" cy="196"/>
            </a:xfrm>
            <a:custGeom>
              <a:avLst/>
              <a:gdLst>
                <a:gd name="T0" fmla="*/ 1 w 21"/>
                <a:gd name="T1" fmla="*/ 1 h 13"/>
                <a:gd name="T2" fmla="*/ 1 w 21"/>
                <a:gd name="T3" fmla="*/ 1 h 13"/>
                <a:gd name="T4" fmla="*/ 1 w 21"/>
                <a:gd name="T5" fmla="*/ 0 h 13"/>
                <a:gd name="T6" fmla="*/ 0 w 21"/>
                <a:gd name="T7" fmla="*/ 1 h 13"/>
                <a:gd name="T8" fmla="*/ 1 w 21"/>
                <a:gd name="T9" fmla="*/ 1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21" y="7"/>
                  </a:moveTo>
                  <a:lnTo>
                    <a:pt x="21" y="3"/>
                  </a:lnTo>
                  <a:lnTo>
                    <a:pt x="11" y="0"/>
                  </a:lnTo>
                  <a:lnTo>
                    <a:pt x="0" y="13"/>
                  </a:lnTo>
                  <a:lnTo>
                    <a:pt x="21" y="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44" name="Freeform 242"/>
            <p:cNvSpPr>
              <a:spLocks noChangeAspect="1"/>
            </p:cNvSpPr>
            <p:nvPr/>
          </p:nvSpPr>
          <p:spPr bwMode="auto">
            <a:xfrm>
              <a:off x="5218" y="2757"/>
              <a:ext cx="89" cy="196"/>
            </a:xfrm>
            <a:custGeom>
              <a:avLst/>
              <a:gdLst>
                <a:gd name="T0" fmla="*/ 0 w 37"/>
                <a:gd name="T1" fmla="*/ 0 h 23"/>
                <a:gd name="T2" fmla="*/ 0 w 37"/>
                <a:gd name="T3" fmla="*/ 0 h 23"/>
                <a:gd name="T4" fmla="*/ 0 w 37"/>
                <a:gd name="T5" fmla="*/ 0 h 23"/>
                <a:gd name="T6" fmla="*/ 0 w 37"/>
                <a:gd name="T7" fmla="*/ 0 h 23"/>
                <a:gd name="T8" fmla="*/ 0 w 3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3">
                  <a:moveTo>
                    <a:pt x="34" y="23"/>
                  </a:moveTo>
                  <a:lnTo>
                    <a:pt x="37" y="21"/>
                  </a:lnTo>
                  <a:lnTo>
                    <a:pt x="6" y="0"/>
                  </a:lnTo>
                  <a:lnTo>
                    <a:pt x="0" y="11"/>
                  </a:lnTo>
                  <a:lnTo>
                    <a:pt x="34" y="2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45" name="Freeform 243"/>
            <p:cNvSpPr>
              <a:spLocks noChangeAspect="1"/>
            </p:cNvSpPr>
            <p:nvPr/>
          </p:nvSpPr>
          <p:spPr bwMode="auto">
            <a:xfrm>
              <a:off x="5177" y="2712"/>
              <a:ext cx="89" cy="196"/>
            </a:xfrm>
            <a:custGeom>
              <a:avLst/>
              <a:gdLst>
                <a:gd name="T0" fmla="*/ 0 w 28"/>
                <a:gd name="T1" fmla="*/ 0 h 25"/>
                <a:gd name="T2" fmla="*/ 0 w 28"/>
                <a:gd name="T3" fmla="*/ 1 h 25"/>
                <a:gd name="T4" fmla="*/ 0 w 28"/>
                <a:gd name="T5" fmla="*/ 1 h 25"/>
                <a:gd name="T6" fmla="*/ 0 w 28"/>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5">
                  <a:moveTo>
                    <a:pt x="0" y="0"/>
                  </a:moveTo>
                  <a:lnTo>
                    <a:pt x="28" y="25"/>
                  </a:lnTo>
                  <a:lnTo>
                    <a:pt x="8" y="18"/>
                  </a:lnTo>
                  <a:lnTo>
                    <a:pt x="0"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46" name="Freeform 244"/>
            <p:cNvSpPr>
              <a:spLocks noChangeAspect="1"/>
            </p:cNvSpPr>
            <p:nvPr/>
          </p:nvSpPr>
          <p:spPr bwMode="auto">
            <a:xfrm>
              <a:off x="5242" y="2773"/>
              <a:ext cx="89" cy="196"/>
            </a:xfrm>
            <a:custGeom>
              <a:avLst/>
              <a:gdLst>
                <a:gd name="T0" fmla="*/ 0 w 28"/>
                <a:gd name="T1" fmla="*/ 0 h 23"/>
                <a:gd name="T2" fmla="*/ 0 w 28"/>
                <a:gd name="T3" fmla="*/ 0 h 23"/>
                <a:gd name="T4" fmla="*/ 0 w 28"/>
                <a:gd name="T5" fmla="*/ 0 h 23"/>
                <a:gd name="T6" fmla="*/ 0 w 28"/>
                <a:gd name="T7" fmla="*/ 0 h 23"/>
                <a:gd name="T8" fmla="*/ 0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a:moveTo>
                    <a:pt x="28" y="23"/>
                  </a:moveTo>
                  <a:lnTo>
                    <a:pt x="4" y="7"/>
                  </a:lnTo>
                  <a:lnTo>
                    <a:pt x="0" y="0"/>
                  </a:lnTo>
                  <a:lnTo>
                    <a:pt x="28" y="17"/>
                  </a:lnTo>
                  <a:lnTo>
                    <a:pt x="28" y="2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47" name="Freeform 245"/>
            <p:cNvSpPr>
              <a:spLocks noChangeAspect="1"/>
            </p:cNvSpPr>
            <p:nvPr/>
          </p:nvSpPr>
          <p:spPr bwMode="auto">
            <a:xfrm>
              <a:off x="5186" y="2735"/>
              <a:ext cx="89" cy="196"/>
            </a:xfrm>
            <a:custGeom>
              <a:avLst/>
              <a:gdLst>
                <a:gd name="T0" fmla="*/ 0 w 16"/>
                <a:gd name="T1" fmla="*/ 0 h 19"/>
                <a:gd name="T2" fmla="*/ 0 w 16"/>
                <a:gd name="T3" fmla="*/ 0 h 19"/>
                <a:gd name="T4" fmla="*/ 0 w 16"/>
                <a:gd name="T5" fmla="*/ 0 h 19"/>
                <a:gd name="T6" fmla="*/ 0 w 16"/>
                <a:gd name="T7" fmla="*/ 0 h 19"/>
                <a:gd name="T8" fmla="*/ 0 w 16"/>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9">
                  <a:moveTo>
                    <a:pt x="16" y="19"/>
                  </a:moveTo>
                  <a:lnTo>
                    <a:pt x="10" y="0"/>
                  </a:lnTo>
                  <a:lnTo>
                    <a:pt x="0" y="7"/>
                  </a:lnTo>
                  <a:lnTo>
                    <a:pt x="6" y="8"/>
                  </a:lnTo>
                  <a:lnTo>
                    <a:pt x="16" y="1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48" name="Freeform 246"/>
            <p:cNvSpPr>
              <a:spLocks noChangeAspect="1"/>
            </p:cNvSpPr>
            <p:nvPr/>
          </p:nvSpPr>
          <p:spPr bwMode="auto">
            <a:xfrm>
              <a:off x="5234" y="2741"/>
              <a:ext cx="89" cy="196"/>
            </a:xfrm>
            <a:custGeom>
              <a:avLst/>
              <a:gdLst>
                <a:gd name="T0" fmla="*/ 1 w 15"/>
                <a:gd name="T1" fmla="*/ 0 h 45"/>
                <a:gd name="T2" fmla="*/ 1 w 15"/>
                <a:gd name="T3" fmla="*/ 0 h 45"/>
                <a:gd name="T4" fmla="*/ 0 w 15"/>
                <a:gd name="T5" fmla="*/ 0 h 45"/>
                <a:gd name="T6" fmla="*/ 1 w 1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5">
                  <a:moveTo>
                    <a:pt x="1" y="0"/>
                  </a:moveTo>
                  <a:lnTo>
                    <a:pt x="15" y="45"/>
                  </a:lnTo>
                  <a:lnTo>
                    <a:pt x="0" y="9"/>
                  </a:lnTo>
                  <a:lnTo>
                    <a:pt x="1"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49" name="Freeform 247"/>
            <p:cNvSpPr>
              <a:spLocks noChangeAspect="1"/>
            </p:cNvSpPr>
            <p:nvPr/>
          </p:nvSpPr>
          <p:spPr bwMode="auto">
            <a:xfrm>
              <a:off x="5206" y="2728"/>
              <a:ext cx="89" cy="196"/>
            </a:xfrm>
            <a:custGeom>
              <a:avLst/>
              <a:gdLst>
                <a:gd name="T0" fmla="*/ 0 w 39"/>
                <a:gd name="T1" fmla="*/ 0 h 36"/>
                <a:gd name="T2" fmla="*/ 0 w 39"/>
                <a:gd name="T3" fmla="*/ 0 h 36"/>
                <a:gd name="T4" fmla="*/ 0 w 39"/>
                <a:gd name="T5" fmla="*/ 0 h 36"/>
                <a:gd name="T6" fmla="*/ 0 w 39"/>
                <a:gd name="T7" fmla="*/ 0 h 36"/>
                <a:gd name="T8" fmla="*/ 0 w 39"/>
                <a:gd name="T9" fmla="*/ 0 h 36"/>
                <a:gd name="T10" fmla="*/ 0 w 39"/>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36">
                  <a:moveTo>
                    <a:pt x="35" y="35"/>
                  </a:moveTo>
                  <a:lnTo>
                    <a:pt x="39" y="36"/>
                  </a:lnTo>
                  <a:lnTo>
                    <a:pt x="19" y="18"/>
                  </a:lnTo>
                  <a:lnTo>
                    <a:pt x="0" y="0"/>
                  </a:lnTo>
                  <a:lnTo>
                    <a:pt x="18" y="18"/>
                  </a:lnTo>
                  <a:lnTo>
                    <a:pt x="35" y="3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50" name="Freeform 248"/>
            <p:cNvSpPr>
              <a:spLocks noChangeAspect="1"/>
            </p:cNvSpPr>
            <p:nvPr/>
          </p:nvSpPr>
          <p:spPr bwMode="auto">
            <a:xfrm>
              <a:off x="5466" y="2810"/>
              <a:ext cx="89" cy="196"/>
            </a:xfrm>
            <a:custGeom>
              <a:avLst/>
              <a:gdLst>
                <a:gd name="T0" fmla="*/ 1 w 4"/>
                <a:gd name="T1" fmla="*/ 0 h 1"/>
                <a:gd name="T2" fmla="*/ 1 w 4"/>
                <a:gd name="T3" fmla="*/ 256 h 1"/>
                <a:gd name="T4" fmla="*/ 1 w 4"/>
                <a:gd name="T5" fmla="*/ 256 h 1"/>
                <a:gd name="T6" fmla="*/ 0 w 4"/>
                <a:gd name="T7" fmla="*/ 0 h 1"/>
                <a:gd name="T8" fmla="*/ 1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4" y="0"/>
                  </a:moveTo>
                  <a:lnTo>
                    <a:pt x="2" y="1"/>
                  </a:lnTo>
                  <a:lnTo>
                    <a:pt x="1" y="1"/>
                  </a:lnTo>
                  <a:lnTo>
                    <a:pt x="0" y="0"/>
                  </a:lnTo>
                  <a:lnTo>
                    <a:pt x="4"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1" name="Freeform 249"/>
            <p:cNvSpPr>
              <a:spLocks noChangeAspect="1"/>
            </p:cNvSpPr>
            <p:nvPr/>
          </p:nvSpPr>
          <p:spPr bwMode="auto">
            <a:xfrm>
              <a:off x="5304" y="2848"/>
              <a:ext cx="89" cy="196"/>
            </a:xfrm>
            <a:custGeom>
              <a:avLst/>
              <a:gdLst>
                <a:gd name="T0" fmla="*/ 1 w 16"/>
                <a:gd name="T1" fmla="*/ 1 h 28"/>
                <a:gd name="T2" fmla="*/ 1 w 16"/>
                <a:gd name="T3" fmla="*/ 1 h 28"/>
                <a:gd name="T4" fmla="*/ 1 w 16"/>
                <a:gd name="T5" fmla="*/ 1 h 28"/>
                <a:gd name="T6" fmla="*/ 1 w 16"/>
                <a:gd name="T7" fmla="*/ 0 h 28"/>
                <a:gd name="T8" fmla="*/ 0 w 16"/>
                <a:gd name="T9" fmla="*/ 1 h 28"/>
                <a:gd name="T10" fmla="*/ 1 w 16"/>
                <a:gd name="T11" fmla="*/ 1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8">
                  <a:moveTo>
                    <a:pt x="14" y="27"/>
                  </a:moveTo>
                  <a:lnTo>
                    <a:pt x="16" y="10"/>
                  </a:lnTo>
                  <a:lnTo>
                    <a:pt x="12" y="11"/>
                  </a:lnTo>
                  <a:lnTo>
                    <a:pt x="5" y="0"/>
                  </a:lnTo>
                  <a:lnTo>
                    <a:pt x="0" y="28"/>
                  </a:lnTo>
                  <a:lnTo>
                    <a:pt x="14" y="27"/>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2" name="Freeform 250"/>
            <p:cNvSpPr>
              <a:spLocks noChangeAspect="1"/>
            </p:cNvSpPr>
            <p:nvPr/>
          </p:nvSpPr>
          <p:spPr bwMode="auto">
            <a:xfrm>
              <a:off x="5313" y="2867"/>
              <a:ext cx="89" cy="196"/>
            </a:xfrm>
            <a:custGeom>
              <a:avLst/>
              <a:gdLst>
                <a:gd name="T0" fmla="*/ 0 w 13"/>
                <a:gd name="T1" fmla="*/ 1 h 21"/>
                <a:gd name="T2" fmla="*/ 0 w 13"/>
                <a:gd name="T3" fmla="*/ 1 h 21"/>
                <a:gd name="T4" fmla="*/ 0 w 13"/>
                <a:gd name="T5" fmla="*/ 0 h 21"/>
                <a:gd name="T6" fmla="*/ 0 w 13"/>
                <a:gd name="T7" fmla="*/ 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1">
                  <a:moveTo>
                    <a:pt x="13" y="21"/>
                  </a:moveTo>
                  <a:lnTo>
                    <a:pt x="1" y="20"/>
                  </a:lnTo>
                  <a:lnTo>
                    <a:pt x="0" y="0"/>
                  </a:lnTo>
                  <a:lnTo>
                    <a:pt x="13" y="2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3" name="Freeform 251"/>
            <p:cNvSpPr>
              <a:spLocks noChangeAspect="1"/>
            </p:cNvSpPr>
            <p:nvPr/>
          </p:nvSpPr>
          <p:spPr bwMode="auto">
            <a:xfrm>
              <a:off x="5323" y="2871"/>
              <a:ext cx="89" cy="196"/>
            </a:xfrm>
            <a:custGeom>
              <a:avLst/>
              <a:gdLst>
                <a:gd name="T0" fmla="*/ 0 w 5"/>
                <a:gd name="T1" fmla="*/ 0 h 11"/>
                <a:gd name="T2" fmla="*/ 0 w 5"/>
                <a:gd name="T3" fmla="*/ 0 h 11"/>
                <a:gd name="T4" fmla="*/ 0 w 5"/>
                <a:gd name="T5" fmla="*/ 0 h 11"/>
                <a:gd name="T6" fmla="*/ 0 w 5"/>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1">
                  <a:moveTo>
                    <a:pt x="5" y="0"/>
                  </a:moveTo>
                  <a:lnTo>
                    <a:pt x="2" y="11"/>
                  </a:lnTo>
                  <a:lnTo>
                    <a:pt x="0" y="10"/>
                  </a:lnTo>
                  <a:lnTo>
                    <a:pt x="5"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4" name="Freeform 252"/>
            <p:cNvSpPr>
              <a:spLocks noChangeAspect="1"/>
            </p:cNvSpPr>
            <p:nvPr/>
          </p:nvSpPr>
          <p:spPr bwMode="auto">
            <a:xfrm>
              <a:off x="5328" y="2915"/>
              <a:ext cx="89" cy="196"/>
            </a:xfrm>
            <a:custGeom>
              <a:avLst/>
              <a:gdLst>
                <a:gd name="T0" fmla="*/ 1 w 4"/>
                <a:gd name="T1" fmla="*/ 0 h 9"/>
                <a:gd name="T2" fmla="*/ 1 w 4"/>
                <a:gd name="T3" fmla="*/ 0 h 9"/>
                <a:gd name="T4" fmla="*/ 0 w 4"/>
                <a:gd name="T5" fmla="*/ 0 h 9"/>
                <a:gd name="T6" fmla="*/ 1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3"/>
                  </a:moveTo>
                  <a:lnTo>
                    <a:pt x="2" y="0"/>
                  </a:lnTo>
                  <a:lnTo>
                    <a:pt x="0" y="9"/>
                  </a:lnTo>
                  <a:lnTo>
                    <a:pt x="4" y="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5" name="Freeform 253"/>
            <p:cNvSpPr>
              <a:spLocks noChangeAspect="1"/>
            </p:cNvSpPr>
            <p:nvPr/>
          </p:nvSpPr>
          <p:spPr bwMode="auto">
            <a:xfrm>
              <a:off x="2107" y="3468"/>
              <a:ext cx="89" cy="196"/>
            </a:xfrm>
            <a:custGeom>
              <a:avLst/>
              <a:gdLst>
                <a:gd name="T0" fmla="*/ 0 w 47"/>
                <a:gd name="T1" fmla="*/ 0 h 35"/>
                <a:gd name="T2" fmla="*/ 0 w 47"/>
                <a:gd name="T3" fmla="*/ 0 h 35"/>
                <a:gd name="T4" fmla="*/ 0 w 47"/>
                <a:gd name="T5" fmla="*/ 0 h 35"/>
                <a:gd name="T6" fmla="*/ 0 w 47"/>
                <a:gd name="T7" fmla="*/ 0 h 35"/>
                <a:gd name="T8" fmla="*/ 0 w 47"/>
                <a:gd name="T9" fmla="*/ 0 h 35"/>
                <a:gd name="T10" fmla="*/ 0 w 47"/>
                <a:gd name="T11" fmla="*/ 0 h 35"/>
                <a:gd name="T12" fmla="*/ 0 w 47"/>
                <a:gd name="T13" fmla="*/ 0 h 35"/>
                <a:gd name="T14" fmla="*/ 0 w 47"/>
                <a:gd name="T15" fmla="*/ 0 h 35"/>
                <a:gd name="T16" fmla="*/ 0 w 47"/>
                <a:gd name="T17" fmla="*/ 0 h 35"/>
                <a:gd name="T18" fmla="*/ 0 w 47"/>
                <a:gd name="T19" fmla="*/ 0 h 35"/>
                <a:gd name="T20" fmla="*/ 0 w 47"/>
                <a:gd name="T21" fmla="*/ 0 h 35"/>
                <a:gd name="T22" fmla="*/ 0 w 47"/>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35">
                  <a:moveTo>
                    <a:pt x="47" y="14"/>
                  </a:moveTo>
                  <a:lnTo>
                    <a:pt x="37" y="8"/>
                  </a:lnTo>
                  <a:lnTo>
                    <a:pt x="28" y="7"/>
                  </a:lnTo>
                  <a:lnTo>
                    <a:pt x="23" y="6"/>
                  </a:lnTo>
                  <a:lnTo>
                    <a:pt x="11" y="0"/>
                  </a:lnTo>
                  <a:lnTo>
                    <a:pt x="10" y="12"/>
                  </a:lnTo>
                  <a:lnTo>
                    <a:pt x="0" y="24"/>
                  </a:lnTo>
                  <a:lnTo>
                    <a:pt x="10" y="35"/>
                  </a:lnTo>
                  <a:lnTo>
                    <a:pt x="16" y="27"/>
                  </a:lnTo>
                  <a:lnTo>
                    <a:pt x="22" y="26"/>
                  </a:lnTo>
                  <a:lnTo>
                    <a:pt x="22" y="23"/>
                  </a:lnTo>
                  <a:lnTo>
                    <a:pt x="47" y="1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6" name="Freeform 254"/>
            <p:cNvSpPr>
              <a:spLocks noChangeAspect="1"/>
            </p:cNvSpPr>
            <p:nvPr/>
          </p:nvSpPr>
          <p:spPr bwMode="auto">
            <a:xfrm>
              <a:off x="2091" y="3470"/>
              <a:ext cx="89" cy="196"/>
            </a:xfrm>
            <a:custGeom>
              <a:avLst/>
              <a:gdLst>
                <a:gd name="T0" fmla="*/ 0 w 36"/>
                <a:gd name="T1" fmla="*/ 0 h 26"/>
                <a:gd name="T2" fmla="*/ 0 w 36"/>
                <a:gd name="T3" fmla="*/ 0 h 26"/>
                <a:gd name="T4" fmla="*/ 0 w 36"/>
                <a:gd name="T5" fmla="*/ 0 h 26"/>
                <a:gd name="T6" fmla="*/ 0 w 36"/>
                <a:gd name="T7" fmla="*/ 0 h 26"/>
                <a:gd name="T8" fmla="*/ 0 w 36"/>
                <a:gd name="T9" fmla="*/ 0 h 26"/>
                <a:gd name="T10" fmla="*/ 0 w 36"/>
                <a:gd name="T11" fmla="*/ 0 h 26"/>
                <a:gd name="T12" fmla="*/ 0 w 36"/>
                <a:gd name="T13" fmla="*/ 0 h 26"/>
                <a:gd name="T14" fmla="*/ 0 w 36"/>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26">
                  <a:moveTo>
                    <a:pt x="9" y="10"/>
                  </a:moveTo>
                  <a:lnTo>
                    <a:pt x="2" y="3"/>
                  </a:lnTo>
                  <a:lnTo>
                    <a:pt x="36" y="0"/>
                  </a:lnTo>
                  <a:lnTo>
                    <a:pt x="19" y="20"/>
                  </a:lnTo>
                  <a:lnTo>
                    <a:pt x="0" y="26"/>
                  </a:lnTo>
                  <a:lnTo>
                    <a:pt x="11" y="16"/>
                  </a:lnTo>
                  <a:lnTo>
                    <a:pt x="6" y="12"/>
                  </a:lnTo>
                  <a:lnTo>
                    <a:pt x="9" y="1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7" name="Freeform 255"/>
            <p:cNvSpPr>
              <a:spLocks noChangeAspect="1"/>
            </p:cNvSpPr>
            <p:nvPr/>
          </p:nvSpPr>
          <p:spPr bwMode="auto">
            <a:xfrm>
              <a:off x="3033" y="2886"/>
              <a:ext cx="89" cy="196"/>
            </a:xfrm>
            <a:custGeom>
              <a:avLst/>
              <a:gdLst>
                <a:gd name="T0" fmla="*/ 0 w 422"/>
                <a:gd name="T1" fmla="*/ 0 h 426"/>
                <a:gd name="T2" fmla="*/ 0 w 422"/>
                <a:gd name="T3" fmla="*/ 0 h 426"/>
                <a:gd name="T4" fmla="*/ 0 w 422"/>
                <a:gd name="T5" fmla="*/ 0 h 426"/>
                <a:gd name="T6" fmla="*/ 0 w 422"/>
                <a:gd name="T7" fmla="*/ 0 h 426"/>
                <a:gd name="T8" fmla="*/ 0 w 422"/>
                <a:gd name="T9" fmla="*/ 0 h 426"/>
                <a:gd name="T10" fmla="*/ 0 w 422"/>
                <a:gd name="T11" fmla="*/ 0 h 426"/>
                <a:gd name="T12" fmla="*/ 0 w 422"/>
                <a:gd name="T13" fmla="*/ 0 h 426"/>
                <a:gd name="T14" fmla="*/ 0 w 422"/>
                <a:gd name="T15" fmla="*/ 0 h 426"/>
                <a:gd name="T16" fmla="*/ 0 w 422"/>
                <a:gd name="T17" fmla="*/ 0 h 426"/>
                <a:gd name="T18" fmla="*/ 1 w 422"/>
                <a:gd name="T19" fmla="*/ 0 h 426"/>
                <a:gd name="T20" fmla="*/ 1 w 422"/>
                <a:gd name="T21" fmla="*/ 0 h 426"/>
                <a:gd name="T22" fmla="*/ 1 w 422"/>
                <a:gd name="T23" fmla="*/ 0 h 426"/>
                <a:gd name="T24" fmla="*/ 1 w 422"/>
                <a:gd name="T25" fmla="*/ 0 h 426"/>
                <a:gd name="T26" fmla="*/ 1 w 422"/>
                <a:gd name="T27" fmla="*/ 0 h 426"/>
                <a:gd name="T28" fmla="*/ 1 w 422"/>
                <a:gd name="T29" fmla="*/ 0 h 426"/>
                <a:gd name="T30" fmla="*/ 0 w 422"/>
                <a:gd name="T31" fmla="*/ 0 h 426"/>
                <a:gd name="T32" fmla="*/ 0 w 422"/>
                <a:gd name="T33" fmla="*/ 0 h 426"/>
                <a:gd name="T34" fmla="*/ 0 w 422"/>
                <a:gd name="T35" fmla="*/ 0 h 426"/>
                <a:gd name="T36" fmla="*/ 0 w 422"/>
                <a:gd name="T37" fmla="*/ 0 h 426"/>
                <a:gd name="T38" fmla="*/ 0 w 422"/>
                <a:gd name="T39" fmla="*/ 0 h 426"/>
                <a:gd name="T40" fmla="*/ 0 w 422"/>
                <a:gd name="T41" fmla="*/ 0 h 426"/>
                <a:gd name="T42" fmla="*/ 0 w 422"/>
                <a:gd name="T43" fmla="*/ 0 h 426"/>
                <a:gd name="T44" fmla="*/ 0 w 422"/>
                <a:gd name="T45" fmla="*/ 0 h 426"/>
                <a:gd name="T46" fmla="*/ 0 w 422"/>
                <a:gd name="T47" fmla="*/ 0 h 426"/>
                <a:gd name="T48" fmla="*/ 0 w 422"/>
                <a:gd name="T49" fmla="*/ 0 h 426"/>
                <a:gd name="T50" fmla="*/ 0 w 422"/>
                <a:gd name="T51" fmla="*/ 0 h 426"/>
                <a:gd name="T52" fmla="*/ 0 w 422"/>
                <a:gd name="T53" fmla="*/ 0 h 426"/>
                <a:gd name="T54" fmla="*/ 0 w 422"/>
                <a:gd name="T55" fmla="*/ 0 h 426"/>
                <a:gd name="T56" fmla="*/ 0 w 422"/>
                <a:gd name="T57" fmla="*/ 0 h 426"/>
                <a:gd name="T58" fmla="*/ 0 w 422"/>
                <a:gd name="T59" fmla="*/ 0 h 426"/>
                <a:gd name="T60" fmla="*/ 0 w 422"/>
                <a:gd name="T61" fmla="*/ 0 h 426"/>
                <a:gd name="T62" fmla="*/ 0 w 422"/>
                <a:gd name="T63" fmla="*/ 0 h 426"/>
                <a:gd name="T64" fmla="*/ 0 w 422"/>
                <a:gd name="T65" fmla="*/ 0 h 426"/>
                <a:gd name="T66" fmla="*/ 0 w 422"/>
                <a:gd name="T67" fmla="*/ 0 h 426"/>
                <a:gd name="T68" fmla="*/ 0 w 422"/>
                <a:gd name="T69" fmla="*/ 0 h 426"/>
                <a:gd name="T70" fmla="*/ 0 w 422"/>
                <a:gd name="T71" fmla="*/ 0 h 426"/>
                <a:gd name="T72" fmla="*/ 0 w 422"/>
                <a:gd name="T73" fmla="*/ 1 h 426"/>
                <a:gd name="T74" fmla="*/ 0 w 422"/>
                <a:gd name="T75" fmla="*/ 1 h 426"/>
                <a:gd name="T76" fmla="*/ 0 w 422"/>
                <a:gd name="T77" fmla="*/ 1 h 426"/>
                <a:gd name="T78" fmla="*/ 0 w 422"/>
                <a:gd name="T79" fmla="*/ 1 h 426"/>
                <a:gd name="T80" fmla="*/ 0 w 422"/>
                <a:gd name="T81" fmla="*/ 1 h 426"/>
                <a:gd name="T82" fmla="*/ 0 w 422"/>
                <a:gd name="T83" fmla="*/ 1 h 426"/>
                <a:gd name="T84" fmla="*/ 0 w 422"/>
                <a:gd name="T85" fmla="*/ 1 h 426"/>
                <a:gd name="T86" fmla="*/ 0 w 422"/>
                <a:gd name="T87" fmla="*/ 1 h 426"/>
                <a:gd name="T88" fmla="*/ 0 w 422"/>
                <a:gd name="T89" fmla="*/ 1 h 426"/>
                <a:gd name="T90" fmla="*/ 0 w 422"/>
                <a:gd name="T91" fmla="*/ 0 h 426"/>
                <a:gd name="T92" fmla="*/ 0 w 422"/>
                <a:gd name="T93" fmla="*/ 0 h 4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2" h="426">
                  <a:moveTo>
                    <a:pt x="251" y="280"/>
                  </a:moveTo>
                  <a:lnTo>
                    <a:pt x="252" y="230"/>
                  </a:lnTo>
                  <a:lnTo>
                    <a:pt x="253" y="180"/>
                  </a:lnTo>
                  <a:lnTo>
                    <a:pt x="284" y="180"/>
                  </a:lnTo>
                  <a:lnTo>
                    <a:pt x="286" y="147"/>
                  </a:lnTo>
                  <a:lnTo>
                    <a:pt x="287" y="114"/>
                  </a:lnTo>
                  <a:lnTo>
                    <a:pt x="288" y="81"/>
                  </a:lnTo>
                  <a:lnTo>
                    <a:pt x="289" y="48"/>
                  </a:lnTo>
                  <a:lnTo>
                    <a:pt x="325" y="44"/>
                  </a:lnTo>
                  <a:lnTo>
                    <a:pt x="361" y="40"/>
                  </a:lnTo>
                  <a:lnTo>
                    <a:pt x="373" y="52"/>
                  </a:lnTo>
                  <a:lnTo>
                    <a:pt x="398" y="39"/>
                  </a:lnTo>
                  <a:lnTo>
                    <a:pt x="422" y="30"/>
                  </a:lnTo>
                  <a:lnTo>
                    <a:pt x="389" y="20"/>
                  </a:lnTo>
                  <a:lnTo>
                    <a:pt x="367" y="24"/>
                  </a:lnTo>
                  <a:lnTo>
                    <a:pt x="319" y="29"/>
                  </a:lnTo>
                  <a:lnTo>
                    <a:pt x="272" y="35"/>
                  </a:lnTo>
                  <a:lnTo>
                    <a:pt x="242" y="29"/>
                  </a:lnTo>
                  <a:lnTo>
                    <a:pt x="214" y="22"/>
                  </a:lnTo>
                  <a:lnTo>
                    <a:pt x="209" y="15"/>
                  </a:lnTo>
                  <a:lnTo>
                    <a:pt x="173" y="14"/>
                  </a:lnTo>
                  <a:lnTo>
                    <a:pt x="136" y="12"/>
                  </a:lnTo>
                  <a:lnTo>
                    <a:pt x="100" y="11"/>
                  </a:lnTo>
                  <a:lnTo>
                    <a:pt x="64" y="11"/>
                  </a:lnTo>
                  <a:lnTo>
                    <a:pt x="40" y="0"/>
                  </a:lnTo>
                  <a:lnTo>
                    <a:pt x="1" y="10"/>
                  </a:lnTo>
                  <a:lnTo>
                    <a:pt x="0" y="30"/>
                  </a:lnTo>
                  <a:lnTo>
                    <a:pt x="22" y="74"/>
                  </a:lnTo>
                  <a:lnTo>
                    <a:pt x="42" y="118"/>
                  </a:lnTo>
                  <a:lnTo>
                    <a:pt x="62" y="161"/>
                  </a:lnTo>
                  <a:lnTo>
                    <a:pt x="84" y="204"/>
                  </a:lnTo>
                  <a:lnTo>
                    <a:pt x="88" y="222"/>
                  </a:lnTo>
                  <a:lnTo>
                    <a:pt x="80" y="221"/>
                  </a:lnTo>
                  <a:lnTo>
                    <a:pt x="86" y="257"/>
                  </a:lnTo>
                  <a:lnTo>
                    <a:pt x="91" y="294"/>
                  </a:lnTo>
                  <a:lnTo>
                    <a:pt x="96" y="330"/>
                  </a:lnTo>
                  <a:lnTo>
                    <a:pt x="102" y="368"/>
                  </a:lnTo>
                  <a:lnTo>
                    <a:pt x="119" y="392"/>
                  </a:lnTo>
                  <a:lnTo>
                    <a:pt x="137" y="416"/>
                  </a:lnTo>
                  <a:lnTo>
                    <a:pt x="155" y="396"/>
                  </a:lnTo>
                  <a:lnTo>
                    <a:pt x="164" y="419"/>
                  </a:lnTo>
                  <a:lnTo>
                    <a:pt x="211" y="426"/>
                  </a:lnTo>
                  <a:lnTo>
                    <a:pt x="238" y="413"/>
                  </a:lnTo>
                  <a:lnTo>
                    <a:pt x="241" y="380"/>
                  </a:lnTo>
                  <a:lnTo>
                    <a:pt x="245" y="346"/>
                  </a:lnTo>
                  <a:lnTo>
                    <a:pt x="247" y="312"/>
                  </a:lnTo>
                  <a:lnTo>
                    <a:pt x="251" y="28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58" name="Freeform 256"/>
            <p:cNvSpPr>
              <a:spLocks noChangeAspect="1"/>
            </p:cNvSpPr>
            <p:nvPr/>
          </p:nvSpPr>
          <p:spPr bwMode="auto">
            <a:xfrm>
              <a:off x="1836" y="2765"/>
              <a:ext cx="89" cy="196"/>
            </a:xfrm>
            <a:custGeom>
              <a:avLst/>
              <a:gdLst>
                <a:gd name="T0" fmla="*/ 0 w 396"/>
                <a:gd name="T1" fmla="*/ 1 h 467"/>
                <a:gd name="T2" fmla="*/ 0 w 396"/>
                <a:gd name="T3" fmla="*/ 1 h 467"/>
                <a:gd name="T4" fmla="*/ 0 w 396"/>
                <a:gd name="T5" fmla="*/ 1 h 467"/>
                <a:gd name="T6" fmla="*/ 0 w 396"/>
                <a:gd name="T7" fmla="*/ 1 h 467"/>
                <a:gd name="T8" fmla="*/ 0 w 396"/>
                <a:gd name="T9" fmla="*/ 1 h 467"/>
                <a:gd name="T10" fmla="*/ 0 w 396"/>
                <a:gd name="T11" fmla="*/ 1 h 467"/>
                <a:gd name="T12" fmla="*/ 0 w 396"/>
                <a:gd name="T13" fmla="*/ 1 h 467"/>
                <a:gd name="T14" fmla="*/ 0 w 396"/>
                <a:gd name="T15" fmla="*/ 1 h 467"/>
                <a:gd name="T16" fmla="*/ 0 w 396"/>
                <a:gd name="T17" fmla="*/ 1 h 467"/>
                <a:gd name="T18" fmla="*/ 0 w 396"/>
                <a:gd name="T19" fmla="*/ 1 h 467"/>
                <a:gd name="T20" fmla="*/ 0 w 396"/>
                <a:gd name="T21" fmla="*/ 1 h 467"/>
                <a:gd name="T22" fmla="*/ 0 w 396"/>
                <a:gd name="T23" fmla="*/ 1 h 467"/>
                <a:gd name="T24" fmla="*/ 0 w 396"/>
                <a:gd name="T25" fmla="*/ 1 h 467"/>
                <a:gd name="T26" fmla="*/ 0 w 396"/>
                <a:gd name="T27" fmla="*/ 1 h 467"/>
                <a:gd name="T28" fmla="*/ 0 w 396"/>
                <a:gd name="T29" fmla="*/ 0 h 467"/>
                <a:gd name="T30" fmla="*/ 0 w 396"/>
                <a:gd name="T31" fmla="*/ 0 h 467"/>
                <a:gd name="T32" fmla="*/ 0 w 396"/>
                <a:gd name="T33" fmla="*/ 0 h 467"/>
                <a:gd name="T34" fmla="*/ 0 w 396"/>
                <a:gd name="T35" fmla="*/ 0 h 467"/>
                <a:gd name="T36" fmla="*/ 0 w 396"/>
                <a:gd name="T37" fmla="*/ 0 h 467"/>
                <a:gd name="T38" fmla="*/ 0 w 396"/>
                <a:gd name="T39" fmla="*/ 0 h 467"/>
                <a:gd name="T40" fmla="*/ 0 w 396"/>
                <a:gd name="T41" fmla="*/ 0 h 467"/>
                <a:gd name="T42" fmla="*/ 0 w 396"/>
                <a:gd name="T43" fmla="*/ 0 h 467"/>
                <a:gd name="T44" fmla="*/ 0 w 396"/>
                <a:gd name="T45" fmla="*/ 0 h 467"/>
                <a:gd name="T46" fmla="*/ 0 w 396"/>
                <a:gd name="T47" fmla="*/ 0 h 467"/>
                <a:gd name="T48" fmla="*/ 0 w 396"/>
                <a:gd name="T49" fmla="*/ 0 h 467"/>
                <a:gd name="T50" fmla="*/ 0 w 396"/>
                <a:gd name="T51" fmla="*/ 0 h 467"/>
                <a:gd name="T52" fmla="*/ 0 w 396"/>
                <a:gd name="T53" fmla="*/ 0 h 467"/>
                <a:gd name="T54" fmla="*/ 0 w 396"/>
                <a:gd name="T55" fmla="*/ 0 h 467"/>
                <a:gd name="T56" fmla="*/ 0 w 396"/>
                <a:gd name="T57" fmla="*/ 0 h 467"/>
                <a:gd name="T58" fmla="*/ 0 w 396"/>
                <a:gd name="T59" fmla="*/ 0 h 467"/>
                <a:gd name="T60" fmla="*/ 0 w 396"/>
                <a:gd name="T61" fmla="*/ 0 h 467"/>
                <a:gd name="T62" fmla="*/ 0 w 396"/>
                <a:gd name="T63" fmla="*/ 0 h 467"/>
                <a:gd name="T64" fmla="*/ 0 w 396"/>
                <a:gd name="T65" fmla="*/ 0 h 467"/>
                <a:gd name="T66" fmla="*/ 0 w 396"/>
                <a:gd name="T67" fmla="*/ 0 h 467"/>
                <a:gd name="T68" fmla="*/ 0 w 396"/>
                <a:gd name="T69" fmla="*/ 0 h 467"/>
                <a:gd name="T70" fmla="*/ 0 w 396"/>
                <a:gd name="T71" fmla="*/ 0 h 467"/>
                <a:gd name="T72" fmla="*/ 0 w 396"/>
                <a:gd name="T73" fmla="*/ 0 h 467"/>
                <a:gd name="T74" fmla="*/ 0 w 396"/>
                <a:gd name="T75" fmla="*/ 0 h 467"/>
                <a:gd name="T76" fmla="*/ 0 w 396"/>
                <a:gd name="T77" fmla="*/ 0 h 467"/>
                <a:gd name="T78" fmla="*/ 0 w 396"/>
                <a:gd name="T79" fmla="*/ 0 h 467"/>
                <a:gd name="T80" fmla="*/ 0 w 396"/>
                <a:gd name="T81" fmla="*/ 0 h 467"/>
                <a:gd name="T82" fmla="*/ 0 w 396"/>
                <a:gd name="T83" fmla="*/ 0 h 467"/>
                <a:gd name="T84" fmla="*/ 0 w 396"/>
                <a:gd name="T85" fmla="*/ 0 h 467"/>
                <a:gd name="T86" fmla="*/ 0 w 396"/>
                <a:gd name="T87" fmla="*/ 0 h 467"/>
                <a:gd name="T88" fmla="*/ 0 w 396"/>
                <a:gd name="T89" fmla="*/ 0 h 467"/>
                <a:gd name="T90" fmla="*/ 1 w 396"/>
                <a:gd name="T91" fmla="*/ 0 h 467"/>
                <a:gd name="T92" fmla="*/ 1 w 396"/>
                <a:gd name="T93" fmla="*/ 0 h 467"/>
                <a:gd name="T94" fmla="*/ 1 w 396"/>
                <a:gd name="T95" fmla="*/ 0 h 467"/>
                <a:gd name="T96" fmla="*/ 1 w 396"/>
                <a:gd name="T97" fmla="*/ 0 h 467"/>
                <a:gd name="T98" fmla="*/ 1 w 396"/>
                <a:gd name="T99" fmla="*/ 0 h 467"/>
                <a:gd name="T100" fmla="*/ 1 w 396"/>
                <a:gd name="T101" fmla="*/ 0 h 467"/>
                <a:gd name="T102" fmla="*/ 1 w 396"/>
                <a:gd name="T103" fmla="*/ 1 h 467"/>
                <a:gd name="T104" fmla="*/ 1 w 396"/>
                <a:gd name="T105" fmla="*/ 1 h 467"/>
                <a:gd name="T106" fmla="*/ 1 w 396"/>
                <a:gd name="T107" fmla="*/ 1 h 467"/>
                <a:gd name="T108" fmla="*/ 1 w 396"/>
                <a:gd name="T109" fmla="*/ 1 h 467"/>
                <a:gd name="T110" fmla="*/ 1 w 396"/>
                <a:gd name="T111" fmla="*/ 0 h 467"/>
                <a:gd name="T112" fmla="*/ 0 w 396"/>
                <a:gd name="T113" fmla="*/ 0 h 467"/>
                <a:gd name="T114" fmla="*/ 0 w 396"/>
                <a:gd name="T115" fmla="*/ 1 h 467"/>
                <a:gd name="T116" fmla="*/ 0 w 396"/>
                <a:gd name="T117" fmla="*/ 1 h 4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96" h="467">
                  <a:moveTo>
                    <a:pt x="265" y="370"/>
                  </a:moveTo>
                  <a:lnTo>
                    <a:pt x="258" y="408"/>
                  </a:lnTo>
                  <a:lnTo>
                    <a:pt x="251" y="447"/>
                  </a:lnTo>
                  <a:lnTo>
                    <a:pt x="244" y="438"/>
                  </a:lnTo>
                  <a:lnTo>
                    <a:pt x="208" y="444"/>
                  </a:lnTo>
                  <a:lnTo>
                    <a:pt x="198" y="464"/>
                  </a:lnTo>
                  <a:lnTo>
                    <a:pt x="182" y="443"/>
                  </a:lnTo>
                  <a:lnTo>
                    <a:pt x="144" y="435"/>
                  </a:lnTo>
                  <a:lnTo>
                    <a:pt x="138" y="430"/>
                  </a:lnTo>
                  <a:lnTo>
                    <a:pt x="112" y="467"/>
                  </a:lnTo>
                  <a:lnTo>
                    <a:pt x="90" y="464"/>
                  </a:lnTo>
                  <a:lnTo>
                    <a:pt x="77" y="432"/>
                  </a:lnTo>
                  <a:lnTo>
                    <a:pt x="64" y="400"/>
                  </a:lnTo>
                  <a:lnTo>
                    <a:pt x="55" y="369"/>
                  </a:lnTo>
                  <a:lnTo>
                    <a:pt x="56" y="342"/>
                  </a:lnTo>
                  <a:lnTo>
                    <a:pt x="38" y="318"/>
                  </a:lnTo>
                  <a:lnTo>
                    <a:pt x="29" y="293"/>
                  </a:lnTo>
                  <a:lnTo>
                    <a:pt x="20" y="278"/>
                  </a:lnTo>
                  <a:lnTo>
                    <a:pt x="20" y="263"/>
                  </a:lnTo>
                  <a:lnTo>
                    <a:pt x="35" y="233"/>
                  </a:lnTo>
                  <a:lnTo>
                    <a:pt x="25" y="230"/>
                  </a:lnTo>
                  <a:lnTo>
                    <a:pt x="20" y="200"/>
                  </a:lnTo>
                  <a:lnTo>
                    <a:pt x="22" y="170"/>
                  </a:lnTo>
                  <a:lnTo>
                    <a:pt x="26" y="152"/>
                  </a:lnTo>
                  <a:lnTo>
                    <a:pt x="26" y="106"/>
                  </a:lnTo>
                  <a:lnTo>
                    <a:pt x="32" y="98"/>
                  </a:lnTo>
                  <a:lnTo>
                    <a:pt x="16" y="70"/>
                  </a:lnTo>
                  <a:lnTo>
                    <a:pt x="0" y="42"/>
                  </a:lnTo>
                  <a:lnTo>
                    <a:pt x="41" y="44"/>
                  </a:lnTo>
                  <a:lnTo>
                    <a:pt x="55" y="33"/>
                  </a:lnTo>
                  <a:lnTo>
                    <a:pt x="82" y="17"/>
                  </a:lnTo>
                  <a:lnTo>
                    <a:pt x="107" y="0"/>
                  </a:lnTo>
                  <a:lnTo>
                    <a:pt x="132" y="3"/>
                  </a:lnTo>
                  <a:lnTo>
                    <a:pt x="134" y="33"/>
                  </a:lnTo>
                  <a:lnTo>
                    <a:pt x="138" y="63"/>
                  </a:lnTo>
                  <a:lnTo>
                    <a:pt x="162" y="89"/>
                  </a:lnTo>
                  <a:lnTo>
                    <a:pt x="185" y="96"/>
                  </a:lnTo>
                  <a:lnTo>
                    <a:pt x="214" y="111"/>
                  </a:lnTo>
                  <a:lnTo>
                    <a:pt x="248" y="135"/>
                  </a:lnTo>
                  <a:lnTo>
                    <a:pt x="284" y="141"/>
                  </a:lnTo>
                  <a:lnTo>
                    <a:pt x="293" y="155"/>
                  </a:lnTo>
                  <a:lnTo>
                    <a:pt x="298" y="191"/>
                  </a:lnTo>
                  <a:lnTo>
                    <a:pt x="292" y="191"/>
                  </a:lnTo>
                  <a:lnTo>
                    <a:pt x="304" y="204"/>
                  </a:lnTo>
                  <a:lnTo>
                    <a:pt x="308" y="233"/>
                  </a:lnTo>
                  <a:lnTo>
                    <a:pt x="337" y="236"/>
                  </a:lnTo>
                  <a:lnTo>
                    <a:pt x="366" y="239"/>
                  </a:lnTo>
                  <a:lnTo>
                    <a:pt x="370" y="270"/>
                  </a:lnTo>
                  <a:lnTo>
                    <a:pt x="389" y="290"/>
                  </a:lnTo>
                  <a:lnTo>
                    <a:pt x="396" y="303"/>
                  </a:lnTo>
                  <a:lnTo>
                    <a:pt x="389" y="330"/>
                  </a:lnTo>
                  <a:lnTo>
                    <a:pt x="383" y="357"/>
                  </a:lnTo>
                  <a:lnTo>
                    <a:pt x="388" y="369"/>
                  </a:lnTo>
                  <a:lnTo>
                    <a:pt x="382" y="372"/>
                  </a:lnTo>
                  <a:lnTo>
                    <a:pt x="383" y="366"/>
                  </a:lnTo>
                  <a:lnTo>
                    <a:pt x="350" y="344"/>
                  </a:lnTo>
                  <a:lnTo>
                    <a:pt x="310" y="348"/>
                  </a:lnTo>
                  <a:lnTo>
                    <a:pt x="269" y="354"/>
                  </a:lnTo>
                  <a:lnTo>
                    <a:pt x="265" y="37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59" name="Freeform 257"/>
            <p:cNvSpPr>
              <a:spLocks noChangeAspect="1"/>
            </p:cNvSpPr>
            <p:nvPr/>
          </p:nvSpPr>
          <p:spPr bwMode="auto">
            <a:xfrm>
              <a:off x="3150" y="2900"/>
              <a:ext cx="89" cy="196"/>
            </a:xfrm>
            <a:custGeom>
              <a:avLst/>
              <a:gdLst>
                <a:gd name="T0" fmla="*/ 0 w 290"/>
                <a:gd name="T1" fmla="*/ 0 h 323"/>
                <a:gd name="T2" fmla="*/ 0 w 290"/>
                <a:gd name="T3" fmla="*/ 0 h 323"/>
                <a:gd name="T4" fmla="*/ 0 w 290"/>
                <a:gd name="T5" fmla="*/ 0 h 323"/>
                <a:gd name="T6" fmla="*/ 0 w 290"/>
                <a:gd name="T7" fmla="*/ 0 h 323"/>
                <a:gd name="T8" fmla="*/ 0 w 290"/>
                <a:gd name="T9" fmla="*/ 0 h 323"/>
                <a:gd name="T10" fmla="*/ 0 w 290"/>
                <a:gd name="T11" fmla="*/ 0 h 323"/>
                <a:gd name="T12" fmla="*/ 0 w 290"/>
                <a:gd name="T13" fmla="*/ 0 h 323"/>
                <a:gd name="T14" fmla="*/ 0 w 290"/>
                <a:gd name="T15" fmla="*/ 0 h 323"/>
                <a:gd name="T16" fmla="*/ 0 w 290"/>
                <a:gd name="T17" fmla="*/ 0 h 323"/>
                <a:gd name="T18" fmla="*/ 0 w 290"/>
                <a:gd name="T19" fmla="*/ 0 h 323"/>
                <a:gd name="T20" fmla="*/ 0 w 290"/>
                <a:gd name="T21" fmla="*/ 0 h 323"/>
                <a:gd name="T22" fmla="*/ 0 w 290"/>
                <a:gd name="T23" fmla="*/ 0 h 323"/>
                <a:gd name="T24" fmla="*/ 0 w 290"/>
                <a:gd name="T25" fmla="*/ 0 h 323"/>
                <a:gd name="T26" fmla="*/ 0 w 290"/>
                <a:gd name="T27" fmla="*/ 0 h 323"/>
                <a:gd name="T28" fmla="*/ 0 w 290"/>
                <a:gd name="T29" fmla="*/ 0 h 323"/>
                <a:gd name="T30" fmla="*/ 0 w 290"/>
                <a:gd name="T31" fmla="*/ 0 h 323"/>
                <a:gd name="T32" fmla="*/ 0 w 290"/>
                <a:gd name="T33" fmla="*/ 0 h 323"/>
                <a:gd name="T34" fmla="*/ 0 w 290"/>
                <a:gd name="T35" fmla="*/ 0 h 323"/>
                <a:gd name="T36" fmla="*/ 0 w 290"/>
                <a:gd name="T37" fmla="*/ 0 h 323"/>
                <a:gd name="T38" fmla="*/ 0 w 290"/>
                <a:gd name="T39" fmla="*/ 0 h 323"/>
                <a:gd name="T40" fmla="*/ 0 w 290"/>
                <a:gd name="T41" fmla="*/ 0 h 323"/>
                <a:gd name="T42" fmla="*/ 0 w 290"/>
                <a:gd name="T43" fmla="*/ 0 h 323"/>
                <a:gd name="T44" fmla="*/ 0 w 290"/>
                <a:gd name="T45" fmla="*/ 0 h 323"/>
                <a:gd name="T46" fmla="*/ 0 w 290"/>
                <a:gd name="T47" fmla="*/ 0 h 323"/>
                <a:gd name="T48" fmla="*/ 0 w 290"/>
                <a:gd name="T49" fmla="*/ 0 h 323"/>
                <a:gd name="T50" fmla="*/ 0 w 290"/>
                <a:gd name="T51" fmla="*/ 0 h 323"/>
                <a:gd name="T52" fmla="*/ 0 w 290"/>
                <a:gd name="T53" fmla="*/ 0 h 323"/>
                <a:gd name="T54" fmla="*/ 0 w 290"/>
                <a:gd name="T55" fmla="*/ 0 h 323"/>
                <a:gd name="T56" fmla="*/ 0 w 290"/>
                <a:gd name="T57" fmla="*/ 0 h 323"/>
                <a:gd name="T58" fmla="*/ 0 w 290"/>
                <a:gd name="T59" fmla="*/ 0 h 323"/>
                <a:gd name="T60" fmla="*/ 0 w 290"/>
                <a:gd name="T61" fmla="*/ 0 h 323"/>
                <a:gd name="T62" fmla="*/ 0 w 290"/>
                <a:gd name="T63" fmla="*/ 0 h 323"/>
                <a:gd name="T64" fmla="*/ 0 w 290"/>
                <a:gd name="T65" fmla="*/ 0 h 323"/>
                <a:gd name="T66" fmla="*/ 0 w 290"/>
                <a:gd name="T67" fmla="*/ 0 h 323"/>
                <a:gd name="T68" fmla="*/ 0 w 290"/>
                <a:gd name="T69" fmla="*/ 0 h 3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0" h="323">
                  <a:moveTo>
                    <a:pt x="0" y="250"/>
                  </a:moveTo>
                  <a:lnTo>
                    <a:pt x="1" y="200"/>
                  </a:lnTo>
                  <a:lnTo>
                    <a:pt x="2" y="150"/>
                  </a:lnTo>
                  <a:lnTo>
                    <a:pt x="33" y="150"/>
                  </a:lnTo>
                  <a:lnTo>
                    <a:pt x="35" y="117"/>
                  </a:lnTo>
                  <a:lnTo>
                    <a:pt x="36" y="84"/>
                  </a:lnTo>
                  <a:lnTo>
                    <a:pt x="37" y="51"/>
                  </a:lnTo>
                  <a:lnTo>
                    <a:pt x="38" y="18"/>
                  </a:lnTo>
                  <a:lnTo>
                    <a:pt x="74" y="14"/>
                  </a:lnTo>
                  <a:lnTo>
                    <a:pt x="110" y="10"/>
                  </a:lnTo>
                  <a:lnTo>
                    <a:pt x="122" y="22"/>
                  </a:lnTo>
                  <a:lnTo>
                    <a:pt x="147" y="9"/>
                  </a:lnTo>
                  <a:lnTo>
                    <a:pt x="171" y="0"/>
                  </a:lnTo>
                  <a:lnTo>
                    <a:pt x="189" y="35"/>
                  </a:lnTo>
                  <a:lnTo>
                    <a:pt x="207" y="70"/>
                  </a:lnTo>
                  <a:lnTo>
                    <a:pt x="231" y="88"/>
                  </a:lnTo>
                  <a:lnTo>
                    <a:pt x="236" y="95"/>
                  </a:lnTo>
                  <a:lnTo>
                    <a:pt x="245" y="106"/>
                  </a:lnTo>
                  <a:lnTo>
                    <a:pt x="255" y="135"/>
                  </a:lnTo>
                  <a:lnTo>
                    <a:pt x="283" y="148"/>
                  </a:lnTo>
                  <a:lnTo>
                    <a:pt x="290" y="154"/>
                  </a:lnTo>
                  <a:lnTo>
                    <a:pt x="288" y="156"/>
                  </a:lnTo>
                  <a:lnTo>
                    <a:pt x="247" y="184"/>
                  </a:lnTo>
                  <a:lnTo>
                    <a:pt x="216" y="212"/>
                  </a:lnTo>
                  <a:lnTo>
                    <a:pt x="199" y="243"/>
                  </a:lnTo>
                  <a:lnTo>
                    <a:pt x="180" y="255"/>
                  </a:lnTo>
                  <a:lnTo>
                    <a:pt x="162" y="285"/>
                  </a:lnTo>
                  <a:lnTo>
                    <a:pt x="116" y="278"/>
                  </a:lnTo>
                  <a:lnTo>
                    <a:pt x="91" y="269"/>
                  </a:lnTo>
                  <a:lnTo>
                    <a:pt x="75" y="293"/>
                  </a:lnTo>
                  <a:lnTo>
                    <a:pt x="59" y="316"/>
                  </a:lnTo>
                  <a:lnTo>
                    <a:pt x="26" y="323"/>
                  </a:lnTo>
                  <a:lnTo>
                    <a:pt x="14" y="318"/>
                  </a:lnTo>
                  <a:lnTo>
                    <a:pt x="20" y="284"/>
                  </a:lnTo>
                  <a:lnTo>
                    <a:pt x="0" y="25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0" name="Freeform 258"/>
            <p:cNvSpPr>
              <a:spLocks noChangeAspect="1"/>
            </p:cNvSpPr>
            <p:nvPr/>
          </p:nvSpPr>
          <p:spPr bwMode="auto">
            <a:xfrm>
              <a:off x="3499" y="2792"/>
              <a:ext cx="89" cy="196"/>
            </a:xfrm>
            <a:custGeom>
              <a:avLst/>
              <a:gdLst>
                <a:gd name="T0" fmla="*/ 0 w 6"/>
                <a:gd name="T1" fmla="*/ 0 h 18"/>
                <a:gd name="T2" fmla="*/ 0 w 6"/>
                <a:gd name="T3" fmla="*/ 0 h 18"/>
                <a:gd name="T4" fmla="*/ 0 w 6"/>
                <a:gd name="T5" fmla="*/ 0 h 18"/>
                <a:gd name="T6" fmla="*/ 0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18"/>
                  </a:moveTo>
                  <a:lnTo>
                    <a:pt x="6" y="13"/>
                  </a:lnTo>
                  <a:lnTo>
                    <a:pt x="0" y="0"/>
                  </a:lnTo>
                  <a:lnTo>
                    <a:pt x="6" y="1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61" name="Freeform 259"/>
            <p:cNvSpPr>
              <a:spLocks noChangeAspect="1"/>
            </p:cNvSpPr>
            <p:nvPr/>
          </p:nvSpPr>
          <p:spPr bwMode="auto">
            <a:xfrm>
              <a:off x="3247" y="3080"/>
              <a:ext cx="89" cy="196"/>
            </a:xfrm>
            <a:custGeom>
              <a:avLst/>
              <a:gdLst>
                <a:gd name="T0" fmla="*/ 0 w 70"/>
                <a:gd name="T1" fmla="*/ 0 h 71"/>
                <a:gd name="T2" fmla="*/ 0 w 70"/>
                <a:gd name="T3" fmla="*/ 0 h 71"/>
                <a:gd name="T4" fmla="*/ 0 w 70"/>
                <a:gd name="T5" fmla="*/ 0 h 71"/>
                <a:gd name="T6" fmla="*/ 0 w 70"/>
                <a:gd name="T7" fmla="*/ 0 h 71"/>
                <a:gd name="T8" fmla="*/ 0 w 70"/>
                <a:gd name="T9" fmla="*/ 0 h 71"/>
                <a:gd name="T10" fmla="*/ 0 w 70"/>
                <a:gd name="T11" fmla="*/ 0 h 71"/>
                <a:gd name="T12" fmla="*/ 0 w 70"/>
                <a:gd name="T13" fmla="*/ 0 h 71"/>
                <a:gd name="T14" fmla="*/ 0 w 70"/>
                <a:gd name="T15" fmla="*/ 0 h 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71">
                  <a:moveTo>
                    <a:pt x="30" y="8"/>
                  </a:moveTo>
                  <a:lnTo>
                    <a:pt x="0" y="40"/>
                  </a:lnTo>
                  <a:lnTo>
                    <a:pt x="22" y="71"/>
                  </a:lnTo>
                  <a:lnTo>
                    <a:pt x="34" y="61"/>
                  </a:lnTo>
                  <a:lnTo>
                    <a:pt x="63" y="38"/>
                  </a:lnTo>
                  <a:lnTo>
                    <a:pt x="70" y="16"/>
                  </a:lnTo>
                  <a:lnTo>
                    <a:pt x="42" y="0"/>
                  </a:lnTo>
                  <a:lnTo>
                    <a:pt x="30" y="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2" name="Freeform 260"/>
            <p:cNvSpPr>
              <a:spLocks noChangeAspect="1"/>
            </p:cNvSpPr>
            <p:nvPr/>
          </p:nvSpPr>
          <p:spPr bwMode="auto">
            <a:xfrm>
              <a:off x="3490" y="2804"/>
              <a:ext cx="89" cy="196"/>
            </a:xfrm>
            <a:custGeom>
              <a:avLst/>
              <a:gdLst>
                <a:gd name="T0" fmla="*/ 0 w 240"/>
                <a:gd name="T1" fmla="*/ 0 h 483"/>
                <a:gd name="T2" fmla="*/ 0 w 240"/>
                <a:gd name="T3" fmla="*/ 0 h 483"/>
                <a:gd name="T4" fmla="*/ 0 w 240"/>
                <a:gd name="T5" fmla="*/ 0 h 483"/>
                <a:gd name="T6" fmla="*/ 0 w 240"/>
                <a:gd name="T7" fmla="*/ 0 h 483"/>
                <a:gd name="T8" fmla="*/ 0 w 240"/>
                <a:gd name="T9" fmla="*/ 0 h 483"/>
                <a:gd name="T10" fmla="*/ 0 w 240"/>
                <a:gd name="T11" fmla="*/ 0 h 483"/>
                <a:gd name="T12" fmla="*/ 0 w 240"/>
                <a:gd name="T13" fmla="*/ 0 h 483"/>
                <a:gd name="T14" fmla="*/ 0 w 240"/>
                <a:gd name="T15" fmla="*/ 0 h 483"/>
                <a:gd name="T16" fmla="*/ 0 w 240"/>
                <a:gd name="T17" fmla="*/ 0 h 483"/>
                <a:gd name="T18" fmla="*/ 0 w 240"/>
                <a:gd name="T19" fmla="*/ 1 h 483"/>
                <a:gd name="T20" fmla="*/ 0 w 240"/>
                <a:gd name="T21" fmla="*/ 1 h 483"/>
                <a:gd name="T22" fmla="*/ 0 w 240"/>
                <a:gd name="T23" fmla="*/ 1 h 483"/>
                <a:gd name="T24" fmla="*/ 0 w 240"/>
                <a:gd name="T25" fmla="*/ 1 h 483"/>
                <a:gd name="T26" fmla="*/ 0 w 240"/>
                <a:gd name="T27" fmla="*/ 1 h 483"/>
                <a:gd name="T28" fmla="*/ 0 w 240"/>
                <a:gd name="T29" fmla="*/ 1 h 483"/>
                <a:gd name="T30" fmla="*/ 0 w 240"/>
                <a:gd name="T31" fmla="*/ 1 h 483"/>
                <a:gd name="T32" fmla="*/ 0 w 240"/>
                <a:gd name="T33" fmla="*/ 1 h 483"/>
                <a:gd name="T34" fmla="*/ 0 w 240"/>
                <a:gd name="T35" fmla="*/ 1 h 483"/>
                <a:gd name="T36" fmla="*/ 0 w 240"/>
                <a:gd name="T37" fmla="*/ 0 h 483"/>
                <a:gd name="T38" fmla="*/ 0 w 240"/>
                <a:gd name="T39" fmla="*/ 0 h 483"/>
                <a:gd name="T40" fmla="*/ 0 w 240"/>
                <a:gd name="T41" fmla="*/ 0 h 483"/>
                <a:gd name="T42" fmla="*/ 0 w 240"/>
                <a:gd name="T43" fmla="*/ 0 h 483"/>
                <a:gd name="T44" fmla="*/ 0 w 240"/>
                <a:gd name="T45" fmla="*/ 0 h 483"/>
                <a:gd name="T46" fmla="*/ 0 w 240"/>
                <a:gd name="T47" fmla="*/ 0 h 483"/>
                <a:gd name="T48" fmla="*/ 0 w 240"/>
                <a:gd name="T49" fmla="*/ 0 h 483"/>
                <a:gd name="T50" fmla="*/ 0 w 240"/>
                <a:gd name="T51" fmla="*/ 0 h 483"/>
                <a:gd name="T52" fmla="*/ 0 w 240"/>
                <a:gd name="T53" fmla="*/ 0 h 483"/>
                <a:gd name="T54" fmla="*/ 0 w 240"/>
                <a:gd name="T55" fmla="*/ 0 h 483"/>
                <a:gd name="T56" fmla="*/ 0 w 240"/>
                <a:gd name="T57" fmla="*/ 0 h 483"/>
                <a:gd name="T58" fmla="*/ 0 w 240"/>
                <a:gd name="T59" fmla="*/ 0 h 483"/>
                <a:gd name="T60" fmla="*/ 0 w 240"/>
                <a:gd name="T61" fmla="*/ 0 h 483"/>
                <a:gd name="T62" fmla="*/ 0 w 240"/>
                <a:gd name="T63" fmla="*/ 0 h 483"/>
                <a:gd name="T64" fmla="*/ 0 w 240"/>
                <a:gd name="T65" fmla="*/ 0 h 483"/>
                <a:gd name="T66" fmla="*/ 0 w 240"/>
                <a:gd name="T67" fmla="*/ 0 h 483"/>
                <a:gd name="T68" fmla="*/ 0 w 240"/>
                <a:gd name="T69" fmla="*/ 0 h 483"/>
                <a:gd name="T70" fmla="*/ 0 w 240"/>
                <a:gd name="T71" fmla="*/ 0 h 483"/>
                <a:gd name="T72" fmla="*/ 0 w 240"/>
                <a:gd name="T73" fmla="*/ 0 h 483"/>
                <a:gd name="T74" fmla="*/ 0 w 240"/>
                <a:gd name="T75" fmla="*/ 0 h 483"/>
                <a:gd name="T76" fmla="*/ 0 w 240"/>
                <a:gd name="T77" fmla="*/ 0 h 483"/>
                <a:gd name="T78" fmla="*/ 0 w 240"/>
                <a:gd name="T79" fmla="*/ 0 h 483"/>
                <a:gd name="T80" fmla="*/ 0 w 240"/>
                <a:gd name="T81" fmla="*/ 0 h 483"/>
                <a:gd name="T82" fmla="*/ 0 w 240"/>
                <a:gd name="T83" fmla="*/ 0 h 483"/>
                <a:gd name="T84" fmla="*/ 0 w 240"/>
                <a:gd name="T85" fmla="*/ 0 h 483"/>
                <a:gd name="T86" fmla="*/ 0 w 240"/>
                <a:gd name="T87" fmla="*/ 0 h 483"/>
                <a:gd name="T88" fmla="*/ 0 w 240"/>
                <a:gd name="T89" fmla="*/ 0 h 483"/>
                <a:gd name="T90" fmla="*/ 0 w 240"/>
                <a:gd name="T91" fmla="*/ 0 h 4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483">
                  <a:moveTo>
                    <a:pt x="86" y="137"/>
                  </a:moveTo>
                  <a:lnTo>
                    <a:pt x="75" y="138"/>
                  </a:lnTo>
                  <a:lnTo>
                    <a:pt x="46" y="153"/>
                  </a:lnTo>
                  <a:lnTo>
                    <a:pt x="39" y="181"/>
                  </a:lnTo>
                  <a:lnTo>
                    <a:pt x="31" y="210"/>
                  </a:lnTo>
                  <a:lnTo>
                    <a:pt x="36" y="246"/>
                  </a:lnTo>
                  <a:lnTo>
                    <a:pt x="42" y="283"/>
                  </a:lnTo>
                  <a:lnTo>
                    <a:pt x="25" y="307"/>
                  </a:lnTo>
                  <a:lnTo>
                    <a:pt x="8" y="331"/>
                  </a:lnTo>
                  <a:lnTo>
                    <a:pt x="0" y="379"/>
                  </a:lnTo>
                  <a:lnTo>
                    <a:pt x="6" y="419"/>
                  </a:lnTo>
                  <a:lnTo>
                    <a:pt x="18" y="465"/>
                  </a:lnTo>
                  <a:lnTo>
                    <a:pt x="58" y="483"/>
                  </a:lnTo>
                  <a:lnTo>
                    <a:pt x="86" y="468"/>
                  </a:lnTo>
                  <a:lnTo>
                    <a:pt x="112" y="455"/>
                  </a:lnTo>
                  <a:lnTo>
                    <a:pt x="124" y="421"/>
                  </a:lnTo>
                  <a:lnTo>
                    <a:pt x="135" y="389"/>
                  </a:lnTo>
                  <a:lnTo>
                    <a:pt x="147" y="357"/>
                  </a:lnTo>
                  <a:lnTo>
                    <a:pt x="158" y="324"/>
                  </a:lnTo>
                  <a:lnTo>
                    <a:pt x="170" y="292"/>
                  </a:lnTo>
                  <a:lnTo>
                    <a:pt x="181" y="258"/>
                  </a:lnTo>
                  <a:lnTo>
                    <a:pt x="192" y="226"/>
                  </a:lnTo>
                  <a:lnTo>
                    <a:pt x="202" y="193"/>
                  </a:lnTo>
                  <a:lnTo>
                    <a:pt x="216" y="171"/>
                  </a:lnTo>
                  <a:lnTo>
                    <a:pt x="216" y="120"/>
                  </a:lnTo>
                  <a:lnTo>
                    <a:pt x="232" y="136"/>
                  </a:lnTo>
                  <a:lnTo>
                    <a:pt x="240" y="115"/>
                  </a:lnTo>
                  <a:lnTo>
                    <a:pt x="230" y="71"/>
                  </a:lnTo>
                  <a:lnTo>
                    <a:pt x="219" y="25"/>
                  </a:lnTo>
                  <a:lnTo>
                    <a:pt x="210" y="1"/>
                  </a:lnTo>
                  <a:lnTo>
                    <a:pt x="204" y="0"/>
                  </a:lnTo>
                  <a:lnTo>
                    <a:pt x="194" y="12"/>
                  </a:lnTo>
                  <a:lnTo>
                    <a:pt x="188" y="48"/>
                  </a:lnTo>
                  <a:lnTo>
                    <a:pt x="176" y="54"/>
                  </a:lnTo>
                  <a:lnTo>
                    <a:pt x="171" y="59"/>
                  </a:lnTo>
                  <a:lnTo>
                    <a:pt x="162" y="54"/>
                  </a:lnTo>
                  <a:lnTo>
                    <a:pt x="164" y="75"/>
                  </a:lnTo>
                  <a:lnTo>
                    <a:pt x="157" y="88"/>
                  </a:lnTo>
                  <a:lnTo>
                    <a:pt x="160" y="93"/>
                  </a:lnTo>
                  <a:lnTo>
                    <a:pt x="144" y="103"/>
                  </a:lnTo>
                  <a:lnTo>
                    <a:pt x="146" y="93"/>
                  </a:lnTo>
                  <a:lnTo>
                    <a:pt x="135" y="117"/>
                  </a:lnTo>
                  <a:lnTo>
                    <a:pt x="130" y="119"/>
                  </a:lnTo>
                  <a:lnTo>
                    <a:pt x="123" y="115"/>
                  </a:lnTo>
                  <a:lnTo>
                    <a:pt x="111" y="135"/>
                  </a:lnTo>
                  <a:lnTo>
                    <a:pt x="86" y="137"/>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63" name="Freeform 261"/>
            <p:cNvSpPr>
              <a:spLocks noChangeAspect="1"/>
            </p:cNvSpPr>
            <p:nvPr/>
          </p:nvSpPr>
          <p:spPr bwMode="auto">
            <a:xfrm>
              <a:off x="3343" y="2760"/>
              <a:ext cx="89" cy="196"/>
            </a:xfrm>
            <a:custGeom>
              <a:avLst/>
              <a:gdLst>
                <a:gd name="T0" fmla="*/ 0 w 96"/>
                <a:gd name="T1" fmla="*/ 0 h 277"/>
                <a:gd name="T2" fmla="*/ 0 w 96"/>
                <a:gd name="T3" fmla="*/ 0 h 277"/>
                <a:gd name="T4" fmla="*/ 0 w 96"/>
                <a:gd name="T5" fmla="*/ 0 h 277"/>
                <a:gd name="T6" fmla="*/ 0 w 96"/>
                <a:gd name="T7" fmla="*/ 0 h 277"/>
                <a:gd name="T8" fmla="*/ 0 w 96"/>
                <a:gd name="T9" fmla="*/ 0 h 277"/>
                <a:gd name="T10" fmla="*/ 0 w 96"/>
                <a:gd name="T11" fmla="*/ 0 h 277"/>
                <a:gd name="T12" fmla="*/ 0 w 96"/>
                <a:gd name="T13" fmla="*/ 0 h 277"/>
                <a:gd name="T14" fmla="*/ 0 w 96"/>
                <a:gd name="T15" fmla="*/ 0 h 277"/>
                <a:gd name="T16" fmla="*/ 0 w 96"/>
                <a:gd name="T17" fmla="*/ 0 h 277"/>
                <a:gd name="T18" fmla="*/ 0 w 96"/>
                <a:gd name="T19" fmla="*/ 0 h 277"/>
                <a:gd name="T20" fmla="*/ 0 w 96"/>
                <a:gd name="T21" fmla="*/ 0 h 277"/>
                <a:gd name="T22" fmla="*/ 0 w 96"/>
                <a:gd name="T23" fmla="*/ 0 h 277"/>
                <a:gd name="T24" fmla="*/ 0 w 96"/>
                <a:gd name="T25" fmla="*/ 0 h 277"/>
                <a:gd name="T26" fmla="*/ 0 w 96"/>
                <a:gd name="T27" fmla="*/ 0 h 277"/>
                <a:gd name="T28" fmla="*/ 0 w 96"/>
                <a:gd name="T29" fmla="*/ 0 h 277"/>
                <a:gd name="T30" fmla="*/ 0 w 96"/>
                <a:gd name="T31" fmla="*/ 0 h 277"/>
                <a:gd name="T32" fmla="*/ 0 w 96"/>
                <a:gd name="T33" fmla="*/ 0 h 277"/>
                <a:gd name="T34" fmla="*/ 0 w 96"/>
                <a:gd name="T35" fmla="*/ 0 h 277"/>
                <a:gd name="T36" fmla="*/ 0 w 96"/>
                <a:gd name="T37" fmla="*/ 0 h 277"/>
                <a:gd name="T38" fmla="*/ 0 w 96"/>
                <a:gd name="T39" fmla="*/ 0 h 277"/>
                <a:gd name="T40" fmla="*/ 0 w 96"/>
                <a:gd name="T41" fmla="*/ 0 h 277"/>
                <a:gd name="T42" fmla="*/ 0 w 96"/>
                <a:gd name="T43" fmla="*/ 0 h 277"/>
                <a:gd name="T44" fmla="*/ 0 w 96"/>
                <a:gd name="T45" fmla="*/ 0 h 277"/>
                <a:gd name="T46" fmla="*/ 0 w 96"/>
                <a:gd name="T47" fmla="*/ 0 h 277"/>
                <a:gd name="T48" fmla="*/ 0 w 96"/>
                <a:gd name="T49" fmla="*/ 0 h 277"/>
                <a:gd name="T50" fmla="*/ 0 w 96"/>
                <a:gd name="T51" fmla="*/ 0 h 277"/>
                <a:gd name="T52" fmla="*/ 0 w 96"/>
                <a:gd name="T53" fmla="*/ 0 h 277"/>
                <a:gd name="T54" fmla="*/ 0 w 96"/>
                <a:gd name="T55" fmla="*/ 0 h 277"/>
                <a:gd name="T56" fmla="*/ 0 w 96"/>
                <a:gd name="T57" fmla="*/ 0 h 2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 h="277">
                  <a:moveTo>
                    <a:pt x="56" y="193"/>
                  </a:moveTo>
                  <a:lnTo>
                    <a:pt x="45" y="231"/>
                  </a:lnTo>
                  <a:lnTo>
                    <a:pt x="59" y="253"/>
                  </a:lnTo>
                  <a:lnTo>
                    <a:pt x="74" y="277"/>
                  </a:lnTo>
                  <a:lnTo>
                    <a:pt x="70" y="256"/>
                  </a:lnTo>
                  <a:lnTo>
                    <a:pt x="88" y="240"/>
                  </a:lnTo>
                  <a:lnTo>
                    <a:pt x="93" y="214"/>
                  </a:lnTo>
                  <a:lnTo>
                    <a:pt x="96" y="187"/>
                  </a:lnTo>
                  <a:lnTo>
                    <a:pt x="78" y="167"/>
                  </a:lnTo>
                  <a:lnTo>
                    <a:pt x="59" y="147"/>
                  </a:lnTo>
                  <a:lnTo>
                    <a:pt x="54" y="111"/>
                  </a:lnTo>
                  <a:lnTo>
                    <a:pt x="60" y="84"/>
                  </a:lnTo>
                  <a:lnTo>
                    <a:pt x="71" y="77"/>
                  </a:lnTo>
                  <a:lnTo>
                    <a:pt x="72" y="77"/>
                  </a:lnTo>
                  <a:lnTo>
                    <a:pt x="63" y="49"/>
                  </a:lnTo>
                  <a:lnTo>
                    <a:pt x="54" y="12"/>
                  </a:lnTo>
                  <a:lnTo>
                    <a:pt x="42" y="5"/>
                  </a:lnTo>
                  <a:lnTo>
                    <a:pt x="10" y="0"/>
                  </a:lnTo>
                  <a:lnTo>
                    <a:pt x="12" y="9"/>
                  </a:lnTo>
                  <a:lnTo>
                    <a:pt x="32" y="37"/>
                  </a:lnTo>
                  <a:lnTo>
                    <a:pt x="24" y="49"/>
                  </a:lnTo>
                  <a:lnTo>
                    <a:pt x="23" y="78"/>
                  </a:lnTo>
                  <a:lnTo>
                    <a:pt x="21" y="106"/>
                  </a:lnTo>
                  <a:lnTo>
                    <a:pt x="16" y="114"/>
                  </a:lnTo>
                  <a:lnTo>
                    <a:pt x="0" y="149"/>
                  </a:lnTo>
                  <a:lnTo>
                    <a:pt x="14" y="166"/>
                  </a:lnTo>
                  <a:lnTo>
                    <a:pt x="24" y="180"/>
                  </a:lnTo>
                  <a:lnTo>
                    <a:pt x="44" y="180"/>
                  </a:lnTo>
                  <a:lnTo>
                    <a:pt x="56" y="19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64" name="Freeform 262"/>
            <p:cNvSpPr>
              <a:spLocks noChangeAspect="1"/>
            </p:cNvSpPr>
            <p:nvPr/>
          </p:nvSpPr>
          <p:spPr bwMode="auto">
            <a:xfrm>
              <a:off x="3305" y="2776"/>
              <a:ext cx="89" cy="196"/>
            </a:xfrm>
            <a:custGeom>
              <a:avLst/>
              <a:gdLst>
                <a:gd name="T0" fmla="*/ 0 w 331"/>
                <a:gd name="T1" fmla="*/ 1 h 586"/>
                <a:gd name="T2" fmla="*/ 0 w 331"/>
                <a:gd name="T3" fmla="*/ 1 h 586"/>
                <a:gd name="T4" fmla="*/ 0 w 331"/>
                <a:gd name="T5" fmla="*/ 0 h 586"/>
                <a:gd name="T6" fmla="*/ 0 w 331"/>
                <a:gd name="T7" fmla="*/ 0 h 586"/>
                <a:gd name="T8" fmla="*/ 0 w 331"/>
                <a:gd name="T9" fmla="*/ 0 h 586"/>
                <a:gd name="T10" fmla="*/ 0 w 331"/>
                <a:gd name="T11" fmla="*/ 0 h 586"/>
                <a:gd name="T12" fmla="*/ 0 w 331"/>
                <a:gd name="T13" fmla="*/ 0 h 586"/>
                <a:gd name="T14" fmla="*/ 0 w 331"/>
                <a:gd name="T15" fmla="*/ 0 h 586"/>
                <a:gd name="T16" fmla="*/ 0 w 331"/>
                <a:gd name="T17" fmla="*/ 0 h 586"/>
                <a:gd name="T18" fmla="*/ 0 w 331"/>
                <a:gd name="T19" fmla="*/ 0 h 586"/>
                <a:gd name="T20" fmla="*/ 0 w 331"/>
                <a:gd name="T21" fmla="*/ 0 h 586"/>
                <a:gd name="T22" fmla="*/ 0 w 331"/>
                <a:gd name="T23" fmla="*/ 0 h 586"/>
                <a:gd name="T24" fmla="*/ 0 w 331"/>
                <a:gd name="T25" fmla="*/ 0 h 586"/>
                <a:gd name="T26" fmla="*/ 0 w 331"/>
                <a:gd name="T27" fmla="*/ 0 h 586"/>
                <a:gd name="T28" fmla="*/ 0 w 331"/>
                <a:gd name="T29" fmla="*/ 0 h 586"/>
                <a:gd name="T30" fmla="*/ 0 w 331"/>
                <a:gd name="T31" fmla="*/ 0 h 586"/>
                <a:gd name="T32" fmla="*/ 0 w 331"/>
                <a:gd name="T33" fmla="*/ 0 h 586"/>
                <a:gd name="T34" fmla="*/ 0 w 331"/>
                <a:gd name="T35" fmla="*/ 0 h 586"/>
                <a:gd name="T36" fmla="*/ 0 w 331"/>
                <a:gd name="T37" fmla="*/ 0 h 586"/>
                <a:gd name="T38" fmla="*/ 0 w 331"/>
                <a:gd name="T39" fmla="*/ 0 h 586"/>
                <a:gd name="T40" fmla="*/ 0 w 331"/>
                <a:gd name="T41" fmla="*/ 0 h 586"/>
                <a:gd name="T42" fmla="*/ 0 w 331"/>
                <a:gd name="T43" fmla="*/ 0 h 586"/>
                <a:gd name="T44" fmla="*/ 0 w 331"/>
                <a:gd name="T45" fmla="*/ 0 h 586"/>
                <a:gd name="T46" fmla="*/ 0 w 331"/>
                <a:gd name="T47" fmla="*/ 0 h 586"/>
                <a:gd name="T48" fmla="*/ 0 w 331"/>
                <a:gd name="T49" fmla="*/ 0 h 586"/>
                <a:gd name="T50" fmla="*/ 0 w 331"/>
                <a:gd name="T51" fmla="*/ 1 h 586"/>
                <a:gd name="T52" fmla="*/ 0 w 331"/>
                <a:gd name="T53" fmla="*/ 1 h 586"/>
                <a:gd name="T54" fmla="*/ 0 w 331"/>
                <a:gd name="T55" fmla="*/ 1 h 586"/>
                <a:gd name="T56" fmla="*/ 0 w 331"/>
                <a:gd name="T57" fmla="*/ 1 h 586"/>
                <a:gd name="T58" fmla="*/ 0 w 331"/>
                <a:gd name="T59" fmla="*/ 1 h 586"/>
                <a:gd name="T60" fmla="*/ 0 w 331"/>
                <a:gd name="T61" fmla="*/ 1 h 586"/>
                <a:gd name="T62" fmla="*/ 0 w 331"/>
                <a:gd name="T63" fmla="*/ 1 h 586"/>
                <a:gd name="T64" fmla="*/ 0 w 331"/>
                <a:gd name="T65" fmla="*/ 1 h 586"/>
                <a:gd name="T66" fmla="*/ 0 w 331"/>
                <a:gd name="T67" fmla="*/ 1 h 586"/>
                <a:gd name="T68" fmla="*/ 0 w 331"/>
                <a:gd name="T69" fmla="*/ 1 h 586"/>
                <a:gd name="T70" fmla="*/ 0 w 331"/>
                <a:gd name="T71" fmla="*/ 1 h 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1" h="586">
                  <a:moveTo>
                    <a:pt x="137" y="366"/>
                  </a:moveTo>
                  <a:lnTo>
                    <a:pt x="133" y="342"/>
                  </a:lnTo>
                  <a:lnTo>
                    <a:pt x="132" y="331"/>
                  </a:lnTo>
                  <a:lnTo>
                    <a:pt x="145" y="331"/>
                  </a:lnTo>
                  <a:lnTo>
                    <a:pt x="181" y="301"/>
                  </a:lnTo>
                  <a:lnTo>
                    <a:pt x="204" y="270"/>
                  </a:lnTo>
                  <a:lnTo>
                    <a:pt x="231" y="253"/>
                  </a:lnTo>
                  <a:lnTo>
                    <a:pt x="259" y="237"/>
                  </a:lnTo>
                  <a:lnTo>
                    <a:pt x="299" y="212"/>
                  </a:lnTo>
                  <a:lnTo>
                    <a:pt x="325" y="169"/>
                  </a:lnTo>
                  <a:lnTo>
                    <a:pt x="331" y="140"/>
                  </a:lnTo>
                  <a:lnTo>
                    <a:pt x="327" y="141"/>
                  </a:lnTo>
                  <a:lnTo>
                    <a:pt x="324" y="91"/>
                  </a:lnTo>
                  <a:lnTo>
                    <a:pt x="327" y="73"/>
                  </a:lnTo>
                  <a:lnTo>
                    <a:pt x="327" y="24"/>
                  </a:lnTo>
                  <a:lnTo>
                    <a:pt x="329" y="0"/>
                  </a:lnTo>
                  <a:lnTo>
                    <a:pt x="326" y="0"/>
                  </a:lnTo>
                  <a:lnTo>
                    <a:pt x="294" y="15"/>
                  </a:lnTo>
                  <a:lnTo>
                    <a:pt x="260" y="32"/>
                  </a:lnTo>
                  <a:lnTo>
                    <a:pt x="243" y="33"/>
                  </a:lnTo>
                  <a:lnTo>
                    <a:pt x="221" y="42"/>
                  </a:lnTo>
                  <a:lnTo>
                    <a:pt x="185" y="36"/>
                  </a:lnTo>
                  <a:lnTo>
                    <a:pt x="167" y="38"/>
                  </a:lnTo>
                  <a:lnTo>
                    <a:pt x="152" y="38"/>
                  </a:lnTo>
                  <a:lnTo>
                    <a:pt x="141" y="45"/>
                  </a:lnTo>
                  <a:lnTo>
                    <a:pt x="135" y="72"/>
                  </a:lnTo>
                  <a:lnTo>
                    <a:pt x="140" y="108"/>
                  </a:lnTo>
                  <a:lnTo>
                    <a:pt x="159" y="128"/>
                  </a:lnTo>
                  <a:lnTo>
                    <a:pt x="177" y="148"/>
                  </a:lnTo>
                  <a:lnTo>
                    <a:pt x="174" y="175"/>
                  </a:lnTo>
                  <a:lnTo>
                    <a:pt x="169" y="201"/>
                  </a:lnTo>
                  <a:lnTo>
                    <a:pt x="151" y="217"/>
                  </a:lnTo>
                  <a:lnTo>
                    <a:pt x="155" y="238"/>
                  </a:lnTo>
                  <a:lnTo>
                    <a:pt x="140" y="214"/>
                  </a:lnTo>
                  <a:lnTo>
                    <a:pt x="126" y="192"/>
                  </a:lnTo>
                  <a:lnTo>
                    <a:pt x="137" y="154"/>
                  </a:lnTo>
                  <a:lnTo>
                    <a:pt x="125" y="141"/>
                  </a:lnTo>
                  <a:lnTo>
                    <a:pt x="105" y="141"/>
                  </a:lnTo>
                  <a:lnTo>
                    <a:pt x="95" y="127"/>
                  </a:lnTo>
                  <a:lnTo>
                    <a:pt x="72" y="136"/>
                  </a:lnTo>
                  <a:lnTo>
                    <a:pt x="48" y="146"/>
                  </a:lnTo>
                  <a:lnTo>
                    <a:pt x="24" y="156"/>
                  </a:lnTo>
                  <a:lnTo>
                    <a:pt x="0" y="165"/>
                  </a:lnTo>
                  <a:lnTo>
                    <a:pt x="6" y="184"/>
                  </a:lnTo>
                  <a:lnTo>
                    <a:pt x="5" y="198"/>
                  </a:lnTo>
                  <a:lnTo>
                    <a:pt x="21" y="198"/>
                  </a:lnTo>
                  <a:lnTo>
                    <a:pt x="51" y="210"/>
                  </a:lnTo>
                  <a:lnTo>
                    <a:pt x="81" y="223"/>
                  </a:lnTo>
                  <a:lnTo>
                    <a:pt x="81" y="266"/>
                  </a:lnTo>
                  <a:lnTo>
                    <a:pt x="75" y="297"/>
                  </a:lnTo>
                  <a:lnTo>
                    <a:pt x="79" y="330"/>
                  </a:lnTo>
                  <a:lnTo>
                    <a:pt x="68" y="361"/>
                  </a:lnTo>
                  <a:lnTo>
                    <a:pt x="61" y="390"/>
                  </a:lnTo>
                  <a:lnTo>
                    <a:pt x="42" y="408"/>
                  </a:lnTo>
                  <a:lnTo>
                    <a:pt x="21" y="427"/>
                  </a:lnTo>
                  <a:lnTo>
                    <a:pt x="27" y="453"/>
                  </a:lnTo>
                  <a:lnTo>
                    <a:pt x="33" y="478"/>
                  </a:lnTo>
                  <a:lnTo>
                    <a:pt x="35" y="517"/>
                  </a:lnTo>
                  <a:lnTo>
                    <a:pt x="35" y="554"/>
                  </a:lnTo>
                  <a:lnTo>
                    <a:pt x="38" y="585"/>
                  </a:lnTo>
                  <a:lnTo>
                    <a:pt x="61" y="586"/>
                  </a:lnTo>
                  <a:lnTo>
                    <a:pt x="62" y="562"/>
                  </a:lnTo>
                  <a:lnTo>
                    <a:pt x="55" y="554"/>
                  </a:lnTo>
                  <a:lnTo>
                    <a:pt x="91" y="524"/>
                  </a:lnTo>
                  <a:lnTo>
                    <a:pt x="117" y="508"/>
                  </a:lnTo>
                  <a:lnTo>
                    <a:pt x="144" y="494"/>
                  </a:lnTo>
                  <a:lnTo>
                    <a:pt x="145" y="480"/>
                  </a:lnTo>
                  <a:lnTo>
                    <a:pt x="149" y="447"/>
                  </a:lnTo>
                  <a:lnTo>
                    <a:pt x="152" y="416"/>
                  </a:lnTo>
                  <a:lnTo>
                    <a:pt x="146" y="427"/>
                  </a:lnTo>
                  <a:lnTo>
                    <a:pt x="141" y="396"/>
                  </a:lnTo>
                  <a:lnTo>
                    <a:pt x="137" y="366"/>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65" name="Freeform 263"/>
            <p:cNvSpPr>
              <a:spLocks noChangeAspect="1"/>
            </p:cNvSpPr>
            <p:nvPr/>
          </p:nvSpPr>
          <p:spPr bwMode="auto">
            <a:xfrm>
              <a:off x="3097" y="2973"/>
              <a:ext cx="89" cy="196"/>
            </a:xfrm>
            <a:custGeom>
              <a:avLst/>
              <a:gdLst>
                <a:gd name="T0" fmla="*/ 0 w 505"/>
                <a:gd name="T1" fmla="*/ 0 h 452"/>
                <a:gd name="T2" fmla="*/ 0 w 505"/>
                <a:gd name="T3" fmla="*/ 0 h 452"/>
                <a:gd name="T4" fmla="*/ 0 w 505"/>
                <a:gd name="T5" fmla="*/ 0 h 452"/>
                <a:gd name="T6" fmla="*/ 0 w 505"/>
                <a:gd name="T7" fmla="*/ 0 h 452"/>
                <a:gd name="T8" fmla="*/ 0 w 505"/>
                <a:gd name="T9" fmla="*/ 0 h 452"/>
                <a:gd name="T10" fmla="*/ 0 w 505"/>
                <a:gd name="T11" fmla="*/ 0 h 452"/>
                <a:gd name="T12" fmla="*/ 0 w 505"/>
                <a:gd name="T13" fmla="*/ 1 h 452"/>
                <a:gd name="T14" fmla="*/ 0 w 505"/>
                <a:gd name="T15" fmla="*/ 1 h 452"/>
                <a:gd name="T16" fmla="*/ 0 w 505"/>
                <a:gd name="T17" fmla="*/ 1 h 452"/>
                <a:gd name="T18" fmla="*/ 0 w 505"/>
                <a:gd name="T19" fmla="*/ 1 h 452"/>
                <a:gd name="T20" fmla="*/ 0 w 505"/>
                <a:gd name="T21" fmla="*/ 1 h 452"/>
                <a:gd name="T22" fmla="*/ 0 w 505"/>
                <a:gd name="T23" fmla="*/ 1 h 452"/>
                <a:gd name="T24" fmla="*/ 0 w 505"/>
                <a:gd name="T25" fmla="*/ 1 h 452"/>
                <a:gd name="T26" fmla="*/ 1 w 505"/>
                <a:gd name="T27" fmla="*/ 1 h 452"/>
                <a:gd name="T28" fmla="*/ 1 w 505"/>
                <a:gd name="T29" fmla="*/ 0 h 452"/>
                <a:gd name="T30" fmla="*/ 1 w 505"/>
                <a:gd name="T31" fmla="*/ 0 h 452"/>
                <a:gd name="T32" fmla="*/ 1 w 505"/>
                <a:gd name="T33" fmla="*/ 0 h 452"/>
                <a:gd name="T34" fmla="*/ 1 w 505"/>
                <a:gd name="T35" fmla="*/ 0 h 452"/>
                <a:gd name="T36" fmla="*/ 1 w 505"/>
                <a:gd name="T37" fmla="*/ 0 h 452"/>
                <a:gd name="T38" fmla="*/ 1 w 505"/>
                <a:gd name="T39" fmla="*/ 0 h 452"/>
                <a:gd name="T40" fmla="*/ 1 w 505"/>
                <a:gd name="T41" fmla="*/ 0 h 452"/>
                <a:gd name="T42" fmla="*/ 1 w 505"/>
                <a:gd name="T43" fmla="*/ 0 h 452"/>
                <a:gd name="T44" fmla="*/ 1 w 505"/>
                <a:gd name="T45" fmla="*/ 0 h 452"/>
                <a:gd name="T46" fmla="*/ 1 w 505"/>
                <a:gd name="T47" fmla="*/ 0 h 452"/>
                <a:gd name="T48" fmla="*/ 1 w 505"/>
                <a:gd name="T49" fmla="*/ 0 h 452"/>
                <a:gd name="T50" fmla="*/ 0 w 505"/>
                <a:gd name="T51" fmla="*/ 0 h 452"/>
                <a:gd name="T52" fmla="*/ 0 w 505"/>
                <a:gd name="T53" fmla="*/ 0 h 452"/>
                <a:gd name="T54" fmla="*/ 0 w 505"/>
                <a:gd name="T55" fmla="*/ 0 h 452"/>
                <a:gd name="T56" fmla="*/ 0 w 505"/>
                <a:gd name="T57" fmla="*/ 0 h 452"/>
                <a:gd name="T58" fmla="*/ 0 w 505"/>
                <a:gd name="T59" fmla="*/ 0 h 452"/>
                <a:gd name="T60" fmla="*/ 1 w 505"/>
                <a:gd name="T61" fmla="*/ 0 h 452"/>
                <a:gd name="T62" fmla="*/ 1 w 505"/>
                <a:gd name="T63" fmla="*/ 0 h 452"/>
                <a:gd name="T64" fmla="*/ 1 w 505"/>
                <a:gd name="T65" fmla="*/ 0 h 452"/>
                <a:gd name="T66" fmla="*/ 1 w 505"/>
                <a:gd name="T67" fmla="*/ 0 h 452"/>
                <a:gd name="T68" fmla="*/ 0 w 505"/>
                <a:gd name="T69" fmla="*/ 0 h 4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452">
                  <a:moveTo>
                    <a:pt x="114" y="94"/>
                  </a:moveTo>
                  <a:lnTo>
                    <a:pt x="110" y="126"/>
                  </a:lnTo>
                  <a:lnTo>
                    <a:pt x="108" y="160"/>
                  </a:lnTo>
                  <a:lnTo>
                    <a:pt x="104" y="194"/>
                  </a:lnTo>
                  <a:lnTo>
                    <a:pt x="101" y="227"/>
                  </a:lnTo>
                  <a:lnTo>
                    <a:pt x="74" y="240"/>
                  </a:lnTo>
                  <a:lnTo>
                    <a:pt x="27" y="233"/>
                  </a:lnTo>
                  <a:lnTo>
                    <a:pt x="18" y="210"/>
                  </a:lnTo>
                  <a:lnTo>
                    <a:pt x="0" y="230"/>
                  </a:lnTo>
                  <a:lnTo>
                    <a:pt x="13" y="263"/>
                  </a:lnTo>
                  <a:lnTo>
                    <a:pt x="25" y="297"/>
                  </a:lnTo>
                  <a:lnTo>
                    <a:pt x="38" y="329"/>
                  </a:lnTo>
                  <a:lnTo>
                    <a:pt x="50" y="363"/>
                  </a:lnTo>
                  <a:lnTo>
                    <a:pt x="38" y="378"/>
                  </a:lnTo>
                  <a:lnTo>
                    <a:pt x="41" y="395"/>
                  </a:lnTo>
                  <a:lnTo>
                    <a:pt x="50" y="432"/>
                  </a:lnTo>
                  <a:lnTo>
                    <a:pt x="60" y="431"/>
                  </a:lnTo>
                  <a:lnTo>
                    <a:pt x="75" y="441"/>
                  </a:lnTo>
                  <a:lnTo>
                    <a:pt x="96" y="452"/>
                  </a:lnTo>
                  <a:lnTo>
                    <a:pt x="127" y="441"/>
                  </a:lnTo>
                  <a:lnTo>
                    <a:pt x="159" y="430"/>
                  </a:lnTo>
                  <a:lnTo>
                    <a:pt x="192" y="429"/>
                  </a:lnTo>
                  <a:lnTo>
                    <a:pt x="223" y="428"/>
                  </a:lnTo>
                  <a:lnTo>
                    <a:pt x="264" y="422"/>
                  </a:lnTo>
                  <a:lnTo>
                    <a:pt x="285" y="416"/>
                  </a:lnTo>
                  <a:lnTo>
                    <a:pt x="318" y="396"/>
                  </a:lnTo>
                  <a:lnTo>
                    <a:pt x="350" y="377"/>
                  </a:lnTo>
                  <a:lnTo>
                    <a:pt x="371" y="357"/>
                  </a:lnTo>
                  <a:lnTo>
                    <a:pt x="390" y="335"/>
                  </a:lnTo>
                  <a:lnTo>
                    <a:pt x="410" y="314"/>
                  </a:lnTo>
                  <a:lnTo>
                    <a:pt x="429" y="293"/>
                  </a:lnTo>
                  <a:lnTo>
                    <a:pt x="453" y="266"/>
                  </a:lnTo>
                  <a:lnTo>
                    <a:pt x="476" y="238"/>
                  </a:lnTo>
                  <a:lnTo>
                    <a:pt x="491" y="203"/>
                  </a:lnTo>
                  <a:lnTo>
                    <a:pt x="505" y="168"/>
                  </a:lnTo>
                  <a:lnTo>
                    <a:pt x="482" y="167"/>
                  </a:lnTo>
                  <a:lnTo>
                    <a:pt x="476" y="184"/>
                  </a:lnTo>
                  <a:lnTo>
                    <a:pt x="446" y="172"/>
                  </a:lnTo>
                  <a:lnTo>
                    <a:pt x="447" y="146"/>
                  </a:lnTo>
                  <a:lnTo>
                    <a:pt x="463" y="128"/>
                  </a:lnTo>
                  <a:lnTo>
                    <a:pt x="479" y="136"/>
                  </a:lnTo>
                  <a:lnTo>
                    <a:pt x="479" y="99"/>
                  </a:lnTo>
                  <a:lnTo>
                    <a:pt x="477" y="60"/>
                  </a:lnTo>
                  <a:lnTo>
                    <a:pt x="471" y="35"/>
                  </a:lnTo>
                  <a:lnTo>
                    <a:pt x="465" y="9"/>
                  </a:lnTo>
                  <a:lnTo>
                    <a:pt x="437" y="5"/>
                  </a:lnTo>
                  <a:lnTo>
                    <a:pt x="407" y="0"/>
                  </a:lnTo>
                  <a:lnTo>
                    <a:pt x="402" y="0"/>
                  </a:lnTo>
                  <a:lnTo>
                    <a:pt x="361" y="28"/>
                  </a:lnTo>
                  <a:lnTo>
                    <a:pt x="330" y="56"/>
                  </a:lnTo>
                  <a:lnTo>
                    <a:pt x="313" y="87"/>
                  </a:lnTo>
                  <a:lnTo>
                    <a:pt x="294" y="99"/>
                  </a:lnTo>
                  <a:lnTo>
                    <a:pt x="276" y="129"/>
                  </a:lnTo>
                  <a:lnTo>
                    <a:pt x="230" y="122"/>
                  </a:lnTo>
                  <a:lnTo>
                    <a:pt x="205" y="113"/>
                  </a:lnTo>
                  <a:lnTo>
                    <a:pt x="189" y="137"/>
                  </a:lnTo>
                  <a:lnTo>
                    <a:pt x="173" y="160"/>
                  </a:lnTo>
                  <a:lnTo>
                    <a:pt x="140" y="167"/>
                  </a:lnTo>
                  <a:lnTo>
                    <a:pt x="128" y="162"/>
                  </a:lnTo>
                  <a:lnTo>
                    <a:pt x="134" y="128"/>
                  </a:lnTo>
                  <a:lnTo>
                    <a:pt x="114" y="94"/>
                  </a:lnTo>
                  <a:lnTo>
                    <a:pt x="351" y="240"/>
                  </a:lnTo>
                  <a:lnTo>
                    <a:pt x="321" y="272"/>
                  </a:lnTo>
                  <a:lnTo>
                    <a:pt x="343" y="303"/>
                  </a:lnTo>
                  <a:lnTo>
                    <a:pt x="355" y="293"/>
                  </a:lnTo>
                  <a:lnTo>
                    <a:pt x="384" y="270"/>
                  </a:lnTo>
                  <a:lnTo>
                    <a:pt x="391" y="248"/>
                  </a:lnTo>
                  <a:lnTo>
                    <a:pt x="363" y="232"/>
                  </a:lnTo>
                  <a:lnTo>
                    <a:pt x="351" y="240"/>
                  </a:lnTo>
                  <a:lnTo>
                    <a:pt x="114" y="9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6" name="Freeform 264"/>
            <p:cNvSpPr>
              <a:spLocks noChangeAspect="1"/>
            </p:cNvSpPr>
            <p:nvPr/>
          </p:nvSpPr>
          <p:spPr bwMode="auto">
            <a:xfrm>
              <a:off x="3097" y="2973"/>
              <a:ext cx="89" cy="196"/>
            </a:xfrm>
            <a:custGeom>
              <a:avLst/>
              <a:gdLst>
                <a:gd name="T0" fmla="*/ 0 w 505"/>
                <a:gd name="T1" fmla="*/ 0 h 452"/>
                <a:gd name="T2" fmla="*/ 0 w 505"/>
                <a:gd name="T3" fmla="*/ 0 h 452"/>
                <a:gd name="T4" fmla="*/ 0 w 505"/>
                <a:gd name="T5" fmla="*/ 0 h 452"/>
                <a:gd name="T6" fmla="*/ 0 w 505"/>
                <a:gd name="T7" fmla="*/ 0 h 452"/>
                <a:gd name="T8" fmla="*/ 0 w 505"/>
                <a:gd name="T9" fmla="*/ 0 h 452"/>
                <a:gd name="T10" fmla="*/ 0 w 505"/>
                <a:gd name="T11" fmla="*/ 0 h 452"/>
                <a:gd name="T12" fmla="*/ 0 w 505"/>
                <a:gd name="T13" fmla="*/ 0 h 452"/>
                <a:gd name="T14" fmla="*/ 0 w 505"/>
                <a:gd name="T15" fmla="*/ 0 h 452"/>
                <a:gd name="T16" fmla="*/ 0 w 505"/>
                <a:gd name="T17" fmla="*/ 0 h 452"/>
                <a:gd name="T18" fmla="*/ 0 w 505"/>
                <a:gd name="T19" fmla="*/ 0 h 452"/>
                <a:gd name="T20" fmla="*/ 0 w 505"/>
                <a:gd name="T21" fmla="*/ 0 h 452"/>
                <a:gd name="T22" fmla="*/ 0 w 505"/>
                <a:gd name="T23" fmla="*/ 0 h 452"/>
                <a:gd name="T24" fmla="*/ 0 w 505"/>
                <a:gd name="T25" fmla="*/ 1 h 452"/>
                <a:gd name="T26" fmla="*/ 0 w 505"/>
                <a:gd name="T27" fmla="*/ 1 h 452"/>
                <a:gd name="T28" fmla="*/ 0 w 505"/>
                <a:gd name="T29" fmla="*/ 1 h 452"/>
                <a:gd name="T30" fmla="*/ 0 w 505"/>
                <a:gd name="T31" fmla="*/ 1 h 452"/>
                <a:gd name="T32" fmla="*/ 0 w 505"/>
                <a:gd name="T33" fmla="*/ 1 h 452"/>
                <a:gd name="T34" fmla="*/ 0 w 505"/>
                <a:gd name="T35" fmla="*/ 1 h 452"/>
                <a:gd name="T36" fmla="*/ 0 w 505"/>
                <a:gd name="T37" fmla="*/ 1 h 452"/>
                <a:gd name="T38" fmla="*/ 0 w 505"/>
                <a:gd name="T39" fmla="*/ 1 h 452"/>
                <a:gd name="T40" fmla="*/ 0 w 505"/>
                <a:gd name="T41" fmla="*/ 1 h 452"/>
                <a:gd name="T42" fmla="*/ 0 w 505"/>
                <a:gd name="T43" fmla="*/ 1 h 452"/>
                <a:gd name="T44" fmla="*/ 0 w 505"/>
                <a:gd name="T45" fmla="*/ 1 h 452"/>
                <a:gd name="T46" fmla="*/ 0 w 505"/>
                <a:gd name="T47" fmla="*/ 1 h 452"/>
                <a:gd name="T48" fmla="*/ 0 w 505"/>
                <a:gd name="T49" fmla="*/ 1 h 452"/>
                <a:gd name="T50" fmla="*/ 0 w 505"/>
                <a:gd name="T51" fmla="*/ 1 h 452"/>
                <a:gd name="T52" fmla="*/ 1 w 505"/>
                <a:gd name="T53" fmla="*/ 1 h 452"/>
                <a:gd name="T54" fmla="*/ 1 w 505"/>
                <a:gd name="T55" fmla="*/ 1 h 452"/>
                <a:gd name="T56" fmla="*/ 1 w 505"/>
                <a:gd name="T57" fmla="*/ 0 h 452"/>
                <a:gd name="T58" fmla="*/ 1 w 505"/>
                <a:gd name="T59" fmla="*/ 0 h 452"/>
                <a:gd name="T60" fmla="*/ 1 w 505"/>
                <a:gd name="T61" fmla="*/ 0 h 452"/>
                <a:gd name="T62" fmla="*/ 1 w 505"/>
                <a:gd name="T63" fmla="*/ 0 h 452"/>
                <a:gd name="T64" fmla="*/ 1 w 505"/>
                <a:gd name="T65" fmla="*/ 0 h 452"/>
                <a:gd name="T66" fmla="*/ 1 w 505"/>
                <a:gd name="T67" fmla="*/ 0 h 452"/>
                <a:gd name="T68" fmla="*/ 1 w 505"/>
                <a:gd name="T69" fmla="*/ 0 h 452"/>
                <a:gd name="T70" fmla="*/ 1 w 505"/>
                <a:gd name="T71" fmla="*/ 0 h 452"/>
                <a:gd name="T72" fmla="*/ 1 w 505"/>
                <a:gd name="T73" fmla="*/ 0 h 452"/>
                <a:gd name="T74" fmla="*/ 1 w 505"/>
                <a:gd name="T75" fmla="*/ 0 h 452"/>
                <a:gd name="T76" fmla="*/ 1 w 505"/>
                <a:gd name="T77" fmla="*/ 0 h 452"/>
                <a:gd name="T78" fmla="*/ 1 w 505"/>
                <a:gd name="T79" fmla="*/ 0 h 452"/>
                <a:gd name="T80" fmla="*/ 1 w 505"/>
                <a:gd name="T81" fmla="*/ 0 h 452"/>
                <a:gd name="T82" fmla="*/ 1 w 505"/>
                <a:gd name="T83" fmla="*/ 0 h 452"/>
                <a:gd name="T84" fmla="*/ 1 w 505"/>
                <a:gd name="T85" fmla="*/ 0 h 452"/>
                <a:gd name="T86" fmla="*/ 1 w 505"/>
                <a:gd name="T87" fmla="*/ 0 h 452"/>
                <a:gd name="T88" fmla="*/ 1 w 505"/>
                <a:gd name="T89" fmla="*/ 0 h 452"/>
                <a:gd name="T90" fmla="*/ 1 w 505"/>
                <a:gd name="T91" fmla="*/ 0 h 452"/>
                <a:gd name="T92" fmla="*/ 1 w 505"/>
                <a:gd name="T93" fmla="*/ 0 h 452"/>
                <a:gd name="T94" fmla="*/ 1 w 505"/>
                <a:gd name="T95" fmla="*/ 0 h 452"/>
                <a:gd name="T96" fmla="*/ 1 w 505"/>
                <a:gd name="T97" fmla="*/ 0 h 452"/>
                <a:gd name="T98" fmla="*/ 1 w 505"/>
                <a:gd name="T99" fmla="*/ 0 h 452"/>
                <a:gd name="T100" fmla="*/ 0 w 505"/>
                <a:gd name="T101" fmla="*/ 0 h 452"/>
                <a:gd name="T102" fmla="*/ 0 w 505"/>
                <a:gd name="T103" fmla="*/ 0 h 452"/>
                <a:gd name="T104" fmla="*/ 0 w 505"/>
                <a:gd name="T105" fmla="*/ 0 h 452"/>
                <a:gd name="T106" fmla="*/ 0 w 505"/>
                <a:gd name="T107" fmla="*/ 0 h 452"/>
                <a:gd name="T108" fmla="*/ 0 w 505"/>
                <a:gd name="T109" fmla="*/ 0 h 452"/>
                <a:gd name="T110" fmla="*/ 0 w 505"/>
                <a:gd name="T111" fmla="*/ 0 h 452"/>
                <a:gd name="T112" fmla="*/ 0 w 505"/>
                <a:gd name="T113" fmla="*/ 0 h 452"/>
                <a:gd name="T114" fmla="*/ 0 w 505"/>
                <a:gd name="T115" fmla="*/ 0 h 452"/>
                <a:gd name="T116" fmla="*/ 0 w 505"/>
                <a:gd name="T117" fmla="*/ 0 h 452"/>
                <a:gd name="T118" fmla="*/ 0 w 505"/>
                <a:gd name="T119" fmla="*/ 0 h 452"/>
                <a:gd name="T120" fmla="*/ 0 w 505"/>
                <a:gd name="T121" fmla="*/ 0 h 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05" h="452">
                  <a:moveTo>
                    <a:pt x="114" y="94"/>
                  </a:moveTo>
                  <a:lnTo>
                    <a:pt x="110" y="126"/>
                  </a:lnTo>
                  <a:lnTo>
                    <a:pt x="108" y="160"/>
                  </a:lnTo>
                  <a:lnTo>
                    <a:pt x="104" y="194"/>
                  </a:lnTo>
                  <a:lnTo>
                    <a:pt x="101" y="227"/>
                  </a:lnTo>
                  <a:lnTo>
                    <a:pt x="74" y="240"/>
                  </a:lnTo>
                  <a:lnTo>
                    <a:pt x="27" y="233"/>
                  </a:lnTo>
                  <a:lnTo>
                    <a:pt x="18" y="210"/>
                  </a:lnTo>
                  <a:lnTo>
                    <a:pt x="0" y="230"/>
                  </a:lnTo>
                  <a:lnTo>
                    <a:pt x="13" y="263"/>
                  </a:lnTo>
                  <a:lnTo>
                    <a:pt x="25" y="297"/>
                  </a:lnTo>
                  <a:lnTo>
                    <a:pt x="38" y="329"/>
                  </a:lnTo>
                  <a:lnTo>
                    <a:pt x="50" y="363"/>
                  </a:lnTo>
                  <a:lnTo>
                    <a:pt x="38" y="378"/>
                  </a:lnTo>
                  <a:lnTo>
                    <a:pt x="41" y="395"/>
                  </a:lnTo>
                  <a:lnTo>
                    <a:pt x="50" y="432"/>
                  </a:lnTo>
                  <a:lnTo>
                    <a:pt x="60" y="431"/>
                  </a:lnTo>
                  <a:lnTo>
                    <a:pt x="75" y="441"/>
                  </a:lnTo>
                  <a:lnTo>
                    <a:pt x="96" y="452"/>
                  </a:lnTo>
                  <a:lnTo>
                    <a:pt x="127" y="441"/>
                  </a:lnTo>
                  <a:lnTo>
                    <a:pt x="159" y="430"/>
                  </a:lnTo>
                  <a:lnTo>
                    <a:pt x="192" y="429"/>
                  </a:lnTo>
                  <a:lnTo>
                    <a:pt x="223" y="428"/>
                  </a:lnTo>
                  <a:lnTo>
                    <a:pt x="264" y="422"/>
                  </a:lnTo>
                  <a:lnTo>
                    <a:pt x="285" y="416"/>
                  </a:lnTo>
                  <a:lnTo>
                    <a:pt x="318" y="396"/>
                  </a:lnTo>
                  <a:lnTo>
                    <a:pt x="350" y="377"/>
                  </a:lnTo>
                  <a:lnTo>
                    <a:pt x="371" y="357"/>
                  </a:lnTo>
                  <a:lnTo>
                    <a:pt x="390" y="335"/>
                  </a:lnTo>
                  <a:lnTo>
                    <a:pt x="410" y="314"/>
                  </a:lnTo>
                  <a:lnTo>
                    <a:pt x="429" y="293"/>
                  </a:lnTo>
                  <a:lnTo>
                    <a:pt x="453" y="266"/>
                  </a:lnTo>
                  <a:lnTo>
                    <a:pt x="476" y="238"/>
                  </a:lnTo>
                  <a:lnTo>
                    <a:pt x="491" y="203"/>
                  </a:lnTo>
                  <a:lnTo>
                    <a:pt x="505" y="168"/>
                  </a:lnTo>
                  <a:lnTo>
                    <a:pt x="482" y="167"/>
                  </a:lnTo>
                  <a:lnTo>
                    <a:pt x="476" y="184"/>
                  </a:lnTo>
                  <a:lnTo>
                    <a:pt x="446" y="172"/>
                  </a:lnTo>
                  <a:lnTo>
                    <a:pt x="447" y="146"/>
                  </a:lnTo>
                  <a:lnTo>
                    <a:pt x="463" y="128"/>
                  </a:lnTo>
                  <a:lnTo>
                    <a:pt x="479" y="136"/>
                  </a:lnTo>
                  <a:lnTo>
                    <a:pt x="479" y="99"/>
                  </a:lnTo>
                  <a:lnTo>
                    <a:pt x="477" y="60"/>
                  </a:lnTo>
                  <a:lnTo>
                    <a:pt x="471" y="35"/>
                  </a:lnTo>
                  <a:lnTo>
                    <a:pt x="465" y="9"/>
                  </a:lnTo>
                  <a:lnTo>
                    <a:pt x="437" y="5"/>
                  </a:lnTo>
                  <a:lnTo>
                    <a:pt x="407" y="0"/>
                  </a:lnTo>
                  <a:lnTo>
                    <a:pt x="402" y="0"/>
                  </a:lnTo>
                  <a:lnTo>
                    <a:pt x="361" y="28"/>
                  </a:lnTo>
                  <a:lnTo>
                    <a:pt x="330" y="56"/>
                  </a:lnTo>
                  <a:lnTo>
                    <a:pt x="313" y="87"/>
                  </a:lnTo>
                  <a:lnTo>
                    <a:pt x="294" y="99"/>
                  </a:lnTo>
                  <a:lnTo>
                    <a:pt x="276" y="129"/>
                  </a:lnTo>
                  <a:lnTo>
                    <a:pt x="230" y="122"/>
                  </a:lnTo>
                  <a:lnTo>
                    <a:pt x="205" y="113"/>
                  </a:lnTo>
                  <a:lnTo>
                    <a:pt x="189" y="137"/>
                  </a:lnTo>
                  <a:lnTo>
                    <a:pt x="173" y="160"/>
                  </a:lnTo>
                  <a:lnTo>
                    <a:pt x="140" y="167"/>
                  </a:lnTo>
                  <a:lnTo>
                    <a:pt x="128" y="162"/>
                  </a:lnTo>
                  <a:lnTo>
                    <a:pt x="134" y="128"/>
                  </a:lnTo>
                  <a:lnTo>
                    <a:pt x="114" y="9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7" name="Freeform 265"/>
            <p:cNvSpPr>
              <a:spLocks noChangeAspect="1"/>
            </p:cNvSpPr>
            <p:nvPr/>
          </p:nvSpPr>
          <p:spPr bwMode="auto">
            <a:xfrm>
              <a:off x="3247" y="3080"/>
              <a:ext cx="89" cy="196"/>
            </a:xfrm>
            <a:custGeom>
              <a:avLst/>
              <a:gdLst>
                <a:gd name="T0" fmla="*/ 0 w 70"/>
                <a:gd name="T1" fmla="*/ 0 h 71"/>
                <a:gd name="T2" fmla="*/ 0 w 70"/>
                <a:gd name="T3" fmla="*/ 0 h 71"/>
                <a:gd name="T4" fmla="*/ 0 w 70"/>
                <a:gd name="T5" fmla="*/ 0 h 71"/>
                <a:gd name="T6" fmla="*/ 0 w 70"/>
                <a:gd name="T7" fmla="*/ 0 h 71"/>
                <a:gd name="T8" fmla="*/ 0 w 70"/>
                <a:gd name="T9" fmla="*/ 0 h 71"/>
                <a:gd name="T10" fmla="*/ 0 w 70"/>
                <a:gd name="T11" fmla="*/ 0 h 71"/>
                <a:gd name="T12" fmla="*/ 0 w 70"/>
                <a:gd name="T13" fmla="*/ 0 h 71"/>
                <a:gd name="T14" fmla="*/ 0 w 70"/>
                <a:gd name="T15" fmla="*/ 0 h 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71">
                  <a:moveTo>
                    <a:pt x="30" y="8"/>
                  </a:moveTo>
                  <a:lnTo>
                    <a:pt x="0" y="40"/>
                  </a:lnTo>
                  <a:lnTo>
                    <a:pt x="22" y="71"/>
                  </a:lnTo>
                  <a:lnTo>
                    <a:pt x="34" y="61"/>
                  </a:lnTo>
                  <a:lnTo>
                    <a:pt x="63" y="38"/>
                  </a:lnTo>
                  <a:lnTo>
                    <a:pt x="70" y="16"/>
                  </a:lnTo>
                  <a:lnTo>
                    <a:pt x="42" y="0"/>
                  </a:lnTo>
                  <a:lnTo>
                    <a:pt x="30" y="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8" name="Freeform 266"/>
            <p:cNvSpPr>
              <a:spLocks noChangeAspect="1"/>
            </p:cNvSpPr>
            <p:nvPr/>
          </p:nvSpPr>
          <p:spPr bwMode="auto">
            <a:xfrm>
              <a:off x="3070" y="2981"/>
              <a:ext cx="89" cy="196"/>
            </a:xfrm>
            <a:custGeom>
              <a:avLst/>
              <a:gdLst>
                <a:gd name="T0" fmla="*/ 1 w 8"/>
                <a:gd name="T1" fmla="*/ 1 h 18"/>
                <a:gd name="T2" fmla="*/ 0 w 8"/>
                <a:gd name="T3" fmla="*/ 1 h 18"/>
                <a:gd name="T4" fmla="*/ 1 w 8"/>
                <a:gd name="T5" fmla="*/ 0 h 18"/>
                <a:gd name="T6" fmla="*/ 1 w 8"/>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8" y="18"/>
                  </a:moveTo>
                  <a:lnTo>
                    <a:pt x="0" y="17"/>
                  </a:lnTo>
                  <a:lnTo>
                    <a:pt x="4" y="0"/>
                  </a:lnTo>
                  <a:lnTo>
                    <a:pt x="8" y="1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69" name="Freeform 267"/>
            <p:cNvSpPr>
              <a:spLocks noChangeAspect="1"/>
            </p:cNvSpPr>
            <p:nvPr/>
          </p:nvSpPr>
          <p:spPr bwMode="auto">
            <a:xfrm>
              <a:off x="3306" y="3031"/>
              <a:ext cx="89" cy="196"/>
            </a:xfrm>
            <a:custGeom>
              <a:avLst/>
              <a:gdLst>
                <a:gd name="T0" fmla="*/ 1 w 36"/>
                <a:gd name="T1" fmla="*/ 0 h 56"/>
                <a:gd name="T2" fmla="*/ 1 w 36"/>
                <a:gd name="T3" fmla="*/ 1 h 56"/>
                <a:gd name="T4" fmla="*/ 0 w 36"/>
                <a:gd name="T5" fmla="*/ 1 h 56"/>
                <a:gd name="T6" fmla="*/ 1 w 36"/>
                <a:gd name="T7" fmla="*/ 1 h 56"/>
                <a:gd name="T8" fmla="*/ 1 w 36"/>
                <a:gd name="T9" fmla="*/ 1 h 56"/>
                <a:gd name="T10" fmla="*/ 1 w 36"/>
                <a:gd name="T11" fmla="*/ 1 h 56"/>
                <a:gd name="T12" fmla="*/ 1 w 36"/>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6">
                  <a:moveTo>
                    <a:pt x="17" y="0"/>
                  </a:moveTo>
                  <a:lnTo>
                    <a:pt x="1" y="18"/>
                  </a:lnTo>
                  <a:lnTo>
                    <a:pt x="0" y="44"/>
                  </a:lnTo>
                  <a:lnTo>
                    <a:pt x="30" y="56"/>
                  </a:lnTo>
                  <a:lnTo>
                    <a:pt x="36" y="39"/>
                  </a:lnTo>
                  <a:lnTo>
                    <a:pt x="33" y="8"/>
                  </a:lnTo>
                  <a:lnTo>
                    <a:pt x="17"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70" name="Freeform 268"/>
            <p:cNvSpPr>
              <a:spLocks noChangeAspect="1"/>
            </p:cNvSpPr>
            <p:nvPr/>
          </p:nvSpPr>
          <p:spPr bwMode="auto">
            <a:xfrm>
              <a:off x="3034" y="2698"/>
              <a:ext cx="89" cy="196"/>
            </a:xfrm>
            <a:custGeom>
              <a:avLst/>
              <a:gdLst>
                <a:gd name="T0" fmla="*/ 1 w 388"/>
                <a:gd name="T1" fmla="*/ 0 h 433"/>
                <a:gd name="T2" fmla="*/ 1 w 388"/>
                <a:gd name="T3" fmla="*/ 0 h 433"/>
                <a:gd name="T4" fmla="*/ 0 w 388"/>
                <a:gd name="T5" fmla="*/ 0 h 433"/>
                <a:gd name="T6" fmla="*/ 0 w 388"/>
                <a:gd name="T7" fmla="*/ 0 h 433"/>
                <a:gd name="T8" fmla="*/ 0 w 388"/>
                <a:gd name="T9" fmla="*/ 1 h 433"/>
                <a:gd name="T10" fmla="*/ 0 w 388"/>
                <a:gd name="T11" fmla="*/ 1 h 433"/>
                <a:gd name="T12" fmla="*/ 0 w 388"/>
                <a:gd name="T13" fmla="*/ 1 h 433"/>
                <a:gd name="T14" fmla="*/ 0 w 388"/>
                <a:gd name="T15" fmla="*/ 1 h 433"/>
                <a:gd name="T16" fmla="*/ 1 w 388"/>
                <a:gd name="T17" fmla="*/ 1 h 433"/>
                <a:gd name="T18" fmla="*/ 0 w 388"/>
                <a:gd name="T19" fmla="*/ 1 h 433"/>
                <a:gd name="T20" fmla="*/ 0 w 388"/>
                <a:gd name="T21" fmla="*/ 1 h 433"/>
                <a:gd name="T22" fmla="*/ 0 w 388"/>
                <a:gd name="T23" fmla="*/ 1 h 433"/>
                <a:gd name="T24" fmla="*/ 0 w 388"/>
                <a:gd name="T25" fmla="*/ 1 h 433"/>
                <a:gd name="T26" fmla="*/ 0 w 388"/>
                <a:gd name="T27" fmla="*/ 1 h 433"/>
                <a:gd name="T28" fmla="*/ 0 w 388"/>
                <a:gd name="T29" fmla="*/ 1 h 433"/>
                <a:gd name="T30" fmla="*/ 0 w 388"/>
                <a:gd name="T31" fmla="*/ 1 h 433"/>
                <a:gd name="T32" fmla="*/ 0 w 388"/>
                <a:gd name="T33" fmla="*/ 1 h 433"/>
                <a:gd name="T34" fmla="*/ 0 w 388"/>
                <a:gd name="T35" fmla="*/ 1 h 433"/>
                <a:gd name="T36" fmla="*/ 0 w 388"/>
                <a:gd name="T37" fmla="*/ 1 h 433"/>
                <a:gd name="T38" fmla="*/ 0 w 388"/>
                <a:gd name="T39" fmla="*/ 1 h 433"/>
                <a:gd name="T40" fmla="*/ 0 w 388"/>
                <a:gd name="T41" fmla="*/ 1 h 433"/>
                <a:gd name="T42" fmla="*/ 0 w 388"/>
                <a:gd name="T43" fmla="*/ 1 h 433"/>
                <a:gd name="T44" fmla="*/ 0 w 388"/>
                <a:gd name="T45" fmla="*/ 1 h 433"/>
                <a:gd name="T46" fmla="*/ 0 w 388"/>
                <a:gd name="T47" fmla="*/ 0 h 433"/>
                <a:gd name="T48" fmla="*/ 0 w 388"/>
                <a:gd name="T49" fmla="*/ 0 h 433"/>
                <a:gd name="T50" fmla="*/ 0 w 388"/>
                <a:gd name="T51" fmla="*/ 0 h 433"/>
                <a:gd name="T52" fmla="*/ 0 w 388"/>
                <a:gd name="T53" fmla="*/ 0 h 433"/>
                <a:gd name="T54" fmla="*/ 0 w 388"/>
                <a:gd name="T55" fmla="*/ 0 h 433"/>
                <a:gd name="T56" fmla="*/ 0 w 388"/>
                <a:gd name="T57" fmla="*/ 0 h 433"/>
                <a:gd name="T58" fmla="*/ 0 w 388"/>
                <a:gd name="T59" fmla="*/ 0 h 433"/>
                <a:gd name="T60" fmla="*/ 0 w 388"/>
                <a:gd name="T61" fmla="*/ 0 h 433"/>
                <a:gd name="T62" fmla="*/ 0 w 388"/>
                <a:gd name="T63" fmla="*/ 0 h 433"/>
                <a:gd name="T64" fmla="*/ 0 w 388"/>
                <a:gd name="T65" fmla="*/ 0 h 433"/>
                <a:gd name="T66" fmla="*/ 0 w 388"/>
                <a:gd name="T67" fmla="*/ 0 h 433"/>
                <a:gd name="T68" fmla="*/ 0 w 388"/>
                <a:gd name="T69" fmla="*/ 0 h 433"/>
                <a:gd name="T70" fmla="*/ 0 w 388"/>
                <a:gd name="T71" fmla="*/ 0 h 433"/>
                <a:gd name="T72" fmla="*/ 0 w 388"/>
                <a:gd name="T73" fmla="*/ 0 h 433"/>
                <a:gd name="T74" fmla="*/ 0 w 388"/>
                <a:gd name="T75" fmla="*/ 0 h 433"/>
                <a:gd name="T76" fmla="*/ 0 w 388"/>
                <a:gd name="T77" fmla="*/ 0 h 433"/>
                <a:gd name="T78" fmla="*/ 0 w 388"/>
                <a:gd name="T79" fmla="*/ 0 h 433"/>
                <a:gd name="T80" fmla="*/ 0 w 388"/>
                <a:gd name="T81" fmla="*/ 0 h 433"/>
                <a:gd name="T82" fmla="*/ 0 w 388"/>
                <a:gd name="T83" fmla="*/ 0 h 433"/>
                <a:gd name="T84" fmla="*/ 0 w 388"/>
                <a:gd name="T85" fmla="*/ 0 h 433"/>
                <a:gd name="T86" fmla="*/ 0 w 388"/>
                <a:gd name="T87" fmla="*/ 0 h 433"/>
                <a:gd name="T88" fmla="*/ 0 w 388"/>
                <a:gd name="T89" fmla="*/ 0 h 433"/>
                <a:gd name="T90" fmla="*/ 0 w 388"/>
                <a:gd name="T91" fmla="*/ 0 h 433"/>
                <a:gd name="T92" fmla="*/ 0 w 388"/>
                <a:gd name="T93" fmla="*/ 0 h 433"/>
                <a:gd name="T94" fmla="*/ 0 w 388"/>
                <a:gd name="T95" fmla="*/ 0 h 433"/>
                <a:gd name="T96" fmla="*/ 0 w 388"/>
                <a:gd name="T97" fmla="*/ 0 h 433"/>
                <a:gd name="T98" fmla="*/ 1 w 388"/>
                <a:gd name="T99" fmla="*/ 0 h 433"/>
                <a:gd name="T100" fmla="*/ 1 w 388"/>
                <a:gd name="T101" fmla="*/ 0 h 433"/>
                <a:gd name="T102" fmla="*/ 1 w 388"/>
                <a:gd name="T103" fmla="*/ 0 h 433"/>
                <a:gd name="T104" fmla="*/ 1 w 388"/>
                <a:gd name="T105" fmla="*/ 0 h 4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8" h="433">
                  <a:moveTo>
                    <a:pt x="387" y="253"/>
                  </a:moveTo>
                  <a:lnTo>
                    <a:pt x="355" y="254"/>
                  </a:lnTo>
                  <a:lnTo>
                    <a:pt x="324" y="256"/>
                  </a:lnTo>
                  <a:lnTo>
                    <a:pt x="323" y="284"/>
                  </a:lnTo>
                  <a:lnTo>
                    <a:pt x="323" y="312"/>
                  </a:lnTo>
                  <a:lnTo>
                    <a:pt x="322" y="341"/>
                  </a:lnTo>
                  <a:lnTo>
                    <a:pt x="321" y="370"/>
                  </a:lnTo>
                  <a:lnTo>
                    <a:pt x="343" y="396"/>
                  </a:lnTo>
                  <a:lnTo>
                    <a:pt x="366" y="422"/>
                  </a:lnTo>
                  <a:lnTo>
                    <a:pt x="318" y="427"/>
                  </a:lnTo>
                  <a:lnTo>
                    <a:pt x="271" y="433"/>
                  </a:lnTo>
                  <a:lnTo>
                    <a:pt x="241" y="427"/>
                  </a:lnTo>
                  <a:lnTo>
                    <a:pt x="213" y="420"/>
                  </a:lnTo>
                  <a:lnTo>
                    <a:pt x="208" y="413"/>
                  </a:lnTo>
                  <a:lnTo>
                    <a:pt x="172" y="412"/>
                  </a:lnTo>
                  <a:lnTo>
                    <a:pt x="135" y="410"/>
                  </a:lnTo>
                  <a:lnTo>
                    <a:pt x="99" y="409"/>
                  </a:lnTo>
                  <a:lnTo>
                    <a:pt x="63" y="409"/>
                  </a:lnTo>
                  <a:lnTo>
                    <a:pt x="39" y="398"/>
                  </a:lnTo>
                  <a:lnTo>
                    <a:pt x="0" y="408"/>
                  </a:lnTo>
                  <a:lnTo>
                    <a:pt x="4" y="379"/>
                  </a:lnTo>
                  <a:lnTo>
                    <a:pt x="6" y="350"/>
                  </a:lnTo>
                  <a:lnTo>
                    <a:pt x="21" y="306"/>
                  </a:lnTo>
                  <a:lnTo>
                    <a:pt x="35" y="262"/>
                  </a:lnTo>
                  <a:lnTo>
                    <a:pt x="51" y="236"/>
                  </a:lnTo>
                  <a:lnTo>
                    <a:pt x="67" y="212"/>
                  </a:lnTo>
                  <a:lnTo>
                    <a:pt x="61" y="166"/>
                  </a:lnTo>
                  <a:lnTo>
                    <a:pt x="53" y="138"/>
                  </a:lnTo>
                  <a:lnTo>
                    <a:pt x="43" y="110"/>
                  </a:lnTo>
                  <a:lnTo>
                    <a:pt x="55" y="94"/>
                  </a:lnTo>
                  <a:lnTo>
                    <a:pt x="39" y="50"/>
                  </a:lnTo>
                  <a:lnTo>
                    <a:pt x="23" y="8"/>
                  </a:lnTo>
                  <a:lnTo>
                    <a:pt x="49" y="0"/>
                  </a:lnTo>
                  <a:lnTo>
                    <a:pt x="77" y="1"/>
                  </a:lnTo>
                  <a:lnTo>
                    <a:pt x="103" y="2"/>
                  </a:lnTo>
                  <a:lnTo>
                    <a:pt x="131" y="4"/>
                  </a:lnTo>
                  <a:lnTo>
                    <a:pt x="157" y="5"/>
                  </a:lnTo>
                  <a:lnTo>
                    <a:pt x="169" y="38"/>
                  </a:lnTo>
                  <a:lnTo>
                    <a:pt x="183" y="72"/>
                  </a:lnTo>
                  <a:lnTo>
                    <a:pt x="204" y="80"/>
                  </a:lnTo>
                  <a:lnTo>
                    <a:pt x="244" y="72"/>
                  </a:lnTo>
                  <a:lnTo>
                    <a:pt x="250" y="41"/>
                  </a:lnTo>
                  <a:lnTo>
                    <a:pt x="282" y="43"/>
                  </a:lnTo>
                  <a:lnTo>
                    <a:pt x="281" y="50"/>
                  </a:lnTo>
                  <a:lnTo>
                    <a:pt x="323" y="56"/>
                  </a:lnTo>
                  <a:lnTo>
                    <a:pt x="324" y="98"/>
                  </a:lnTo>
                  <a:lnTo>
                    <a:pt x="324" y="139"/>
                  </a:lnTo>
                  <a:lnTo>
                    <a:pt x="335" y="176"/>
                  </a:lnTo>
                  <a:lnTo>
                    <a:pt x="336" y="191"/>
                  </a:lnTo>
                  <a:lnTo>
                    <a:pt x="361" y="185"/>
                  </a:lnTo>
                  <a:lnTo>
                    <a:pt x="388" y="179"/>
                  </a:lnTo>
                  <a:lnTo>
                    <a:pt x="388" y="216"/>
                  </a:lnTo>
                  <a:lnTo>
                    <a:pt x="387" y="25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71" name="Freeform 269"/>
            <p:cNvSpPr>
              <a:spLocks noChangeAspect="1"/>
            </p:cNvSpPr>
            <p:nvPr/>
          </p:nvSpPr>
          <p:spPr bwMode="auto">
            <a:xfrm>
              <a:off x="3039" y="2676"/>
              <a:ext cx="89" cy="196"/>
            </a:xfrm>
            <a:custGeom>
              <a:avLst/>
              <a:gdLst>
                <a:gd name="T0" fmla="*/ 1 w 34"/>
                <a:gd name="T1" fmla="*/ 0 h 47"/>
                <a:gd name="T2" fmla="*/ 0 w 34"/>
                <a:gd name="T3" fmla="*/ 0 h 47"/>
                <a:gd name="T4" fmla="*/ 1 w 34"/>
                <a:gd name="T5" fmla="*/ 0 h 47"/>
                <a:gd name="T6" fmla="*/ 1 w 34"/>
                <a:gd name="T7" fmla="*/ 0 h 47"/>
                <a:gd name="T8" fmla="*/ 1 w 34"/>
                <a:gd name="T9" fmla="*/ 0 h 47"/>
                <a:gd name="T10" fmla="*/ 1 w 34"/>
                <a:gd name="T11" fmla="*/ 0 h 47"/>
                <a:gd name="T12" fmla="*/ 1 w 34"/>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7">
                  <a:moveTo>
                    <a:pt x="5" y="47"/>
                  </a:moveTo>
                  <a:lnTo>
                    <a:pt x="0" y="19"/>
                  </a:lnTo>
                  <a:lnTo>
                    <a:pt x="22" y="0"/>
                  </a:lnTo>
                  <a:lnTo>
                    <a:pt x="34" y="5"/>
                  </a:lnTo>
                  <a:lnTo>
                    <a:pt x="18" y="15"/>
                  </a:lnTo>
                  <a:lnTo>
                    <a:pt x="16" y="44"/>
                  </a:lnTo>
                  <a:lnTo>
                    <a:pt x="5" y="4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72" name="Freeform 270"/>
            <p:cNvSpPr>
              <a:spLocks noChangeAspect="1"/>
            </p:cNvSpPr>
            <p:nvPr/>
          </p:nvSpPr>
          <p:spPr bwMode="auto">
            <a:xfrm>
              <a:off x="1770" y="2514"/>
              <a:ext cx="577" cy="196"/>
            </a:xfrm>
            <a:custGeom>
              <a:avLst/>
              <a:gdLst>
                <a:gd name="T0" fmla="*/ 2 w 1235"/>
                <a:gd name="T1" fmla="*/ 0 h 1397"/>
                <a:gd name="T2" fmla="*/ 2 w 1235"/>
                <a:gd name="T3" fmla="*/ 0 h 1397"/>
                <a:gd name="T4" fmla="*/ 2 w 1235"/>
                <a:gd name="T5" fmla="*/ 0 h 1397"/>
                <a:gd name="T6" fmla="*/ 2 w 1235"/>
                <a:gd name="T7" fmla="*/ 0 h 1397"/>
                <a:gd name="T8" fmla="*/ 2 w 1235"/>
                <a:gd name="T9" fmla="*/ 0 h 1397"/>
                <a:gd name="T10" fmla="*/ 2 w 1235"/>
                <a:gd name="T11" fmla="*/ 0 h 1397"/>
                <a:gd name="T12" fmla="*/ 1 w 1235"/>
                <a:gd name="T13" fmla="*/ 0 h 1397"/>
                <a:gd name="T14" fmla="*/ 1 w 1235"/>
                <a:gd name="T15" fmla="*/ 0 h 1397"/>
                <a:gd name="T16" fmla="*/ 1 w 1235"/>
                <a:gd name="T17" fmla="*/ 0 h 1397"/>
                <a:gd name="T18" fmla="*/ 1 w 1235"/>
                <a:gd name="T19" fmla="*/ 0 h 1397"/>
                <a:gd name="T20" fmla="*/ 1 w 1235"/>
                <a:gd name="T21" fmla="*/ 0 h 1397"/>
                <a:gd name="T22" fmla="*/ 1 w 1235"/>
                <a:gd name="T23" fmla="*/ 0 h 1397"/>
                <a:gd name="T24" fmla="*/ 1 w 1235"/>
                <a:gd name="T25" fmla="*/ 0 h 1397"/>
                <a:gd name="T26" fmla="*/ 1 w 1235"/>
                <a:gd name="T27" fmla="*/ 0 h 1397"/>
                <a:gd name="T28" fmla="*/ 1 w 1235"/>
                <a:gd name="T29" fmla="*/ 0 h 1397"/>
                <a:gd name="T30" fmla="*/ 1 w 1235"/>
                <a:gd name="T31" fmla="*/ 0 h 1397"/>
                <a:gd name="T32" fmla="*/ 0 w 1235"/>
                <a:gd name="T33" fmla="*/ 0 h 1397"/>
                <a:gd name="T34" fmla="*/ 0 w 1235"/>
                <a:gd name="T35" fmla="*/ 0 h 1397"/>
                <a:gd name="T36" fmla="*/ 0 w 1235"/>
                <a:gd name="T37" fmla="*/ 0 h 1397"/>
                <a:gd name="T38" fmla="*/ 0 w 1235"/>
                <a:gd name="T39" fmla="*/ 0 h 1397"/>
                <a:gd name="T40" fmla="*/ 0 w 1235"/>
                <a:gd name="T41" fmla="*/ 0 h 1397"/>
                <a:gd name="T42" fmla="*/ 0 w 1235"/>
                <a:gd name="T43" fmla="*/ 0 h 1397"/>
                <a:gd name="T44" fmla="*/ 0 w 1235"/>
                <a:gd name="T45" fmla="*/ 0 h 1397"/>
                <a:gd name="T46" fmla="*/ 0 w 1235"/>
                <a:gd name="T47" fmla="*/ 1 h 1397"/>
                <a:gd name="T48" fmla="*/ 0 w 1235"/>
                <a:gd name="T49" fmla="*/ 1 h 1397"/>
                <a:gd name="T50" fmla="*/ 0 w 1235"/>
                <a:gd name="T51" fmla="*/ 1 h 1397"/>
                <a:gd name="T52" fmla="*/ 0 w 1235"/>
                <a:gd name="T53" fmla="*/ 1 h 1397"/>
                <a:gd name="T54" fmla="*/ 0 w 1235"/>
                <a:gd name="T55" fmla="*/ 1 h 1397"/>
                <a:gd name="T56" fmla="*/ 0 w 1235"/>
                <a:gd name="T57" fmla="*/ 1 h 1397"/>
                <a:gd name="T58" fmla="*/ 1 w 1235"/>
                <a:gd name="T59" fmla="*/ 1 h 1397"/>
                <a:gd name="T60" fmla="*/ 1 w 1235"/>
                <a:gd name="T61" fmla="*/ 2 h 1397"/>
                <a:gd name="T62" fmla="*/ 1 w 1235"/>
                <a:gd name="T63" fmla="*/ 2 h 1397"/>
                <a:gd name="T64" fmla="*/ 1 w 1235"/>
                <a:gd name="T65" fmla="*/ 2 h 1397"/>
                <a:gd name="T66" fmla="*/ 1 w 1235"/>
                <a:gd name="T67" fmla="*/ 2 h 1397"/>
                <a:gd name="T68" fmla="*/ 1 w 1235"/>
                <a:gd name="T69" fmla="*/ 2 h 1397"/>
                <a:gd name="T70" fmla="*/ 1 w 1235"/>
                <a:gd name="T71" fmla="*/ 2 h 1397"/>
                <a:gd name="T72" fmla="*/ 1 w 1235"/>
                <a:gd name="T73" fmla="*/ 3 h 1397"/>
                <a:gd name="T74" fmla="*/ 1 w 1235"/>
                <a:gd name="T75" fmla="*/ 3 h 1397"/>
                <a:gd name="T76" fmla="*/ 1 w 1235"/>
                <a:gd name="T77" fmla="*/ 3 h 1397"/>
                <a:gd name="T78" fmla="*/ 1 w 1235"/>
                <a:gd name="T79" fmla="*/ 3 h 1397"/>
                <a:gd name="T80" fmla="*/ 2 w 1235"/>
                <a:gd name="T81" fmla="*/ 3 h 1397"/>
                <a:gd name="T82" fmla="*/ 2 w 1235"/>
                <a:gd name="T83" fmla="*/ 3 h 1397"/>
                <a:gd name="T84" fmla="*/ 2 w 1235"/>
                <a:gd name="T85" fmla="*/ 3 h 1397"/>
                <a:gd name="T86" fmla="*/ 2 w 1235"/>
                <a:gd name="T87" fmla="*/ 3 h 1397"/>
                <a:gd name="T88" fmla="*/ 2 w 1235"/>
                <a:gd name="T89" fmla="*/ 3 h 1397"/>
                <a:gd name="T90" fmla="*/ 2 w 1235"/>
                <a:gd name="T91" fmla="*/ 2 h 1397"/>
                <a:gd name="T92" fmla="*/ 2 w 1235"/>
                <a:gd name="T93" fmla="*/ 2 h 1397"/>
                <a:gd name="T94" fmla="*/ 2 w 1235"/>
                <a:gd name="T95" fmla="*/ 2 h 1397"/>
                <a:gd name="T96" fmla="*/ 2 w 1235"/>
                <a:gd name="T97" fmla="*/ 2 h 1397"/>
                <a:gd name="T98" fmla="*/ 2 w 1235"/>
                <a:gd name="T99" fmla="*/ 2 h 1397"/>
                <a:gd name="T100" fmla="*/ 3 w 1235"/>
                <a:gd name="T101" fmla="*/ 2 h 1397"/>
                <a:gd name="T102" fmla="*/ 3 w 1235"/>
                <a:gd name="T103" fmla="*/ 1 h 1397"/>
                <a:gd name="T104" fmla="*/ 3 w 1235"/>
                <a:gd name="T105" fmla="*/ 1 h 1397"/>
                <a:gd name="T106" fmla="*/ 3 w 1235"/>
                <a:gd name="T107" fmla="*/ 1 h 1397"/>
                <a:gd name="T108" fmla="*/ 3 w 1235"/>
                <a:gd name="T109" fmla="*/ 1 h 1397"/>
                <a:gd name="T110" fmla="*/ 3 w 1235"/>
                <a:gd name="T111" fmla="*/ 0 h 1397"/>
                <a:gd name="T112" fmla="*/ 2 w 1235"/>
                <a:gd name="T113" fmla="*/ 0 h 13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35" h="1397">
                  <a:moveTo>
                    <a:pt x="937" y="273"/>
                  </a:moveTo>
                  <a:lnTo>
                    <a:pt x="931" y="278"/>
                  </a:lnTo>
                  <a:lnTo>
                    <a:pt x="918" y="301"/>
                  </a:lnTo>
                  <a:lnTo>
                    <a:pt x="928" y="273"/>
                  </a:lnTo>
                  <a:lnTo>
                    <a:pt x="923" y="266"/>
                  </a:lnTo>
                  <a:lnTo>
                    <a:pt x="919" y="270"/>
                  </a:lnTo>
                  <a:lnTo>
                    <a:pt x="922" y="253"/>
                  </a:lnTo>
                  <a:lnTo>
                    <a:pt x="911" y="242"/>
                  </a:lnTo>
                  <a:lnTo>
                    <a:pt x="899" y="243"/>
                  </a:lnTo>
                  <a:lnTo>
                    <a:pt x="895" y="239"/>
                  </a:lnTo>
                  <a:lnTo>
                    <a:pt x="883" y="233"/>
                  </a:lnTo>
                  <a:lnTo>
                    <a:pt x="870" y="225"/>
                  </a:lnTo>
                  <a:lnTo>
                    <a:pt x="858" y="221"/>
                  </a:lnTo>
                  <a:lnTo>
                    <a:pt x="847" y="218"/>
                  </a:lnTo>
                  <a:lnTo>
                    <a:pt x="831" y="209"/>
                  </a:lnTo>
                  <a:lnTo>
                    <a:pt x="831" y="213"/>
                  </a:lnTo>
                  <a:lnTo>
                    <a:pt x="810" y="217"/>
                  </a:lnTo>
                  <a:lnTo>
                    <a:pt x="798" y="240"/>
                  </a:lnTo>
                  <a:lnTo>
                    <a:pt x="797" y="243"/>
                  </a:lnTo>
                  <a:lnTo>
                    <a:pt x="785" y="249"/>
                  </a:lnTo>
                  <a:lnTo>
                    <a:pt x="763" y="281"/>
                  </a:lnTo>
                  <a:lnTo>
                    <a:pt x="766" y="254"/>
                  </a:lnTo>
                  <a:lnTo>
                    <a:pt x="756" y="261"/>
                  </a:lnTo>
                  <a:lnTo>
                    <a:pt x="745" y="255"/>
                  </a:lnTo>
                  <a:lnTo>
                    <a:pt x="735" y="257"/>
                  </a:lnTo>
                  <a:lnTo>
                    <a:pt x="724" y="222"/>
                  </a:lnTo>
                  <a:lnTo>
                    <a:pt x="702" y="234"/>
                  </a:lnTo>
                  <a:lnTo>
                    <a:pt x="681" y="245"/>
                  </a:lnTo>
                  <a:lnTo>
                    <a:pt x="670" y="242"/>
                  </a:lnTo>
                  <a:lnTo>
                    <a:pt x="693" y="228"/>
                  </a:lnTo>
                  <a:lnTo>
                    <a:pt x="712" y="188"/>
                  </a:lnTo>
                  <a:lnTo>
                    <a:pt x="732" y="165"/>
                  </a:lnTo>
                  <a:lnTo>
                    <a:pt x="754" y="143"/>
                  </a:lnTo>
                  <a:lnTo>
                    <a:pt x="745" y="123"/>
                  </a:lnTo>
                  <a:lnTo>
                    <a:pt x="730" y="110"/>
                  </a:lnTo>
                  <a:lnTo>
                    <a:pt x="723" y="79"/>
                  </a:lnTo>
                  <a:lnTo>
                    <a:pt x="717" y="49"/>
                  </a:lnTo>
                  <a:lnTo>
                    <a:pt x="715" y="51"/>
                  </a:lnTo>
                  <a:lnTo>
                    <a:pt x="703" y="33"/>
                  </a:lnTo>
                  <a:lnTo>
                    <a:pt x="705" y="42"/>
                  </a:lnTo>
                  <a:lnTo>
                    <a:pt x="700" y="42"/>
                  </a:lnTo>
                  <a:lnTo>
                    <a:pt x="699" y="43"/>
                  </a:lnTo>
                  <a:lnTo>
                    <a:pt x="678" y="75"/>
                  </a:lnTo>
                  <a:lnTo>
                    <a:pt x="658" y="109"/>
                  </a:lnTo>
                  <a:lnTo>
                    <a:pt x="627" y="108"/>
                  </a:lnTo>
                  <a:lnTo>
                    <a:pt x="606" y="103"/>
                  </a:lnTo>
                  <a:lnTo>
                    <a:pt x="587" y="97"/>
                  </a:lnTo>
                  <a:lnTo>
                    <a:pt x="558" y="103"/>
                  </a:lnTo>
                  <a:lnTo>
                    <a:pt x="561" y="121"/>
                  </a:lnTo>
                  <a:lnTo>
                    <a:pt x="546" y="117"/>
                  </a:lnTo>
                  <a:lnTo>
                    <a:pt x="514" y="123"/>
                  </a:lnTo>
                  <a:lnTo>
                    <a:pt x="483" y="139"/>
                  </a:lnTo>
                  <a:lnTo>
                    <a:pt x="463" y="139"/>
                  </a:lnTo>
                  <a:lnTo>
                    <a:pt x="443" y="113"/>
                  </a:lnTo>
                  <a:lnTo>
                    <a:pt x="439" y="71"/>
                  </a:lnTo>
                  <a:lnTo>
                    <a:pt x="448" y="38"/>
                  </a:lnTo>
                  <a:lnTo>
                    <a:pt x="435" y="20"/>
                  </a:lnTo>
                  <a:lnTo>
                    <a:pt x="431" y="0"/>
                  </a:lnTo>
                  <a:lnTo>
                    <a:pt x="413" y="1"/>
                  </a:lnTo>
                  <a:lnTo>
                    <a:pt x="415" y="1"/>
                  </a:lnTo>
                  <a:lnTo>
                    <a:pt x="407" y="20"/>
                  </a:lnTo>
                  <a:lnTo>
                    <a:pt x="381" y="31"/>
                  </a:lnTo>
                  <a:lnTo>
                    <a:pt x="354" y="43"/>
                  </a:lnTo>
                  <a:lnTo>
                    <a:pt x="349" y="55"/>
                  </a:lnTo>
                  <a:lnTo>
                    <a:pt x="321" y="45"/>
                  </a:lnTo>
                  <a:lnTo>
                    <a:pt x="289" y="35"/>
                  </a:lnTo>
                  <a:lnTo>
                    <a:pt x="299" y="54"/>
                  </a:lnTo>
                  <a:lnTo>
                    <a:pt x="309" y="93"/>
                  </a:lnTo>
                  <a:lnTo>
                    <a:pt x="329" y="101"/>
                  </a:lnTo>
                  <a:lnTo>
                    <a:pt x="323" y="110"/>
                  </a:lnTo>
                  <a:lnTo>
                    <a:pt x="295" y="135"/>
                  </a:lnTo>
                  <a:lnTo>
                    <a:pt x="263" y="161"/>
                  </a:lnTo>
                  <a:lnTo>
                    <a:pt x="259" y="157"/>
                  </a:lnTo>
                  <a:lnTo>
                    <a:pt x="243" y="159"/>
                  </a:lnTo>
                  <a:lnTo>
                    <a:pt x="217" y="144"/>
                  </a:lnTo>
                  <a:lnTo>
                    <a:pt x="210" y="141"/>
                  </a:lnTo>
                  <a:lnTo>
                    <a:pt x="198" y="111"/>
                  </a:lnTo>
                  <a:lnTo>
                    <a:pt x="181" y="123"/>
                  </a:lnTo>
                  <a:lnTo>
                    <a:pt x="173" y="120"/>
                  </a:lnTo>
                  <a:lnTo>
                    <a:pt x="177" y="126"/>
                  </a:lnTo>
                  <a:lnTo>
                    <a:pt x="150" y="126"/>
                  </a:lnTo>
                  <a:lnTo>
                    <a:pt x="123" y="126"/>
                  </a:lnTo>
                  <a:lnTo>
                    <a:pt x="126" y="149"/>
                  </a:lnTo>
                  <a:lnTo>
                    <a:pt x="144" y="157"/>
                  </a:lnTo>
                  <a:lnTo>
                    <a:pt x="138" y="164"/>
                  </a:lnTo>
                  <a:lnTo>
                    <a:pt x="115" y="167"/>
                  </a:lnTo>
                  <a:lnTo>
                    <a:pt x="123" y="200"/>
                  </a:lnTo>
                  <a:lnTo>
                    <a:pt x="136" y="237"/>
                  </a:lnTo>
                  <a:lnTo>
                    <a:pt x="129" y="288"/>
                  </a:lnTo>
                  <a:lnTo>
                    <a:pt x="121" y="338"/>
                  </a:lnTo>
                  <a:lnTo>
                    <a:pt x="111" y="337"/>
                  </a:lnTo>
                  <a:lnTo>
                    <a:pt x="83" y="344"/>
                  </a:lnTo>
                  <a:lnTo>
                    <a:pt x="58" y="356"/>
                  </a:lnTo>
                  <a:lnTo>
                    <a:pt x="34" y="368"/>
                  </a:lnTo>
                  <a:lnTo>
                    <a:pt x="25" y="396"/>
                  </a:lnTo>
                  <a:lnTo>
                    <a:pt x="17" y="423"/>
                  </a:lnTo>
                  <a:lnTo>
                    <a:pt x="0" y="451"/>
                  </a:lnTo>
                  <a:lnTo>
                    <a:pt x="15" y="479"/>
                  </a:lnTo>
                  <a:lnTo>
                    <a:pt x="29" y="506"/>
                  </a:lnTo>
                  <a:lnTo>
                    <a:pt x="28" y="522"/>
                  </a:lnTo>
                  <a:lnTo>
                    <a:pt x="40" y="524"/>
                  </a:lnTo>
                  <a:lnTo>
                    <a:pt x="59" y="540"/>
                  </a:lnTo>
                  <a:lnTo>
                    <a:pt x="84" y="546"/>
                  </a:lnTo>
                  <a:lnTo>
                    <a:pt x="106" y="528"/>
                  </a:lnTo>
                  <a:lnTo>
                    <a:pt x="107" y="555"/>
                  </a:lnTo>
                  <a:lnTo>
                    <a:pt x="109" y="582"/>
                  </a:lnTo>
                  <a:lnTo>
                    <a:pt x="143" y="579"/>
                  </a:lnTo>
                  <a:lnTo>
                    <a:pt x="184" y="581"/>
                  </a:lnTo>
                  <a:lnTo>
                    <a:pt x="198" y="570"/>
                  </a:lnTo>
                  <a:lnTo>
                    <a:pt x="225" y="554"/>
                  </a:lnTo>
                  <a:lnTo>
                    <a:pt x="250" y="537"/>
                  </a:lnTo>
                  <a:lnTo>
                    <a:pt x="275" y="540"/>
                  </a:lnTo>
                  <a:lnTo>
                    <a:pt x="277" y="570"/>
                  </a:lnTo>
                  <a:lnTo>
                    <a:pt x="281" y="600"/>
                  </a:lnTo>
                  <a:lnTo>
                    <a:pt x="305" y="626"/>
                  </a:lnTo>
                  <a:lnTo>
                    <a:pt x="328" y="633"/>
                  </a:lnTo>
                  <a:lnTo>
                    <a:pt x="357" y="648"/>
                  </a:lnTo>
                  <a:lnTo>
                    <a:pt x="391" y="672"/>
                  </a:lnTo>
                  <a:lnTo>
                    <a:pt x="427" y="678"/>
                  </a:lnTo>
                  <a:lnTo>
                    <a:pt x="436" y="692"/>
                  </a:lnTo>
                  <a:lnTo>
                    <a:pt x="441" y="728"/>
                  </a:lnTo>
                  <a:lnTo>
                    <a:pt x="435" y="728"/>
                  </a:lnTo>
                  <a:lnTo>
                    <a:pt x="447" y="741"/>
                  </a:lnTo>
                  <a:lnTo>
                    <a:pt x="451" y="770"/>
                  </a:lnTo>
                  <a:lnTo>
                    <a:pt x="480" y="773"/>
                  </a:lnTo>
                  <a:lnTo>
                    <a:pt x="509" y="776"/>
                  </a:lnTo>
                  <a:lnTo>
                    <a:pt x="513" y="807"/>
                  </a:lnTo>
                  <a:lnTo>
                    <a:pt x="532" y="827"/>
                  </a:lnTo>
                  <a:lnTo>
                    <a:pt x="539" y="840"/>
                  </a:lnTo>
                  <a:lnTo>
                    <a:pt x="532" y="867"/>
                  </a:lnTo>
                  <a:lnTo>
                    <a:pt x="526" y="894"/>
                  </a:lnTo>
                  <a:lnTo>
                    <a:pt x="531" y="906"/>
                  </a:lnTo>
                  <a:lnTo>
                    <a:pt x="525" y="909"/>
                  </a:lnTo>
                  <a:lnTo>
                    <a:pt x="532" y="926"/>
                  </a:lnTo>
                  <a:lnTo>
                    <a:pt x="537" y="975"/>
                  </a:lnTo>
                  <a:lnTo>
                    <a:pt x="581" y="983"/>
                  </a:lnTo>
                  <a:lnTo>
                    <a:pt x="604" y="985"/>
                  </a:lnTo>
                  <a:lnTo>
                    <a:pt x="613" y="1015"/>
                  </a:lnTo>
                  <a:lnTo>
                    <a:pt x="623" y="1045"/>
                  </a:lnTo>
                  <a:lnTo>
                    <a:pt x="639" y="1044"/>
                  </a:lnTo>
                  <a:lnTo>
                    <a:pt x="655" y="1046"/>
                  </a:lnTo>
                  <a:lnTo>
                    <a:pt x="654" y="1075"/>
                  </a:lnTo>
                  <a:lnTo>
                    <a:pt x="654" y="1103"/>
                  </a:lnTo>
                  <a:lnTo>
                    <a:pt x="673" y="1104"/>
                  </a:lnTo>
                  <a:lnTo>
                    <a:pt x="688" y="1151"/>
                  </a:lnTo>
                  <a:lnTo>
                    <a:pt x="669" y="1167"/>
                  </a:lnTo>
                  <a:lnTo>
                    <a:pt x="648" y="1185"/>
                  </a:lnTo>
                  <a:lnTo>
                    <a:pt x="633" y="1206"/>
                  </a:lnTo>
                  <a:lnTo>
                    <a:pt x="616" y="1226"/>
                  </a:lnTo>
                  <a:lnTo>
                    <a:pt x="599" y="1248"/>
                  </a:lnTo>
                  <a:lnTo>
                    <a:pt x="582" y="1268"/>
                  </a:lnTo>
                  <a:lnTo>
                    <a:pt x="583" y="1271"/>
                  </a:lnTo>
                  <a:lnTo>
                    <a:pt x="599" y="1266"/>
                  </a:lnTo>
                  <a:lnTo>
                    <a:pt x="637" y="1296"/>
                  </a:lnTo>
                  <a:lnTo>
                    <a:pt x="646" y="1296"/>
                  </a:lnTo>
                  <a:lnTo>
                    <a:pt x="665" y="1308"/>
                  </a:lnTo>
                  <a:lnTo>
                    <a:pt x="697" y="1332"/>
                  </a:lnTo>
                  <a:lnTo>
                    <a:pt x="730" y="1355"/>
                  </a:lnTo>
                  <a:lnTo>
                    <a:pt x="726" y="1371"/>
                  </a:lnTo>
                  <a:lnTo>
                    <a:pt x="733" y="1397"/>
                  </a:lnTo>
                  <a:lnTo>
                    <a:pt x="744" y="1374"/>
                  </a:lnTo>
                  <a:lnTo>
                    <a:pt x="756" y="1351"/>
                  </a:lnTo>
                  <a:lnTo>
                    <a:pt x="757" y="1329"/>
                  </a:lnTo>
                  <a:lnTo>
                    <a:pt x="766" y="1308"/>
                  </a:lnTo>
                  <a:lnTo>
                    <a:pt x="779" y="1291"/>
                  </a:lnTo>
                  <a:lnTo>
                    <a:pt x="775" y="1271"/>
                  </a:lnTo>
                  <a:lnTo>
                    <a:pt x="777" y="1268"/>
                  </a:lnTo>
                  <a:lnTo>
                    <a:pt x="791" y="1273"/>
                  </a:lnTo>
                  <a:lnTo>
                    <a:pt x="798" y="1275"/>
                  </a:lnTo>
                  <a:lnTo>
                    <a:pt x="785" y="1301"/>
                  </a:lnTo>
                  <a:lnTo>
                    <a:pt x="772" y="1327"/>
                  </a:lnTo>
                  <a:lnTo>
                    <a:pt x="762" y="1333"/>
                  </a:lnTo>
                  <a:lnTo>
                    <a:pt x="765" y="1337"/>
                  </a:lnTo>
                  <a:lnTo>
                    <a:pt x="786" y="1308"/>
                  </a:lnTo>
                  <a:lnTo>
                    <a:pt x="807" y="1279"/>
                  </a:lnTo>
                  <a:lnTo>
                    <a:pt x="819" y="1249"/>
                  </a:lnTo>
                  <a:lnTo>
                    <a:pt x="833" y="1220"/>
                  </a:lnTo>
                  <a:lnTo>
                    <a:pt x="841" y="1205"/>
                  </a:lnTo>
                  <a:lnTo>
                    <a:pt x="844" y="1205"/>
                  </a:lnTo>
                  <a:lnTo>
                    <a:pt x="844" y="1175"/>
                  </a:lnTo>
                  <a:lnTo>
                    <a:pt x="844" y="1146"/>
                  </a:lnTo>
                  <a:lnTo>
                    <a:pt x="837" y="1127"/>
                  </a:lnTo>
                  <a:lnTo>
                    <a:pt x="835" y="1113"/>
                  </a:lnTo>
                  <a:lnTo>
                    <a:pt x="840" y="1101"/>
                  </a:lnTo>
                  <a:lnTo>
                    <a:pt x="837" y="1099"/>
                  </a:lnTo>
                  <a:lnTo>
                    <a:pt x="850" y="1095"/>
                  </a:lnTo>
                  <a:lnTo>
                    <a:pt x="876" y="1070"/>
                  </a:lnTo>
                  <a:lnTo>
                    <a:pt x="904" y="1044"/>
                  </a:lnTo>
                  <a:lnTo>
                    <a:pt x="930" y="1037"/>
                  </a:lnTo>
                  <a:lnTo>
                    <a:pt x="954" y="1020"/>
                  </a:lnTo>
                  <a:lnTo>
                    <a:pt x="964" y="1011"/>
                  </a:lnTo>
                  <a:lnTo>
                    <a:pt x="985" y="1011"/>
                  </a:lnTo>
                  <a:lnTo>
                    <a:pt x="976" y="1014"/>
                  </a:lnTo>
                  <a:lnTo>
                    <a:pt x="996" y="1005"/>
                  </a:lnTo>
                  <a:lnTo>
                    <a:pt x="1001" y="1004"/>
                  </a:lnTo>
                  <a:lnTo>
                    <a:pt x="1036" y="1004"/>
                  </a:lnTo>
                  <a:lnTo>
                    <a:pt x="1045" y="984"/>
                  </a:lnTo>
                  <a:lnTo>
                    <a:pt x="1063" y="973"/>
                  </a:lnTo>
                  <a:lnTo>
                    <a:pt x="1067" y="935"/>
                  </a:lnTo>
                  <a:lnTo>
                    <a:pt x="1083" y="906"/>
                  </a:lnTo>
                  <a:lnTo>
                    <a:pt x="1097" y="878"/>
                  </a:lnTo>
                  <a:lnTo>
                    <a:pt x="1102" y="830"/>
                  </a:lnTo>
                  <a:lnTo>
                    <a:pt x="1110" y="812"/>
                  </a:lnTo>
                  <a:lnTo>
                    <a:pt x="1111" y="777"/>
                  </a:lnTo>
                  <a:lnTo>
                    <a:pt x="1114" y="743"/>
                  </a:lnTo>
                  <a:lnTo>
                    <a:pt x="1113" y="716"/>
                  </a:lnTo>
                  <a:lnTo>
                    <a:pt x="1111" y="691"/>
                  </a:lnTo>
                  <a:lnTo>
                    <a:pt x="1107" y="680"/>
                  </a:lnTo>
                  <a:lnTo>
                    <a:pt x="1113" y="645"/>
                  </a:lnTo>
                  <a:lnTo>
                    <a:pt x="1121" y="643"/>
                  </a:lnTo>
                  <a:lnTo>
                    <a:pt x="1125" y="654"/>
                  </a:lnTo>
                  <a:lnTo>
                    <a:pt x="1140" y="625"/>
                  </a:lnTo>
                  <a:lnTo>
                    <a:pt x="1157" y="597"/>
                  </a:lnTo>
                  <a:lnTo>
                    <a:pt x="1157" y="594"/>
                  </a:lnTo>
                  <a:lnTo>
                    <a:pt x="1164" y="585"/>
                  </a:lnTo>
                  <a:lnTo>
                    <a:pt x="1182" y="559"/>
                  </a:lnTo>
                  <a:lnTo>
                    <a:pt x="1201" y="534"/>
                  </a:lnTo>
                  <a:lnTo>
                    <a:pt x="1229" y="493"/>
                  </a:lnTo>
                  <a:lnTo>
                    <a:pt x="1235" y="444"/>
                  </a:lnTo>
                  <a:lnTo>
                    <a:pt x="1222" y="407"/>
                  </a:lnTo>
                  <a:lnTo>
                    <a:pt x="1207" y="371"/>
                  </a:lnTo>
                  <a:lnTo>
                    <a:pt x="1182" y="366"/>
                  </a:lnTo>
                  <a:lnTo>
                    <a:pt x="1157" y="361"/>
                  </a:lnTo>
                  <a:lnTo>
                    <a:pt x="1122" y="331"/>
                  </a:lnTo>
                  <a:lnTo>
                    <a:pt x="1089" y="301"/>
                  </a:lnTo>
                  <a:lnTo>
                    <a:pt x="1044" y="289"/>
                  </a:lnTo>
                  <a:lnTo>
                    <a:pt x="1014" y="290"/>
                  </a:lnTo>
                  <a:lnTo>
                    <a:pt x="987" y="283"/>
                  </a:lnTo>
                  <a:lnTo>
                    <a:pt x="959" y="277"/>
                  </a:lnTo>
                  <a:lnTo>
                    <a:pt x="934" y="284"/>
                  </a:lnTo>
                  <a:lnTo>
                    <a:pt x="937" y="27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lIns="81941" tIns="40971" rIns="81941" bIns="40971">
              <a:spAutoFit/>
            </a:bodyPr>
            <a:lstStyle/>
            <a:p>
              <a:endParaRPr lang="en-US"/>
            </a:p>
          </p:txBody>
        </p:sp>
        <p:sp>
          <p:nvSpPr>
            <p:cNvPr id="6473" name="Freeform 271"/>
            <p:cNvSpPr>
              <a:spLocks noChangeAspect="1"/>
            </p:cNvSpPr>
            <p:nvPr/>
          </p:nvSpPr>
          <p:spPr bwMode="auto">
            <a:xfrm>
              <a:off x="2110" y="2602"/>
              <a:ext cx="89" cy="19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62">
                  <a:moveTo>
                    <a:pt x="39" y="56"/>
                  </a:moveTo>
                  <a:lnTo>
                    <a:pt x="34" y="60"/>
                  </a:lnTo>
                  <a:lnTo>
                    <a:pt x="17" y="52"/>
                  </a:lnTo>
                  <a:lnTo>
                    <a:pt x="11" y="62"/>
                  </a:lnTo>
                  <a:lnTo>
                    <a:pt x="0" y="36"/>
                  </a:lnTo>
                  <a:lnTo>
                    <a:pt x="5" y="34"/>
                  </a:lnTo>
                  <a:lnTo>
                    <a:pt x="3" y="19"/>
                  </a:lnTo>
                  <a:lnTo>
                    <a:pt x="12" y="0"/>
                  </a:lnTo>
                  <a:lnTo>
                    <a:pt x="45" y="4"/>
                  </a:lnTo>
                  <a:lnTo>
                    <a:pt x="76" y="9"/>
                  </a:lnTo>
                  <a:lnTo>
                    <a:pt x="61" y="39"/>
                  </a:lnTo>
                  <a:lnTo>
                    <a:pt x="59" y="43"/>
                  </a:lnTo>
                  <a:lnTo>
                    <a:pt x="55" y="51"/>
                  </a:lnTo>
                  <a:lnTo>
                    <a:pt x="49" y="51"/>
                  </a:lnTo>
                  <a:lnTo>
                    <a:pt x="39" y="5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74" name="Freeform 272"/>
            <p:cNvSpPr>
              <a:spLocks noChangeAspect="1"/>
            </p:cNvSpPr>
            <p:nvPr/>
          </p:nvSpPr>
          <p:spPr bwMode="auto">
            <a:xfrm>
              <a:off x="3002" y="2561"/>
              <a:ext cx="89" cy="196"/>
            </a:xfrm>
            <a:custGeom>
              <a:avLst/>
              <a:gdLst>
                <a:gd name="T0" fmla="*/ 0 w 59"/>
                <a:gd name="T1" fmla="*/ 1 h 48"/>
                <a:gd name="T2" fmla="*/ 0 w 59"/>
                <a:gd name="T3" fmla="*/ 1 h 48"/>
                <a:gd name="T4" fmla="*/ 0 w 59"/>
                <a:gd name="T5" fmla="*/ 1 h 48"/>
                <a:gd name="T6" fmla="*/ 0 w 59"/>
                <a:gd name="T7" fmla="*/ 0 h 48"/>
                <a:gd name="T8" fmla="*/ 0 w 59"/>
                <a:gd name="T9" fmla="*/ 1 h 48"/>
                <a:gd name="T10" fmla="*/ 0 w 59"/>
                <a:gd name="T11" fmla="*/ 1 h 48"/>
                <a:gd name="T12" fmla="*/ 0 w 59"/>
                <a:gd name="T13" fmla="*/ 1 h 48"/>
                <a:gd name="T14" fmla="*/ 0 w 59"/>
                <a:gd name="T15" fmla="*/ 1 h 48"/>
                <a:gd name="T16" fmla="*/ 0 w 59"/>
                <a:gd name="T17" fmla="*/ 1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10" y="48"/>
                  </a:moveTo>
                  <a:lnTo>
                    <a:pt x="0" y="43"/>
                  </a:lnTo>
                  <a:lnTo>
                    <a:pt x="2" y="30"/>
                  </a:lnTo>
                  <a:lnTo>
                    <a:pt x="11" y="0"/>
                  </a:lnTo>
                  <a:lnTo>
                    <a:pt x="35" y="4"/>
                  </a:lnTo>
                  <a:lnTo>
                    <a:pt x="59" y="6"/>
                  </a:lnTo>
                  <a:lnTo>
                    <a:pt x="59" y="48"/>
                  </a:lnTo>
                  <a:lnTo>
                    <a:pt x="35" y="48"/>
                  </a:lnTo>
                  <a:lnTo>
                    <a:pt x="10" y="4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75" name="Freeform 273"/>
            <p:cNvSpPr>
              <a:spLocks noChangeAspect="1"/>
            </p:cNvSpPr>
            <p:nvPr/>
          </p:nvSpPr>
          <p:spPr bwMode="auto">
            <a:xfrm>
              <a:off x="2987" y="2537"/>
              <a:ext cx="89" cy="196"/>
            </a:xfrm>
            <a:custGeom>
              <a:avLst/>
              <a:gdLst>
                <a:gd name="T0" fmla="*/ 1 w 14"/>
                <a:gd name="T1" fmla="*/ 1 h 18"/>
                <a:gd name="T2" fmla="*/ 1 w 14"/>
                <a:gd name="T3" fmla="*/ 0 h 18"/>
                <a:gd name="T4" fmla="*/ 0 w 14"/>
                <a:gd name="T5" fmla="*/ 1 h 18"/>
                <a:gd name="T6" fmla="*/ 1 w 1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8">
                  <a:moveTo>
                    <a:pt x="14" y="2"/>
                  </a:moveTo>
                  <a:lnTo>
                    <a:pt x="9" y="0"/>
                  </a:lnTo>
                  <a:lnTo>
                    <a:pt x="0" y="18"/>
                  </a:lnTo>
                  <a:lnTo>
                    <a:pt x="14" y="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76" name="Freeform 274"/>
            <p:cNvSpPr>
              <a:spLocks noChangeAspect="1"/>
            </p:cNvSpPr>
            <p:nvPr/>
          </p:nvSpPr>
          <p:spPr bwMode="auto">
            <a:xfrm>
              <a:off x="2992" y="2565"/>
              <a:ext cx="89" cy="196"/>
            </a:xfrm>
            <a:custGeom>
              <a:avLst/>
              <a:gdLst>
                <a:gd name="T0" fmla="*/ 0 w 180"/>
                <a:gd name="T1" fmla="*/ 0 h 220"/>
                <a:gd name="T2" fmla="*/ 0 w 180"/>
                <a:gd name="T3" fmla="*/ 0 h 220"/>
                <a:gd name="T4" fmla="*/ 0 w 180"/>
                <a:gd name="T5" fmla="*/ 0 h 220"/>
                <a:gd name="T6" fmla="*/ 0 w 180"/>
                <a:gd name="T7" fmla="*/ 0 h 220"/>
                <a:gd name="T8" fmla="*/ 0 w 180"/>
                <a:gd name="T9" fmla="*/ 0 h 220"/>
                <a:gd name="T10" fmla="*/ 0 w 180"/>
                <a:gd name="T11" fmla="*/ 0 h 220"/>
                <a:gd name="T12" fmla="*/ 0 w 180"/>
                <a:gd name="T13" fmla="*/ 0 h 220"/>
                <a:gd name="T14" fmla="*/ 0 w 180"/>
                <a:gd name="T15" fmla="*/ 0 h 220"/>
                <a:gd name="T16" fmla="*/ 0 w 180"/>
                <a:gd name="T17" fmla="*/ 0 h 220"/>
                <a:gd name="T18" fmla="*/ 0 w 180"/>
                <a:gd name="T19" fmla="*/ 0 h 220"/>
                <a:gd name="T20" fmla="*/ 0 w 180"/>
                <a:gd name="T21" fmla="*/ 0 h 220"/>
                <a:gd name="T22" fmla="*/ 0 w 180"/>
                <a:gd name="T23" fmla="*/ 0 h 220"/>
                <a:gd name="T24" fmla="*/ 0 w 180"/>
                <a:gd name="T25" fmla="*/ 0 h 220"/>
                <a:gd name="T26" fmla="*/ 0 w 180"/>
                <a:gd name="T27" fmla="*/ 0 h 220"/>
                <a:gd name="T28" fmla="*/ 0 w 180"/>
                <a:gd name="T29" fmla="*/ 0 h 220"/>
                <a:gd name="T30" fmla="*/ 0 w 180"/>
                <a:gd name="T31" fmla="*/ 0 h 220"/>
                <a:gd name="T32" fmla="*/ 0 w 180"/>
                <a:gd name="T33" fmla="*/ 0 h 220"/>
                <a:gd name="T34" fmla="*/ 0 w 180"/>
                <a:gd name="T35" fmla="*/ 0 h 220"/>
                <a:gd name="T36" fmla="*/ 0 w 180"/>
                <a:gd name="T37" fmla="*/ 0 h 220"/>
                <a:gd name="T38" fmla="*/ 0 w 180"/>
                <a:gd name="T39" fmla="*/ 0 h 220"/>
                <a:gd name="T40" fmla="*/ 0 w 180"/>
                <a:gd name="T41" fmla="*/ 0 h 220"/>
                <a:gd name="T42" fmla="*/ 0 w 180"/>
                <a:gd name="T43" fmla="*/ 0 h 220"/>
                <a:gd name="T44" fmla="*/ 0 w 180"/>
                <a:gd name="T45" fmla="*/ 0 h 220"/>
                <a:gd name="T46" fmla="*/ 0 w 180"/>
                <a:gd name="T47" fmla="*/ 0 h 220"/>
                <a:gd name="T48" fmla="*/ 0 w 180"/>
                <a:gd name="T49" fmla="*/ 0 h 220"/>
                <a:gd name="T50" fmla="*/ 0 w 180"/>
                <a:gd name="T51" fmla="*/ 0 h 220"/>
                <a:gd name="T52" fmla="*/ 0 w 180"/>
                <a:gd name="T53" fmla="*/ 0 h 220"/>
                <a:gd name="T54" fmla="*/ 0 w 180"/>
                <a:gd name="T55" fmla="*/ 0 h 220"/>
                <a:gd name="T56" fmla="*/ 0 w 180"/>
                <a:gd name="T57" fmla="*/ 0 h 220"/>
                <a:gd name="T58" fmla="*/ 0 w 180"/>
                <a:gd name="T59" fmla="*/ 0 h 220"/>
                <a:gd name="T60" fmla="*/ 0 w 180"/>
                <a:gd name="T61" fmla="*/ 0 h 220"/>
                <a:gd name="T62" fmla="*/ 0 w 180"/>
                <a:gd name="T63" fmla="*/ 0 h 220"/>
                <a:gd name="T64" fmla="*/ 0 w 180"/>
                <a:gd name="T65" fmla="*/ 0 h 220"/>
                <a:gd name="T66" fmla="*/ 0 w 180"/>
                <a:gd name="T67" fmla="*/ 0 h 220"/>
                <a:gd name="T68" fmla="*/ 0 w 180"/>
                <a:gd name="T69" fmla="*/ 0 h 220"/>
                <a:gd name="T70" fmla="*/ 0 w 180"/>
                <a:gd name="T71" fmla="*/ 0 h 220"/>
                <a:gd name="T72" fmla="*/ 0 w 180"/>
                <a:gd name="T73" fmla="*/ 0 h 220"/>
                <a:gd name="T74" fmla="*/ 0 w 180"/>
                <a:gd name="T75" fmla="*/ 0 h 220"/>
                <a:gd name="T76" fmla="*/ 0 w 180"/>
                <a:gd name="T77" fmla="*/ 0 h 220"/>
                <a:gd name="T78" fmla="*/ 0 w 180"/>
                <a:gd name="T79" fmla="*/ 0 h 2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0" h="220">
                  <a:moveTo>
                    <a:pt x="32" y="41"/>
                  </a:moveTo>
                  <a:lnTo>
                    <a:pt x="27" y="55"/>
                  </a:lnTo>
                  <a:lnTo>
                    <a:pt x="17" y="56"/>
                  </a:lnTo>
                  <a:lnTo>
                    <a:pt x="38" y="72"/>
                  </a:lnTo>
                  <a:lnTo>
                    <a:pt x="18" y="71"/>
                  </a:lnTo>
                  <a:lnTo>
                    <a:pt x="9" y="103"/>
                  </a:lnTo>
                  <a:lnTo>
                    <a:pt x="0" y="103"/>
                  </a:lnTo>
                  <a:lnTo>
                    <a:pt x="14" y="128"/>
                  </a:lnTo>
                  <a:lnTo>
                    <a:pt x="20" y="136"/>
                  </a:lnTo>
                  <a:lnTo>
                    <a:pt x="10" y="126"/>
                  </a:lnTo>
                  <a:lnTo>
                    <a:pt x="23" y="148"/>
                  </a:lnTo>
                  <a:lnTo>
                    <a:pt x="18" y="146"/>
                  </a:lnTo>
                  <a:lnTo>
                    <a:pt x="39" y="169"/>
                  </a:lnTo>
                  <a:lnTo>
                    <a:pt x="34" y="168"/>
                  </a:lnTo>
                  <a:lnTo>
                    <a:pt x="54" y="193"/>
                  </a:lnTo>
                  <a:lnTo>
                    <a:pt x="75" y="220"/>
                  </a:lnTo>
                  <a:lnTo>
                    <a:pt x="86" y="204"/>
                  </a:lnTo>
                  <a:lnTo>
                    <a:pt x="94" y="209"/>
                  </a:lnTo>
                  <a:lnTo>
                    <a:pt x="99" y="203"/>
                  </a:lnTo>
                  <a:lnTo>
                    <a:pt x="94" y="187"/>
                  </a:lnTo>
                  <a:lnTo>
                    <a:pt x="90" y="178"/>
                  </a:lnTo>
                  <a:lnTo>
                    <a:pt x="89" y="168"/>
                  </a:lnTo>
                  <a:lnTo>
                    <a:pt x="117" y="166"/>
                  </a:lnTo>
                  <a:lnTo>
                    <a:pt x="120" y="143"/>
                  </a:lnTo>
                  <a:lnTo>
                    <a:pt x="138" y="163"/>
                  </a:lnTo>
                  <a:lnTo>
                    <a:pt x="156" y="156"/>
                  </a:lnTo>
                  <a:lnTo>
                    <a:pt x="161" y="167"/>
                  </a:lnTo>
                  <a:lnTo>
                    <a:pt x="172" y="157"/>
                  </a:lnTo>
                  <a:lnTo>
                    <a:pt x="180" y="108"/>
                  </a:lnTo>
                  <a:lnTo>
                    <a:pt x="162" y="76"/>
                  </a:lnTo>
                  <a:lnTo>
                    <a:pt x="177" y="55"/>
                  </a:lnTo>
                  <a:lnTo>
                    <a:pt x="174" y="31"/>
                  </a:lnTo>
                  <a:lnTo>
                    <a:pt x="140" y="35"/>
                  </a:lnTo>
                  <a:lnTo>
                    <a:pt x="143" y="0"/>
                  </a:lnTo>
                  <a:lnTo>
                    <a:pt x="112" y="0"/>
                  </a:lnTo>
                  <a:lnTo>
                    <a:pt x="81" y="0"/>
                  </a:lnTo>
                  <a:lnTo>
                    <a:pt x="81" y="42"/>
                  </a:lnTo>
                  <a:lnTo>
                    <a:pt x="57" y="42"/>
                  </a:lnTo>
                  <a:lnTo>
                    <a:pt x="32" y="42"/>
                  </a:lnTo>
                  <a:lnTo>
                    <a:pt x="32" y="4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77" name="Freeform 275"/>
            <p:cNvSpPr>
              <a:spLocks noChangeAspect="1"/>
            </p:cNvSpPr>
            <p:nvPr/>
          </p:nvSpPr>
          <p:spPr bwMode="auto">
            <a:xfrm>
              <a:off x="1954" y="2926"/>
              <a:ext cx="89" cy="196"/>
            </a:xfrm>
            <a:custGeom>
              <a:avLst/>
              <a:gdLst>
                <a:gd name="T0" fmla="*/ 0 w 261"/>
                <a:gd name="T1" fmla="*/ 0 h 290"/>
                <a:gd name="T2" fmla="*/ 0 w 261"/>
                <a:gd name="T3" fmla="*/ 0 h 290"/>
                <a:gd name="T4" fmla="*/ 0 w 261"/>
                <a:gd name="T5" fmla="*/ 0 h 290"/>
                <a:gd name="T6" fmla="*/ 0 w 261"/>
                <a:gd name="T7" fmla="*/ 0 h 290"/>
                <a:gd name="T8" fmla="*/ 0 w 261"/>
                <a:gd name="T9" fmla="*/ 0 h 290"/>
                <a:gd name="T10" fmla="*/ 0 w 261"/>
                <a:gd name="T11" fmla="*/ 0 h 290"/>
                <a:gd name="T12" fmla="*/ 0 w 261"/>
                <a:gd name="T13" fmla="*/ 0 h 290"/>
                <a:gd name="T14" fmla="*/ 0 w 261"/>
                <a:gd name="T15" fmla="*/ 0 h 290"/>
                <a:gd name="T16" fmla="*/ 0 w 261"/>
                <a:gd name="T17" fmla="*/ 0 h 290"/>
                <a:gd name="T18" fmla="*/ 0 w 261"/>
                <a:gd name="T19" fmla="*/ 0 h 290"/>
                <a:gd name="T20" fmla="*/ 0 w 261"/>
                <a:gd name="T21" fmla="*/ 0 h 290"/>
                <a:gd name="T22" fmla="*/ 0 w 261"/>
                <a:gd name="T23" fmla="*/ 0 h 290"/>
                <a:gd name="T24" fmla="*/ 0 w 261"/>
                <a:gd name="T25" fmla="*/ 0 h 290"/>
                <a:gd name="T26" fmla="*/ 0 w 261"/>
                <a:gd name="T27" fmla="*/ 0 h 290"/>
                <a:gd name="T28" fmla="*/ 0 w 261"/>
                <a:gd name="T29" fmla="*/ 0 h 290"/>
                <a:gd name="T30" fmla="*/ 0 w 261"/>
                <a:gd name="T31" fmla="*/ 0 h 290"/>
                <a:gd name="T32" fmla="*/ 0 w 261"/>
                <a:gd name="T33" fmla="*/ 0 h 290"/>
                <a:gd name="T34" fmla="*/ 0 w 261"/>
                <a:gd name="T35" fmla="*/ 0 h 290"/>
                <a:gd name="T36" fmla="*/ 0 w 261"/>
                <a:gd name="T37" fmla="*/ 0 h 290"/>
                <a:gd name="T38" fmla="*/ 0 w 261"/>
                <a:gd name="T39" fmla="*/ 0 h 290"/>
                <a:gd name="T40" fmla="*/ 0 w 261"/>
                <a:gd name="T41" fmla="*/ 0 h 290"/>
                <a:gd name="T42" fmla="*/ 0 w 261"/>
                <a:gd name="T43" fmla="*/ 0 h 290"/>
                <a:gd name="T44" fmla="*/ 0 w 261"/>
                <a:gd name="T45" fmla="*/ 0 h 290"/>
                <a:gd name="T46" fmla="*/ 0 w 261"/>
                <a:gd name="T47" fmla="*/ 0 h 290"/>
                <a:gd name="T48" fmla="*/ 0 w 261"/>
                <a:gd name="T49" fmla="*/ 0 h 290"/>
                <a:gd name="T50" fmla="*/ 0 w 261"/>
                <a:gd name="T51" fmla="*/ 0 h 290"/>
                <a:gd name="T52" fmla="*/ 0 w 261"/>
                <a:gd name="T53" fmla="*/ 0 h 290"/>
                <a:gd name="T54" fmla="*/ 0 w 261"/>
                <a:gd name="T55" fmla="*/ 0 h 290"/>
                <a:gd name="T56" fmla="*/ 0 w 261"/>
                <a:gd name="T57" fmla="*/ 0 h 290"/>
                <a:gd name="T58" fmla="*/ 0 w 261"/>
                <a:gd name="T59" fmla="*/ 0 h 290"/>
                <a:gd name="T60" fmla="*/ 0 w 261"/>
                <a:gd name="T61" fmla="*/ 0 h 2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1" h="290">
                  <a:moveTo>
                    <a:pt x="14" y="26"/>
                  </a:moveTo>
                  <a:lnTo>
                    <a:pt x="7" y="64"/>
                  </a:lnTo>
                  <a:lnTo>
                    <a:pt x="0" y="103"/>
                  </a:lnTo>
                  <a:lnTo>
                    <a:pt x="30" y="132"/>
                  </a:lnTo>
                  <a:lnTo>
                    <a:pt x="61" y="162"/>
                  </a:lnTo>
                  <a:lnTo>
                    <a:pt x="86" y="172"/>
                  </a:lnTo>
                  <a:lnTo>
                    <a:pt x="113" y="184"/>
                  </a:lnTo>
                  <a:lnTo>
                    <a:pt x="140" y="201"/>
                  </a:lnTo>
                  <a:lnTo>
                    <a:pt x="169" y="217"/>
                  </a:lnTo>
                  <a:lnTo>
                    <a:pt x="157" y="252"/>
                  </a:lnTo>
                  <a:lnTo>
                    <a:pt x="145" y="285"/>
                  </a:lnTo>
                  <a:lnTo>
                    <a:pt x="181" y="288"/>
                  </a:lnTo>
                  <a:lnTo>
                    <a:pt x="217" y="290"/>
                  </a:lnTo>
                  <a:lnTo>
                    <a:pt x="237" y="283"/>
                  </a:lnTo>
                  <a:lnTo>
                    <a:pt x="261" y="244"/>
                  </a:lnTo>
                  <a:lnTo>
                    <a:pt x="260" y="222"/>
                  </a:lnTo>
                  <a:lnTo>
                    <a:pt x="260" y="194"/>
                  </a:lnTo>
                  <a:lnTo>
                    <a:pt x="261" y="165"/>
                  </a:lnTo>
                  <a:lnTo>
                    <a:pt x="245" y="163"/>
                  </a:lnTo>
                  <a:lnTo>
                    <a:pt x="229" y="164"/>
                  </a:lnTo>
                  <a:lnTo>
                    <a:pt x="219" y="134"/>
                  </a:lnTo>
                  <a:lnTo>
                    <a:pt x="210" y="104"/>
                  </a:lnTo>
                  <a:lnTo>
                    <a:pt x="187" y="102"/>
                  </a:lnTo>
                  <a:lnTo>
                    <a:pt x="143" y="94"/>
                  </a:lnTo>
                  <a:lnTo>
                    <a:pt x="138" y="45"/>
                  </a:lnTo>
                  <a:lnTo>
                    <a:pt x="131" y="28"/>
                  </a:lnTo>
                  <a:lnTo>
                    <a:pt x="132" y="22"/>
                  </a:lnTo>
                  <a:lnTo>
                    <a:pt x="99" y="0"/>
                  </a:lnTo>
                  <a:lnTo>
                    <a:pt x="59" y="4"/>
                  </a:lnTo>
                  <a:lnTo>
                    <a:pt x="18" y="10"/>
                  </a:lnTo>
                  <a:lnTo>
                    <a:pt x="14" y="2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78" name="Freeform 276"/>
            <p:cNvSpPr>
              <a:spLocks noChangeAspect="1"/>
            </p:cNvSpPr>
            <p:nvPr/>
          </p:nvSpPr>
          <p:spPr bwMode="auto">
            <a:xfrm>
              <a:off x="2958" y="2593"/>
              <a:ext cx="89" cy="196"/>
            </a:xfrm>
            <a:custGeom>
              <a:avLst/>
              <a:gdLst>
                <a:gd name="T0" fmla="*/ 0 w 9"/>
                <a:gd name="T1" fmla="*/ 1 h 13"/>
                <a:gd name="T2" fmla="*/ 0 w 9"/>
                <a:gd name="T3" fmla="*/ 1 h 13"/>
                <a:gd name="T4" fmla="*/ 0 w 9"/>
                <a:gd name="T5" fmla="*/ 1 h 13"/>
                <a:gd name="T6" fmla="*/ 0 w 9"/>
                <a:gd name="T7" fmla="*/ 0 h 13"/>
                <a:gd name="T8" fmla="*/ 0 w 9"/>
                <a:gd name="T9" fmla="*/ 1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9" y="3"/>
                  </a:moveTo>
                  <a:lnTo>
                    <a:pt x="3" y="13"/>
                  </a:lnTo>
                  <a:lnTo>
                    <a:pt x="0" y="7"/>
                  </a:lnTo>
                  <a:lnTo>
                    <a:pt x="5" y="0"/>
                  </a:lnTo>
                  <a:lnTo>
                    <a:pt x="9" y="3"/>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79" name="Freeform 277"/>
            <p:cNvSpPr>
              <a:spLocks noChangeAspect="1"/>
            </p:cNvSpPr>
            <p:nvPr/>
          </p:nvSpPr>
          <p:spPr bwMode="auto">
            <a:xfrm>
              <a:off x="2969" y="2573"/>
              <a:ext cx="89" cy="196"/>
            </a:xfrm>
            <a:custGeom>
              <a:avLst/>
              <a:gdLst>
                <a:gd name="T0" fmla="*/ 0 w 3"/>
                <a:gd name="T1" fmla="*/ 0 h 5"/>
                <a:gd name="T2" fmla="*/ 0 w 3"/>
                <a:gd name="T3" fmla="*/ 0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0" y="1"/>
                  </a:lnTo>
                  <a:lnTo>
                    <a:pt x="3" y="0"/>
                  </a:lnTo>
                  <a:lnTo>
                    <a:pt x="0" y="5"/>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80" name="Freeform 278"/>
            <p:cNvSpPr>
              <a:spLocks noChangeAspect="1"/>
            </p:cNvSpPr>
            <p:nvPr/>
          </p:nvSpPr>
          <p:spPr bwMode="auto">
            <a:xfrm>
              <a:off x="3297" y="2617"/>
              <a:ext cx="89" cy="196"/>
            </a:xfrm>
            <a:custGeom>
              <a:avLst/>
              <a:gdLst>
                <a:gd name="T0" fmla="*/ 0 w 343"/>
                <a:gd name="T1" fmla="*/ 0 h 382"/>
                <a:gd name="T2" fmla="*/ 0 w 343"/>
                <a:gd name="T3" fmla="*/ 0 h 382"/>
                <a:gd name="T4" fmla="*/ 0 w 343"/>
                <a:gd name="T5" fmla="*/ 0 h 382"/>
                <a:gd name="T6" fmla="*/ 0 w 343"/>
                <a:gd name="T7" fmla="*/ 0 h 382"/>
                <a:gd name="T8" fmla="*/ 0 w 343"/>
                <a:gd name="T9" fmla="*/ 0 h 382"/>
                <a:gd name="T10" fmla="*/ 0 w 343"/>
                <a:gd name="T11" fmla="*/ 0 h 382"/>
                <a:gd name="T12" fmla="*/ 0 w 343"/>
                <a:gd name="T13" fmla="*/ 0 h 382"/>
                <a:gd name="T14" fmla="*/ 0 w 343"/>
                <a:gd name="T15" fmla="*/ 0 h 382"/>
                <a:gd name="T16" fmla="*/ 0 w 343"/>
                <a:gd name="T17" fmla="*/ 0 h 382"/>
                <a:gd name="T18" fmla="*/ 0 w 343"/>
                <a:gd name="T19" fmla="*/ 0 h 382"/>
                <a:gd name="T20" fmla="*/ 0 w 343"/>
                <a:gd name="T21" fmla="*/ 0 h 382"/>
                <a:gd name="T22" fmla="*/ 0 w 343"/>
                <a:gd name="T23" fmla="*/ 0 h 382"/>
                <a:gd name="T24" fmla="*/ 0 w 343"/>
                <a:gd name="T25" fmla="*/ 0 h 382"/>
                <a:gd name="T26" fmla="*/ 0 w 343"/>
                <a:gd name="T27" fmla="*/ 0 h 382"/>
                <a:gd name="T28" fmla="*/ 0 w 343"/>
                <a:gd name="T29" fmla="*/ 0 h 382"/>
                <a:gd name="T30" fmla="*/ 0 w 343"/>
                <a:gd name="T31" fmla="*/ 0 h 382"/>
                <a:gd name="T32" fmla="*/ 0 w 343"/>
                <a:gd name="T33" fmla="*/ 0 h 382"/>
                <a:gd name="T34" fmla="*/ 0 w 343"/>
                <a:gd name="T35" fmla="*/ 0 h 382"/>
                <a:gd name="T36" fmla="*/ 0 w 343"/>
                <a:gd name="T37" fmla="*/ 0 h 382"/>
                <a:gd name="T38" fmla="*/ 0 w 343"/>
                <a:gd name="T39" fmla="*/ 0 h 382"/>
                <a:gd name="T40" fmla="*/ 0 w 343"/>
                <a:gd name="T41" fmla="*/ 0 h 382"/>
                <a:gd name="T42" fmla="*/ 0 w 343"/>
                <a:gd name="T43" fmla="*/ 0 h 382"/>
                <a:gd name="T44" fmla="*/ 0 w 343"/>
                <a:gd name="T45" fmla="*/ 0 h 382"/>
                <a:gd name="T46" fmla="*/ 0 w 343"/>
                <a:gd name="T47" fmla="*/ 0 h 382"/>
                <a:gd name="T48" fmla="*/ 0 w 343"/>
                <a:gd name="T49" fmla="*/ 0 h 382"/>
                <a:gd name="T50" fmla="*/ 0 w 343"/>
                <a:gd name="T51" fmla="*/ 0 h 382"/>
                <a:gd name="T52" fmla="*/ 0 w 343"/>
                <a:gd name="T53" fmla="*/ 1 h 382"/>
                <a:gd name="T54" fmla="*/ 0 w 343"/>
                <a:gd name="T55" fmla="*/ 1 h 382"/>
                <a:gd name="T56" fmla="*/ 0 w 343"/>
                <a:gd name="T57" fmla="*/ 1 h 382"/>
                <a:gd name="T58" fmla="*/ 0 w 343"/>
                <a:gd name="T59" fmla="*/ 1 h 382"/>
                <a:gd name="T60" fmla="*/ 0 w 343"/>
                <a:gd name="T61" fmla="*/ 1 h 382"/>
                <a:gd name="T62" fmla="*/ 0 w 343"/>
                <a:gd name="T63" fmla="*/ 1 h 382"/>
                <a:gd name="T64" fmla="*/ 0 w 343"/>
                <a:gd name="T65" fmla="*/ 1 h 382"/>
                <a:gd name="T66" fmla="*/ 0 w 343"/>
                <a:gd name="T67" fmla="*/ 1 h 382"/>
                <a:gd name="T68" fmla="*/ 0 w 343"/>
                <a:gd name="T69" fmla="*/ 1 h 382"/>
                <a:gd name="T70" fmla="*/ 1 w 343"/>
                <a:gd name="T71" fmla="*/ 1 h 382"/>
                <a:gd name="T72" fmla="*/ 0 w 343"/>
                <a:gd name="T73" fmla="*/ 1 h 382"/>
                <a:gd name="T74" fmla="*/ 0 w 343"/>
                <a:gd name="T75" fmla="*/ 0 h 382"/>
                <a:gd name="T76" fmla="*/ 0 w 343"/>
                <a:gd name="T77" fmla="*/ 0 h 382"/>
                <a:gd name="T78" fmla="*/ 0 w 343"/>
                <a:gd name="T79" fmla="*/ 0 h 382"/>
                <a:gd name="T80" fmla="*/ 0 w 343"/>
                <a:gd name="T81" fmla="*/ 0 h 382"/>
                <a:gd name="T82" fmla="*/ 0 w 343"/>
                <a:gd name="T83" fmla="*/ 0 h 382"/>
                <a:gd name="T84" fmla="*/ 0 w 343"/>
                <a:gd name="T85" fmla="*/ 0 h 382"/>
                <a:gd name="T86" fmla="*/ 0 w 343"/>
                <a:gd name="T87" fmla="*/ 0 h 382"/>
                <a:gd name="T88" fmla="*/ 0 w 343"/>
                <a:gd name="T89" fmla="*/ 0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3" h="382">
                  <a:moveTo>
                    <a:pt x="262" y="84"/>
                  </a:moveTo>
                  <a:lnTo>
                    <a:pt x="259" y="72"/>
                  </a:lnTo>
                  <a:lnTo>
                    <a:pt x="230" y="54"/>
                  </a:lnTo>
                  <a:lnTo>
                    <a:pt x="202" y="36"/>
                  </a:lnTo>
                  <a:lnTo>
                    <a:pt x="173" y="18"/>
                  </a:lnTo>
                  <a:lnTo>
                    <a:pt x="143" y="0"/>
                  </a:lnTo>
                  <a:lnTo>
                    <a:pt x="116" y="0"/>
                  </a:lnTo>
                  <a:lnTo>
                    <a:pt x="89" y="1"/>
                  </a:lnTo>
                  <a:lnTo>
                    <a:pt x="62" y="1"/>
                  </a:lnTo>
                  <a:lnTo>
                    <a:pt x="35" y="2"/>
                  </a:lnTo>
                  <a:lnTo>
                    <a:pt x="46" y="47"/>
                  </a:lnTo>
                  <a:lnTo>
                    <a:pt x="37" y="50"/>
                  </a:lnTo>
                  <a:lnTo>
                    <a:pt x="37" y="68"/>
                  </a:lnTo>
                  <a:lnTo>
                    <a:pt x="44" y="79"/>
                  </a:lnTo>
                  <a:lnTo>
                    <a:pt x="26" y="101"/>
                  </a:lnTo>
                  <a:lnTo>
                    <a:pt x="8" y="124"/>
                  </a:lnTo>
                  <a:lnTo>
                    <a:pt x="0" y="124"/>
                  </a:lnTo>
                  <a:lnTo>
                    <a:pt x="1" y="150"/>
                  </a:lnTo>
                  <a:lnTo>
                    <a:pt x="2" y="176"/>
                  </a:lnTo>
                  <a:lnTo>
                    <a:pt x="13" y="206"/>
                  </a:lnTo>
                  <a:lnTo>
                    <a:pt x="28" y="232"/>
                  </a:lnTo>
                  <a:lnTo>
                    <a:pt x="41" y="257"/>
                  </a:lnTo>
                  <a:lnTo>
                    <a:pt x="42" y="263"/>
                  </a:lnTo>
                  <a:lnTo>
                    <a:pt x="76" y="282"/>
                  </a:lnTo>
                  <a:lnTo>
                    <a:pt x="108" y="301"/>
                  </a:lnTo>
                  <a:lnTo>
                    <a:pt x="140" y="306"/>
                  </a:lnTo>
                  <a:lnTo>
                    <a:pt x="152" y="313"/>
                  </a:lnTo>
                  <a:lnTo>
                    <a:pt x="161" y="350"/>
                  </a:lnTo>
                  <a:lnTo>
                    <a:pt x="170" y="378"/>
                  </a:lnTo>
                  <a:lnTo>
                    <a:pt x="184" y="378"/>
                  </a:lnTo>
                  <a:lnTo>
                    <a:pt x="202" y="376"/>
                  </a:lnTo>
                  <a:lnTo>
                    <a:pt x="238" y="382"/>
                  </a:lnTo>
                  <a:lnTo>
                    <a:pt x="260" y="373"/>
                  </a:lnTo>
                  <a:lnTo>
                    <a:pt x="277" y="372"/>
                  </a:lnTo>
                  <a:lnTo>
                    <a:pt x="311" y="355"/>
                  </a:lnTo>
                  <a:lnTo>
                    <a:pt x="343" y="340"/>
                  </a:lnTo>
                  <a:lnTo>
                    <a:pt x="323" y="318"/>
                  </a:lnTo>
                  <a:lnTo>
                    <a:pt x="316" y="283"/>
                  </a:lnTo>
                  <a:lnTo>
                    <a:pt x="312" y="256"/>
                  </a:lnTo>
                  <a:lnTo>
                    <a:pt x="310" y="244"/>
                  </a:lnTo>
                  <a:lnTo>
                    <a:pt x="316" y="210"/>
                  </a:lnTo>
                  <a:lnTo>
                    <a:pt x="295" y="179"/>
                  </a:lnTo>
                  <a:lnTo>
                    <a:pt x="310" y="131"/>
                  </a:lnTo>
                  <a:lnTo>
                    <a:pt x="286" y="108"/>
                  </a:lnTo>
                  <a:lnTo>
                    <a:pt x="262" y="8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81" name="Freeform 279"/>
            <p:cNvSpPr>
              <a:spLocks noChangeAspect="1"/>
            </p:cNvSpPr>
            <p:nvPr/>
          </p:nvSpPr>
          <p:spPr bwMode="auto">
            <a:xfrm>
              <a:off x="3441" y="2697"/>
              <a:ext cx="89" cy="196"/>
            </a:xfrm>
            <a:custGeom>
              <a:avLst/>
              <a:gdLst>
                <a:gd name="T0" fmla="*/ 1 w 11"/>
                <a:gd name="T1" fmla="*/ 1 h 24"/>
                <a:gd name="T2" fmla="*/ 1 w 11"/>
                <a:gd name="T3" fmla="*/ 0 h 24"/>
                <a:gd name="T4" fmla="*/ 0 w 11"/>
                <a:gd name="T5" fmla="*/ 1 h 24"/>
                <a:gd name="T6" fmla="*/ 1 w 11"/>
                <a:gd name="T7" fmla="*/ 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4">
                  <a:moveTo>
                    <a:pt x="11" y="24"/>
                  </a:moveTo>
                  <a:lnTo>
                    <a:pt x="5" y="0"/>
                  </a:lnTo>
                  <a:lnTo>
                    <a:pt x="0" y="8"/>
                  </a:lnTo>
                  <a:lnTo>
                    <a:pt x="11" y="2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82" name="Freeform 280"/>
            <p:cNvSpPr>
              <a:spLocks noChangeAspect="1"/>
            </p:cNvSpPr>
            <p:nvPr/>
          </p:nvSpPr>
          <p:spPr bwMode="auto">
            <a:xfrm>
              <a:off x="3301" y="2530"/>
              <a:ext cx="89" cy="196"/>
            </a:xfrm>
            <a:custGeom>
              <a:avLst/>
              <a:gdLst>
                <a:gd name="T0" fmla="*/ 0 w 171"/>
                <a:gd name="T1" fmla="*/ 0 h 200"/>
                <a:gd name="T2" fmla="*/ 0 w 171"/>
                <a:gd name="T3" fmla="*/ 0 h 200"/>
                <a:gd name="T4" fmla="*/ 0 w 171"/>
                <a:gd name="T5" fmla="*/ 0 h 200"/>
                <a:gd name="T6" fmla="*/ 0 w 171"/>
                <a:gd name="T7" fmla="*/ 0 h 200"/>
                <a:gd name="T8" fmla="*/ 0 w 171"/>
                <a:gd name="T9" fmla="*/ 0 h 200"/>
                <a:gd name="T10" fmla="*/ 0 w 171"/>
                <a:gd name="T11" fmla="*/ 0 h 200"/>
                <a:gd name="T12" fmla="*/ 0 w 171"/>
                <a:gd name="T13" fmla="*/ 0 h 200"/>
                <a:gd name="T14" fmla="*/ 0 w 171"/>
                <a:gd name="T15" fmla="*/ 0 h 200"/>
                <a:gd name="T16" fmla="*/ 0 w 171"/>
                <a:gd name="T17" fmla="*/ 0 h 200"/>
                <a:gd name="T18" fmla="*/ 0 w 171"/>
                <a:gd name="T19" fmla="*/ 0 h 200"/>
                <a:gd name="T20" fmla="*/ 0 w 171"/>
                <a:gd name="T21" fmla="*/ 0 h 200"/>
                <a:gd name="T22" fmla="*/ 0 w 171"/>
                <a:gd name="T23" fmla="*/ 0 h 200"/>
                <a:gd name="T24" fmla="*/ 0 w 171"/>
                <a:gd name="T25" fmla="*/ 0 h 200"/>
                <a:gd name="T26" fmla="*/ 0 w 171"/>
                <a:gd name="T27" fmla="*/ 0 h 200"/>
                <a:gd name="T28" fmla="*/ 0 w 171"/>
                <a:gd name="T29" fmla="*/ 0 h 200"/>
                <a:gd name="T30" fmla="*/ 0 w 171"/>
                <a:gd name="T31" fmla="*/ 0 h 200"/>
                <a:gd name="T32" fmla="*/ 0 w 171"/>
                <a:gd name="T33" fmla="*/ 0 h 200"/>
                <a:gd name="T34" fmla="*/ 0 w 171"/>
                <a:gd name="T35" fmla="*/ 0 h 200"/>
                <a:gd name="T36" fmla="*/ 0 w 171"/>
                <a:gd name="T37" fmla="*/ 0 h 200"/>
                <a:gd name="T38" fmla="*/ 0 w 171"/>
                <a:gd name="T39" fmla="*/ 0 h 200"/>
                <a:gd name="T40" fmla="*/ 0 w 171"/>
                <a:gd name="T41" fmla="*/ 0 h 200"/>
                <a:gd name="T42" fmla="*/ 0 w 171"/>
                <a:gd name="T43" fmla="*/ 0 h 200"/>
                <a:gd name="T44" fmla="*/ 0 w 171"/>
                <a:gd name="T45" fmla="*/ 0 h 200"/>
                <a:gd name="T46" fmla="*/ 0 w 171"/>
                <a:gd name="T47" fmla="*/ 0 h 200"/>
                <a:gd name="T48" fmla="*/ 0 w 17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200">
                  <a:moveTo>
                    <a:pt x="151" y="27"/>
                  </a:moveTo>
                  <a:lnTo>
                    <a:pt x="138" y="0"/>
                  </a:lnTo>
                  <a:lnTo>
                    <a:pt x="123" y="17"/>
                  </a:lnTo>
                  <a:lnTo>
                    <a:pt x="88" y="17"/>
                  </a:lnTo>
                  <a:lnTo>
                    <a:pt x="73" y="23"/>
                  </a:lnTo>
                  <a:lnTo>
                    <a:pt x="65" y="18"/>
                  </a:lnTo>
                  <a:lnTo>
                    <a:pt x="42" y="19"/>
                  </a:lnTo>
                  <a:lnTo>
                    <a:pt x="39" y="26"/>
                  </a:lnTo>
                  <a:lnTo>
                    <a:pt x="36" y="57"/>
                  </a:lnTo>
                  <a:lnTo>
                    <a:pt x="53" y="73"/>
                  </a:lnTo>
                  <a:lnTo>
                    <a:pt x="33" y="97"/>
                  </a:lnTo>
                  <a:lnTo>
                    <a:pt x="13" y="120"/>
                  </a:lnTo>
                  <a:lnTo>
                    <a:pt x="6" y="161"/>
                  </a:lnTo>
                  <a:lnTo>
                    <a:pt x="0" y="200"/>
                  </a:lnTo>
                  <a:lnTo>
                    <a:pt x="9" y="200"/>
                  </a:lnTo>
                  <a:lnTo>
                    <a:pt x="28" y="189"/>
                  </a:lnTo>
                  <a:lnTo>
                    <a:pt x="55" y="188"/>
                  </a:lnTo>
                  <a:lnTo>
                    <a:pt x="82" y="188"/>
                  </a:lnTo>
                  <a:lnTo>
                    <a:pt x="109" y="187"/>
                  </a:lnTo>
                  <a:lnTo>
                    <a:pt x="136" y="187"/>
                  </a:lnTo>
                  <a:lnTo>
                    <a:pt x="136" y="147"/>
                  </a:lnTo>
                  <a:lnTo>
                    <a:pt x="157" y="111"/>
                  </a:lnTo>
                  <a:lnTo>
                    <a:pt x="171" y="84"/>
                  </a:lnTo>
                  <a:lnTo>
                    <a:pt x="161" y="56"/>
                  </a:lnTo>
                  <a:lnTo>
                    <a:pt x="151" y="2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83" name="Freeform 281"/>
            <p:cNvSpPr>
              <a:spLocks noChangeAspect="1"/>
            </p:cNvSpPr>
            <p:nvPr/>
          </p:nvSpPr>
          <p:spPr bwMode="auto">
            <a:xfrm>
              <a:off x="3041" y="2513"/>
              <a:ext cx="89" cy="196"/>
            </a:xfrm>
            <a:custGeom>
              <a:avLst/>
              <a:gdLst>
                <a:gd name="T0" fmla="*/ 1 w 605"/>
                <a:gd name="T1" fmla="*/ 0 h 671"/>
                <a:gd name="T2" fmla="*/ 1 w 605"/>
                <a:gd name="T3" fmla="*/ 0 h 671"/>
                <a:gd name="T4" fmla="*/ 1 w 605"/>
                <a:gd name="T5" fmla="*/ 0 h 671"/>
                <a:gd name="T6" fmla="*/ 1 w 605"/>
                <a:gd name="T7" fmla="*/ 0 h 671"/>
                <a:gd name="T8" fmla="*/ 1 w 605"/>
                <a:gd name="T9" fmla="*/ 1 h 671"/>
                <a:gd name="T10" fmla="*/ 1 w 605"/>
                <a:gd name="T11" fmla="*/ 1 h 671"/>
                <a:gd name="T12" fmla="*/ 1 w 605"/>
                <a:gd name="T13" fmla="*/ 1 h 671"/>
                <a:gd name="T14" fmla="*/ 1 w 605"/>
                <a:gd name="T15" fmla="*/ 1 h 671"/>
                <a:gd name="T16" fmla="*/ 1 w 605"/>
                <a:gd name="T17" fmla="*/ 1 h 671"/>
                <a:gd name="T18" fmla="*/ 1 w 605"/>
                <a:gd name="T19" fmla="*/ 1 h 671"/>
                <a:gd name="T20" fmla="*/ 1 w 605"/>
                <a:gd name="T21" fmla="*/ 1 h 671"/>
                <a:gd name="T22" fmla="*/ 1 w 605"/>
                <a:gd name="T23" fmla="*/ 1 h 671"/>
                <a:gd name="T24" fmla="*/ 1 w 605"/>
                <a:gd name="T25" fmla="*/ 1 h 671"/>
                <a:gd name="T26" fmla="*/ 1 w 605"/>
                <a:gd name="T27" fmla="*/ 1 h 671"/>
                <a:gd name="T28" fmla="*/ 1 w 605"/>
                <a:gd name="T29" fmla="*/ 1 h 671"/>
                <a:gd name="T30" fmla="*/ 1 w 605"/>
                <a:gd name="T31" fmla="*/ 1 h 671"/>
                <a:gd name="T32" fmla="*/ 1 w 605"/>
                <a:gd name="T33" fmla="*/ 1 h 671"/>
                <a:gd name="T34" fmla="*/ 0 w 605"/>
                <a:gd name="T35" fmla="*/ 1 h 671"/>
                <a:gd name="T36" fmla="*/ 0 w 605"/>
                <a:gd name="T37" fmla="*/ 1 h 671"/>
                <a:gd name="T38" fmla="*/ 0 w 605"/>
                <a:gd name="T39" fmla="*/ 1 h 671"/>
                <a:gd name="T40" fmla="*/ 0 w 605"/>
                <a:gd name="T41" fmla="*/ 1 h 671"/>
                <a:gd name="T42" fmla="*/ 0 w 605"/>
                <a:gd name="T43" fmla="*/ 1 h 671"/>
                <a:gd name="T44" fmla="*/ 0 w 605"/>
                <a:gd name="T45" fmla="*/ 1 h 671"/>
                <a:gd name="T46" fmla="*/ 0 w 605"/>
                <a:gd name="T47" fmla="*/ 1 h 671"/>
                <a:gd name="T48" fmla="*/ 0 w 605"/>
                <a:gd name="T49" fmla="*/ 1 h 671"/>
                <a:gd name="T50" fmla="*/ 0 w 605"/>
                <a:gd name="T51" fmla="*/ 1 h 671"/>
                <a:gd name="T52" fmla="*/ 0 w 605"/>
                <a:gd name="T53" fmla="*/ 1 h 671"/>
                <a:gd name="T54" fmla="*/ 0 w 605"/>
                <a:gd name="T55" fmla="*/ 1 h 671"/>
                <a:gd name="T56" fmla="*/ 0 w 605"/>
                <a:gd name="T57" fmla="*/ 0 h 671"/>
                <a:gd name="T58" fmla="*/ 0 w 605"/>
                <a:gd name="T59" fmla="*/ 0 h 671"/>
                <a:gd name="T60" fmla="*/ 0 w 605"/>
                <a:gd name="T61" fmla="*/ 0 h 671"/>
                <a:gd name="T62" fmla="*/ 0 w 605"/>
                <a:gd name="T63" fmla="*/ 0 h 671"/>
                <a:gd name="T64" fmla="*/ 0 w 605"/>
                <a:gd name="T65" fmla="*/ 0 h 671"/>
                <a:gd name="T66" fmla="*/ 0 w 605"/>
                <a:gd name="T67" fmla="*/ 0 h 671"/>
                <a:gd name="T68" fmla="*/ 0 w 605"/>
                <a:gd name="T69" fmla="*/ 0 h 671"/>
                <a:gd name="T70" fmla="*/ 0 w 605"/>
                <a:gd name="T71" fmla="*/ 0 h 671"/>
                <a:gd name="T72" fmla="*/ 0 w 605"/>
                <a:gd name="T73" fmla="*/ 0 h 671"/>
                <a:gd name="T74" fmla="*/ 1 w 605"/>
                <a:gd name="T75" fmla="*/ 0 h 671"/>
                <a:gd name="T76" fmla="*/ 1 w 605"/>
                <a:gd name="T77" fmla="*/ 0 h 671"/>
                <a:gd name="T78" fmla="*/ 1 w 605"/>
                <a:gd name="T79" fmla="*/ 0 h 671"/>
                <a:gd name="T80" fmla="*/ 1 w 605"/>
                <a:gd name="T81" fmla="*/ 0 h 671"/>
                <a:gd name="T82" fmla="*/ 1 w 605"/>
                <a:gd name="T83" fmla="*/ 0 h 671"/>
                <a:gd name="T84" fmla="*/ 1 w 605"/>
                <a:gd name="T85" fmla="*/ 0 h 671"/>
                <a:gd name="T86" fmla="*/ 1 w 605"/>
                <a:gd name="T87" fmla="*/ 0 h 671"/>
                <a:gd name="T88" fmla="*/ 1 w 605"/>
                <a:gd name="T89" fmla="*/ 0 h 671"/>
                <a:gd name="T90" fmla="*/ 1 w 605"/>
                <a:gd name="T91" fmla="*/ 0 h 671"/>
                <a:gd name="T92" fmla="*/ 1 w 605"/>
                <a:gd name="T93" fmla="*/ 0 h 6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05" h="671">
                  <a:moveTo>
                    <a:pt x="552" y="239"/>
                  </a:moveTo>
                  <a:lnTo>
                    <a:pt x="538" y="266"/>
                  </a:lnTo>
                  <a:lnTo>
                    <a:pt x="531" y="286"/>
                  </a:lnTo>
                  <a:lnTo>
                    <a:pt x="532" y="287"/>
                  </a:lnTo>
                  <a:lnTo>
                    <a:pt x="533" y="288"/>
                  </a:lnTo>
                  <a:lnTo>
                    <a:pt x="534" y="291"/>
                  </a:lnTo>
                  <a:lnTo>
                    <a:pt x="539" y="320"/>
                  </a:lnTo>
                  <a:lnTo>
                    <a:pt x="545" y="350"/>
                  </a:lnTo>
                  <a:lnTo>
                    <a:pt x="546" y="376"/>
                  </a:lnTo>
                  <a:lnTo>
                    <a:pt x="547" y="402"/>
                  </a:lnTo>
                  <a:lnTo>
                    <a:pt x="558" y="432"/>
                  </a:lnTo>
                  <a:lnTo>
                    <a:pt x="573" y="458"/>
                  </a:lnTo>
                  <a:lnTo>
                    <a:pt x="586" y="483"/>
                  </a:lnTo>
                  <a:lnTo>
                    <a:pt x="557" y="490"/>
                  </a:lnTo>
                  <a:lnTo>
                    <a:pt x="527" y="496"/>
                  </a:lnTo>
                  <a:lnTo>
                    <a:pt x="510" y="524"/>
                  </a:lnTo>
                  <a:lnTo>
                    <a:pt x="516" y="554"/>
                  </a:lnTo>
                  <a:lnTo>
                    <a:pt x="514" y="585"/>
                  </a:lnTo>
                  <a:lnTo>
                    <a:pt x="511" y="615"/>
                  </a:lnTo>
                  <a:lnTo>
                    <a:pt x="541" y="636"/>
                  </a:lnTo>
                  <a:lnTo>
                    <a:pt x="552" y="626"/>
                  </a:lnTo>
                  <a:lnTo>
                    <a:pt x="545" y="671"/>
                  </a:lnTo>
                  <a:lnTo>
                    <a:pt x="538" y="668"/>
                  </a:lnTo>
                  <a:lnTo>
                    <a:pt x="525" y="669"/>
                  </a:lnTo>
                  <a:lnTo>
                    <a:pt x="498" y="634"/>
                  </a:lnTo>
                  <a:lnTo>
                    <a:pt x="479" y="620"/>
                  </a:lnTo>
                  <a:lnTo>
                    <a:pt x="466" y="605"/>
                  </a:lnTo>
                  <a:lnTo>
                    <a:pt x="454" y="620"/>
                  </a:lnTo>
                  <a:lnTo>
                    <a:pt x="412" y="604"/>
                  </a:lnTo>
                  <a:lnTo>
                    <a:pt x="407" y="593"/>
                  </a:lnTo>
                  <a:lnTo>
                    <a:pt x="382" y="597"/>
                  </a:lnTo>
                  <a:lnTo>
                    <a:pt x="370" y="579"/>
                  </a:lnTo>
                  <a:lnTo>
                    <a:pt x="343" y="585"/>
                  </a:lnTo>
                  <a:lnTo>
                    <a:pt x="318" y="591"/>
                  </a:lnTo>
                  <a:lnTo>
                    <a:pt x="317" y="576"/>
                  </a:lnTo>
                  <a:lnTo>
                    <a:pt x="306" y="539"/>
                  </a:lnTo>
                  <a:lnTo>
                    <a:pt x="306" y="498"/>
                  </a:lnTo>
                  <a:lnTo>
                    <a:pt x="305" y="456"/>
                  </a:lnTo>
                  <a:lnTo>
                    <a:pt x="263" y="450"/>
                  </a:lnTo>
                  <a:lnTo>
                    <a:pt x="264" y="443"/>
                  </a:lnTo>
                  <a:lnTo>
                    <a:pt x="232" y="441"/>
                  </a:lnTo>
                  <a:lnTo>
                    <a:pt x="226" y="472"/>
                  </a:lnTo>
                  <a:lnTo>
                    <a:pt x="186" y="480"/>
                  </a:lnTo>
                  <a:lnTo>
                    <a:pt x="165" y="472"/>
                  </a:lnTo>
                  <a:lnTo>
                    <a:pt x="151" y="438"/>
                  </a:lnTo>
                  <a:lnTo>
                    <a:pt x="139" y="405"/>
                  </a:lnTo>
                  <a:lnTo>
                    <a:pt x="113" y="404"/>
                  </a:lnTo>
                  <a:lnTo>
                    <a:pt x="85" y="402"/>
                  </a:lnTo>
                  <a:lnTo>
                    <a:pt x="59" y="401"/>
                  </a:lnTo>
                  <a:lnTo>
                    <a:pt x="31" y="400"/>
                  </a:lnTo>
                  <a:lnTo>
                    <a:pt x="6" y="404"/>
                  </a:lnTo>
                  <a:lnTo>
                    <a:pt x="0" y="398"/>
                  </a:lnTo>
                  <a:lnTo>
                    <a:pt x="11" y="395"/>
                  </a:lnTo>
                  <a:lnTo>
                    <a:pt x="13" y="366"/>
                  </a:lnTo>
                  <a:lnTo>
                    <a:pt x="29" y="356"/>
                  </a:lnTo>
                  <a:lnTo>
                    <a:pt x="45" y="362"/>
                  </a:lnTo>
                  <a:lnTo>
                    <a:pt x="54" y="351"/>
                  </a:lnTo>
                  <a:lnTo>
                    <a:pt x="73" y="348"/>
                  </a:lnTo>
                  <a:lnTo>
                    <a:pt x="76" y="365"/>
                  </a:lnTo>
                  <a:lnTo>
                    <a:pt x="100" y="341"/>
                  </a:lnTo>
                  <a:lnTo>
                    <a:pt x="124" y="318"/>
                  </a:lnTo>
                  <a:lnTo>
                    <a:pt x="129" y="290"/>
                  </a:lnTo>
                  <a:lnTo>
                    <a:pt x="132" y="262"/>
                  </a:lnTo>
                  <a:lnTo>
                    <a:pt x="155" y="233"/>
                  </a:lnTo>
                  <a:lnTo>
                    <a:pt x="177" y="203"/>
                  </a:lnTo>
                  <a:lnTo>
                    <a:pt x="181" y="177"/>
                  </a:lnTo>
                  <a:lnTo>
                    <a:pt x="186" y="150"/>
                  </a:lnTo>
                  <a:lnTo>
                    <a:pt x="191" y="123"/>
                  </a:lnTo>
                  <a:lnTo>
                    <a:pt x="196" y="96"/>
                  </a:lnTo>
                  <a:lnTo>
                    <a:pt x="204" y="65"/>
                  </a:lnTo>
                  <a:lnTo>
                    <a:pt x="203" y="39"/>
                  </a:lnTo>
                  <a:lnTo>
                    <a:pt x="228" y="6"/>
                  </a:lnTo>
                  <a:lnTo>
                    <a:pt x="262" y="24"/>
                  </a:lnTo>
                  <a:lnTo>
                    <a:pt x="292" y="33"/>
                  </a:lnTo>
                  <a:lnTo>
                    <a:pt x="321" y="42"/>
                  </a:lnTo>
                  <a:lnTo>
                    <a:pt x="335" y="21"/>
                  </a:lnTo>
                  <a:lnTo>
                    <a:pt x="349" y="23"/>
                  </a:lnTo>
                  <a:lnTo>
                    <a:pt x="382" y="11"/>
                  </a:lnTo>
                  <a:lnTo>
                    <a:pt x="405" y="11"/>
                  </a:lnTo>
                  <a:lnTo>
                    <a:pt x="417" y="0"/>
                  </a:lnTo>
                  <a:lnTo>
                    <a:pt x="442" y="3"/>
                  </a:lnTo>
                  <a:lnTo>
                    <a:pt x="466" y="6"/>
                  </a:lnTo>
                  <a:lnTo>
                    <a:pt x="483" y="10"/>
                  </a:lnTo>
                  <a:lnTo>
                    <a:pt x="491" y="18"/>
                  </a:lnTo>
                  <a:lnTo>
                    <a:pt x="516" y="34"/>
                  </a:lnTo>
                  <a:lnTo>
                    <a:pt x="534" y="32"/>
                  </a:lnTo>
                  <a:lnTo>
                    <a:pt x="546" y="23"/>
                  </a:lnTo>
                  <a:lnTo>
                    <a:pt x="569" y="44"/>
                  </a:lnTo>
                  <a:lnTo>
                    <a:pt x="591" y="65"/>
                  </a:lnTo>
                  <a:lnTo>
                    <a:pt x="588" y="96"/>
                  </a:lnTo>
                  <a:lnTo>
                    <a:pt x="605" y="112"/>
                  </a:lnTo>
                  <a:lnTo>
                    <a:pt x="585" y="136"/>
                  </a:lnTo>
                  <a:lnTo>
                    <a:pt x="565" y="159"/>
                  </a:lnTo>
                  <a:lnTo>
                    <a:pt x="558" y="200"/>
                  </a:lnTo>
                  <a:lnTo>
                    <a:pt x="552" y="23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84" name="Freeform 282"/>
            <p:cNvSpPr>
              <a:spLocks noChangeAspect="1"/>
            </p:cNvSpPr>
            <p:nvPr/>
          </p:nvSpPr>
          <p:spPr bwMode="auto">
            <a:xfrm>
              <a:off x="3183" y="2736"/>
              <a:ext cx="89" cy="196"/>
            </a:xfrm>
            <a:custGeom>
              <a:avLst/>
              <a:gdLst>
                <a:gd name="T0" fmla="*/ 0 w 372"/>
                <a:gd name="T1" fmla="*/ 0 h 355"/>
                <a:gd name="T2" fmla="*/ 0 w 372"/>
                <a:gd name="T3" fmla="*/ 0 h 355"/>
                <a:gd name="T4" fmla="*/ 0 w 372"/>
                <a:gd name="T5" fmla="*/ 0 h 355"/>
                <a:gd name="T6" fmla="*/ 0 w 372"/>
                <a:gd name="T7" fmla="*/ 0 h 355"/>
                <a:gd name="T8" fmla="*/ 0 w 372"/>
                <a:gd name="T9" fmla="*/ 0 h 355"/>
                <a:gd name="T10" fmla="*/ 0 w 372"/>
                <a:gd name="T11" fmla="*/ 0 h 355"/>
                <a:gd name="T12" fmla="*/ 0 w 372"/>
                <a:gd name="T13" fmla="*/ 0 h 355"/>
                <a:gd name="T14" fmla="*/ 0 w 372"/>
                <a:gd name="T15" fmla="*/ 0 h 355"/>
                <a:gd name="T16" fmla="*/ 0 w 372"/>
                <a:gd name="T17" fmla="*/ 1 h 355"/>
                <a:gd name="T18" fmla="*/ 0 w 372"/>
                <a:gd name="T19" fmla="*/ 1 h 355"/>
                <a:gd name="T20" fmla="*/ 0 w 372"/>
                <a:gd name="T21" fmla="*/ 1 h 355"/>
                <a:gd name="T22" fmla="*/ 0 w 372"/>
                <a:gd name="T23" fmla="*/ 1 h 355"/>
                <a:gd name="T24" fmla="*/ 0 w 372"/>
                <a:gd name="T25" fmla="*/ 1 h 355"/>
                <a:gd name="T26" fmla="*/ 0 w 372"/>
                <a:gd name="T27" fmla="*/ 0 h 355"/>
                <a:gd name="T28" fmla="*/ 0 w 372"/>
                <a:gd name="T29" fmla="*/ 0 h 355"/>
                <a:gd name="T30" fmla="*/ 0 w 372"/>
                <a:gd name="T31" fmla="*/ 0 h 355"/>
                <a:gd name="T32" fmla="*/ 0 w 372"/>
                <a:gd name="T33" fmla="*/ 0 h 355"/>
                <a:gd name="T34" fmla="*/ 0 w 372"/>
                <a:gd name="T35" fmla="*/ 0 h 355"/>
                <a:gd name="T36" fmla="*/ 0 w 372"/>
                <a:gd name="T37" fmla="*/ 0 h 355"/>
                <a:gd name="T38" fmla="*/ 0 w 372"/>
                <a:gd name="T39" fmla="*/ 0 h 355"/>
                <a:gd name="T40" fmla="*/ 1 w 372"/>
                <a:gd name="T41" fmla="*/ 0 h 355"/>
                <a:gd name="T42" fmla="*/ 1 w 372"/>
                <a:gd name="T43" fmla="*/ 0 h 355"/>
                <a:gd name="T44" fmla="*/ 1 w 372"/>
                <a:gd name="T45" fmla="*/ 0 h 355"/>
                <a:gd name="T46" fmla="*/ 1 w 372"/>
                <a:gd name="T47" fmla="*/ 0 h 355"/>
                <a:gd name="T48" fmla="*/ 1 w 372"/>
                <a:gd name="T49" fmla="*/ 0 h 355"/>
                <a:gd name="T50" fmla="*/ 1 w 372"/>
                <a:gd name="T51" fmla="*/ 0 h 355"/>
                <a:gd name="T52" fmla="*/ 1 w 372"/>
                <a:gd name="T53" fmla="*/ 0 h 355"/>
                <a:gd name="T54" fmla="*/ 1 w 372"/>
                <a:gd name="T55" fmla="*/ 0 h 355"/>
                <a:gd name="T56" fmla="*/ 1 w 372"/>
                <a:gd name="T57" fmla="*/ 0 h 355"/>
                <a:gd name="T58" fmla="*/ 1 w 372"/>
                <a:gd name="T59" fmla="*/ 0 h 355"/>
                <a:gd name="T60" fmla="*/ 1 w 372"/>
                <a:gd name="T61" fmla="*/ 0 h 355"/>
                <a:gd name="T62" fmla="*/ 0 w 372"/>
                <a:gd name="T63" fmla="*/ 0 h 355"/>
                <a:gd name="T64" fmla="*/ 0 w 372"/>
                <a:gd name="T65" fmla="*/ 0 h 355"/>
                <a:gd name="T66" fmla="*/ 0 w 372"/>
                <a:gd name="T67" fmla="*/ 0 h 355"/>
                <a:gd name="T68" fmla="*/ 0 w 372"/>
                <a:gd name="T69" fmla="*/ 0 h 355"/>
                <a:gd name="T70" fmla="*/ 0 w 372"/>
                <a:gd name="T71" fmla="*/ 0 h 355"/>
                <a:gd name="T72" fmla="*/ 0 w 372"/>
                <a:gd name="T73" fmla="*/ 0 h 355"/>
                <a:gd name="T74" fmla="*/ 0 w 372"/>
                <a:gd name="T75" fmla="*/ 0 h 355"/>
                <a:gd name="T76" fmla="*/ 0 w 372"/>
                <a:gd name="T77" fmla="*/ 0 h 355"/>
                <a:gd name="T78" fmla="*/ 0 w 372"/>
                <a:gd name="T79" fmla="*/ 0 h 355"/>
                <a:gd name="T80" fmla="*/ 0 w 372"/>
                <a:gd name="T81" fmla="*/ 0 h 355"/>
                <a:gd name="T82" fmla="*/ 0 w 372"/>
                <a:gd name="T83" fmla="*/ 0 h 355"/>
                <a:gd name="T84" fmla="*/ 0 w 372"/>
                <a:gd name="T85" fmla="*/ 0 h 355"/>
                <a:gd name="T86" fmla="*/ 0 w 372"/>
                <a:gd name="T87" fmla="*/ 0 h 355"/>
                <a:gd name="T88" fmla="*/ 0 w 372"/>
                <a:gd name="T89" fmla="*/ 0 h 355"/>
                <a:gd name="T90" fmla="*/ 0 w 372"/>
                <a:gd name="T91" fmla="*/ 0 h 355"/>
                <a:gd name="T92" fmla="*/ 0 w 372"/>
                <a:gd name="T93" fmla="*/ 0 h 355"/>
                <a:gd name="T94" fmla="*/ 0 w 372"/>
                <a:gd name="T95" fmla="*/ 0 h 355"/>
                <a:gd name="T96" fmla="*/ 0 w 372"/>
                <a:gd name="T97" fmla="*/ 0 h 355"/>
                <a:gd name="T98" fmla="*/ 0 w 372"/>
                <a:gd name="T99" fmla="*/ 0 h 355"/>
                <a:gd name="T100" fmla="*/ 0 w 372"/>
                <a:gd name="T101" fmla="*/ 0 h 355"/>
                <a:gd name="T102" fmla="*/ 0 w 372"/>
                <a:gd name="T103" fmla="*/ 0 h 355"/>
                <a:gd name="T104" fmla="*/ 0 w 372"/>
                <a:gd name="T105" fmla="*/ 0 h 355"/>
                <a:gd name="T106" fmla="*/ 0 w 372"/>
                <a:gd name="T107" fmla="*/ 0 h 3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72" h="355">
                  <a:moveTo>
                    <a:pt x="66" y="170"/>
                  </a:moveTo>
                  <a:lnTo>
                    <a:pt x="34" y="171"/>
                  </a:lnTo>
                  <a:lnTo>
                    <a:pt x="3" y="173"/>
                  </a:lnTo>
                  <a:lnTo>
                    <a:pt x="2" y="201"/>
                  </a:lnTo>
                  <a:lnTo>
                    <a:pt x="2" y="229"/>
                  </a:lnTo>
                  <a:lnTo>
                    <a:pt x="1" y="258"/>
                  </a:lnTo>
                  <a:lnTo>
                    <a:pt x="0" y="287"/>
                  </a:lnTo>
                  <a:lnTo>
                    <a:pt x="22" y="313"/>
                  </a:lnTo>
                  <a:lnTo>
                    <a:pt x="45" y="339"/>
                  </a:lnTo>
                  <a:lnTo>
                    <a:pt x="67" y="335"/>
                  </a:lnTo>
                  <a:lnTo>
                    <a:pt x="100" y="345"/>
                  </a:lnTo>
                  <a:lnTo>
                    <a:pt x="145" y="355"/>
                  </a:lnTo>
                  <a:lnTo>
                    <a:pt x="175" y="329"/>
                  </a:lnTo>
                  <a:lnTo>
                    <a:pt x="207" y="301"/>
                  </a:lnTo>
                  <a:lnTo>
                    <a:pt x="217" y="279"/>
                  </a:lnTo>
                  <a:lnTo>
                    <a:pt x="241" y="273"/>
                  </a:lnTo>
                  <a:lnTo>
                    <a:pt x="265" y="267"/>
                  </a:lnTo>
                  <a:lnTo>
                    <a:pt x="259" y="248"/>
                  </a:lnTo>
                  <a:lnTo>
                    <a:pt x="283" y="239"/>
                  </a:lnTo>
                  <a:lnTo>
                    <a:pt x="307" y="229"/>
                  </a:lnTo>
                  <a:lnTo>
                    <a:pt x="331" y="219"/>
                  </a:lnTo>
                  <a:lnTo>
                    <a:pt x="354" y="210"/>
                  </a:lnTo>
                  <a:lnTo>
                    <a:pt x="340" y="193"/>
                  </a:lnTo>
                  <a:lnTo>
                    <a:pt x="356" y="158"/>
                  </a:lnTo>
                  <a:lnTo>
                    <a:pt x="361" y="150"/>
                  </a:lnTo>
                  <a:lnTo>
                    <a:pt x="363" y="122"/>
                  </a:lnTo>
                  <a:lnTo>
                    <a:pt x="364" y="93"/>
                  </a:lnTo>
                  <a:lnTo>
                    <a:pt x="372" y="81"/>
                  </a:lnTo>
                  <a:lnTo>
                    <a:pt x="352" y="53"/>
                  </a:lnTo>
                  <a:lnTo>
                    <a:pt x="350" y="44"/>
                  </a:lnTo>
                  <a:lnTo>
                    <a:pt x="318" y="25"/>
                  </a:lnTo>
                  <a:lnTo>
                    <a:pt x="284" y="6"/>
                  </a:lnTo>
                  <a:lnTo>
                    <a:pt x="283" y="0"/>
                  </a:lnTo>
                  <a:lnTo>
                    <a:pt x="254" y="7"/>
                  </a:lnTo>
                  <a:lnTo>
                    <a:pt x="224" y="13"/>
                  </a:lnTo>
                  <a:lnTo>
                    <a:pt x="207" y="41"/>
                  </a:lnTo>
                  <a:lnTo>
                    <a:pt x="213" y="71"/>
                  </a:lnTo>
                  <a:lnTo>
                    <a:pt x="211" y="102"/>
                  </a:lnTo>
                  <a:lnTo>
                    <a:pt x="208" y="132"/>
                  </a:lnTo>
                  <a:lnTo>
                    <a:pt x="238" y="153"/>
                  </a:lnTo>
                  <a:lnTo>
                    <a:pt x="249" y="143"/>
                  </a:lnTo>
                  <a:lnTo>
                    <a:pt x="242" y="188"/>
                  </a:lnTo>
                  <a:lnTo>
                    <a:pt x="235" y="185"/>
                  </a:lnTo>
                  <a:lnTo>
                    <a:pt x="222" y="186"/>
                  </a:lnTo>
                  <a:lnTo>
                    <a:pt x="195" y="151"/>
                  </a:lnTo>
                  <a:lnTo>
                    <a:pt x="176" y="137"/>
                  </a:lnTo>
                  <a:lnTo>
                    <a:pt x="163" y="122"/>
                  </a:lnTo>
                  <a:lnTo>
                    <a:pt x="151" y="137"/>
                  </a:lnTo>
                  <a:lnTo>
                    <a:pt x="109" y="121"/>
                  </a:lnTo>
                  <a:lnTo>
                    <a:pt x="104" y="110"/>
                  </a:lnTo>
                  <a:lnTo>
                    <a:pt x="79" y="114"/>
                  </a:lnTo>
                  <a:lnTo>
                    <a:pt x="67" y="96"/>
                  </a:lnTo>
                  <a:lnTo>
                    <a:pt x="67" y="133"/>
                  </a:lnTo>
                  <a:lnTo>
                    <a:pt x="66" y="17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85" name="Freeform 283"/>
            <p:cNvSpPr>
              <a:spLocks noChangeAspect="1"/>
            </p:cNvSpPr>
            <p:nvPr/>
          </p:nvSpPr>
          <p:spPr bwMode="auto">
            <a:xfrm>
              <a:off x="3231" y="2864"/>
              <a:ext cx="89" cy="196"/>
            </a:xfrm>
            <a:custGeom>
              <a:avLst/>
              <a:gdLst>
                <a:gd name="T0" fmla="*/ 0 w 240"/>
                <a:gd name="T1" fmla="*/ 0 h 243"/>
                <a:gd name="T2" fmla="*/ 0 w 240"/>
                <a:gd name="T3" fmla="*/ 0 h 243"/>
                <a:gd name="T4" fmla="*/ 0 w 240"/>
                <a:gd name="T5" fmla="*/ 0 h 243"/>
                <a:gd name="T6" fmla="*/ 0 w 240"/>
                <a:gd name="T7" fmla="*/ 0 h 243"/>
                <a:gd name="T8" fmla="*/ 0 w 240"/>
                <a:gd name="T9" fmla="*/ 0 h 243"/>
                <a:gd name="T10" fmla="*/ 0 w 240"/>
                <a:gd name="T11" fmla="*/ 0 h 243"/>
                <a:gd name="T12" fmla="*/ 0 w 240"/>
                <a:gd name="T13" fmla="*/ 0 h 243"/>
                <a:gd name="T14" fmla="*/ 0 w 240"/>
                <a:gd name="T15" fmla="*/ 0 h 243"/>
                <a:gd name="T16" fmla="*/ 0 w 240"/>
                <a:gd name="T17" fmla="*/ 0 h 243"/>
                <a:gd name="T18" fmla="*/ 0 w 240"/>
                <a:gd name="T19" fmla="*/ 0 h 243"/>
                <a:gd name="T20" fmla="*/ 0 w 240"/>
                <a:gd name="T21" fmla="*/ 0 h 243"/>
                <a:gd name="T22" fmla="*/ 0 w 240"/>
                <a:gd name="T23" fmla="*/ 0 h 243"/>
                <a:gd name="T24" fmla="*/ 0 w 240"/>
                <a:gd name="T25" fmla="*/ 0 h 243"/>
                <a:gd name="T26" fmla="*/ 0 w 240"/>
                <a:gd name="T27" fmla="*/ 0 h 243"/>
                <a:gd name="T28" fmla="*/ 0 w 240"/>
                <a:gd name="T29" fmla="*/ 0 h 243"/>
                <a:gd name="T30" fmla="*/ 0 w 240"/>
                <a:gd name="T31" fmla="*/ 0 h 243"/>
                <a:gd name="T32" fmla="*/ 0 w 240"/>
                <a:gd name="T33" fmla="*/ 0 h 243"/>
                <a:gd name="T34" fmla="*/ 0 w 240"/>
                <a:gd name="T35" fmla="*/ 0 h 243"/>
                <a:gd name="T36" fmla="*/ 0 w 240"/>
                <a:gd name="T37" fmla="*/ 0 h 243"/>
                <a:gd name="T38" fmla="*/ 0 w 240"/>
                <a:gd name="T39" fmla="*/ 0 h 243"/>
                <a:gd name="T40" fmla="*/ 0 w 240"/>
                <a:gd name="T41" fmla="*/ 0 h 243"/>
                <a:gd name="T42" fmla="*/ 0 w 240"/>
                <a:gd name="T43" fmla="*/ 0 h 243"/>
                <a:gd name="T44" fmla="*/ 0 w 240"/>
                <a:gd name="T45" fmla="*/ 0 h 243"/>
                <a:gd name="T46" fmla="*/ 0 w 240"/>
                <a:gd name="T47" fmla="*/ 0 h 243"/>
                <a:gd name="T48" fmla="*/ 0 w 240"/>
                <a:gd name="T49" fmla="*/ 0 h 243"/>
                <a:gd name="T50" fmla="*/ 0 w 240"/>
                <a:gd name="T51" fmla="*/ 0 h 243"/>
                <a:gd name="T52" fmla="*/ 0 w 240"/>
                <a:gd name="T53" fmla="*/ 0 h 243"/>
                <a:gd name="T54" fmla="*/ 0 w 240"/>
                <a:gd name="T55" fmla="*/ 0 h 243"/>
                <a:gd name="T56" fmla="*/ 0 w 240"/>
                <a:gd name="T57" fmla="*/ 0 h 2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243">
                  <a:moveTo>
                    <a:pt x="119" y="232"/>
                  </a:moveTo>
                  <a:lnTo>
                    <a:pt x="112" y="226"/>
                  </a:lnTo>
                  <a:lnTo>
                    <a:pt x="84" y="213"/>
                  </a:lnTo>
                  <a:lnTo>
                    <a:pt x="74" y="184"/>
                  </a:lnTo>
                  <a:lnTo>
                    <a:pt x="65" y="173"/>
                  </a:lnTo>
                  <a:lnTo>
                    <a:pt x="60" y="166"/>
                  </a:lnTo>
                  <a:lnTo>
                    <a:pt x="36" y="148"/>
                  </a:lnTo>
                  <a:lnTo>
                    <a:pt x="18" y="113"/>
                  </a:lnTo>
                  <a:lnTo>
                    <a:pt x="0" y="78"/>
                  </a:lnTo>
                  <a:lnTo>
                    <a:pt x="45" y="88"/>
                  </a:lnTo>
                  <a:lnTo>
                    <a:pt x="75" y="62"/>
                  </a:lnTo>
                  <a:lnTo>
                    <a:pt x="107" y="34"/>
                  </a:lnTo>
                  <a:lnTo>
                    <a:pt x="117" y="12"/>
                  </a:lnTo>
                  <a:lnTo>
                    <a:pt x="141" y="6"/>
                  </a:lnTo>
                  <a:lnTo>
                    <a:pt x="165" y="0"/>
                  </a:lnTo>
                  <a:lnTo>
                    <a:pt x="164" y="14"/>
                  </a:lnTo>
                  <a:lnTo>
                    <a:pt x="180" y="14"/>
                  </a:lnTo>
                  <a:lnTo>
                    <a:pt x="210" y="26"/>
                  </a:lnTo>
                  <a:lnTo>
                    <a:pt x="240" y="39"/>
                  </a:lnTo>
                  <a:lnTo>
                    <a:pt x="240" y="82"/>
                  </a:lnTo>
                  <a:lnTo>
                    <a:pt x="234" y="113"/>
                  </a:lnTo>
                  <a:lnTo>
                    <a:pt x="238" y="146"/>
                  </a:lnTo>
                  <a:lnTo>
                    <a:pt x="227" y="177"/>
                  </a:lnTo>
                  <a:lnTo>
                    <a:pt x="220" y="206"/>
                  </a:lnTo>
                  <a:lnTo>
                    <a:pt x="201" y="224"/>
                  </a:lnTo>
                  <a:lnTo>
                    <a:pt x="180" y="243"/>
                  </a:lnTo>
                  <a:lnTo>
                    <a:pt x="152" y="239"/>
                  </a:lnTo>
                  <a:lnTo>
                    <a:pt x="122" y="234"/>
                  </a:lnTo>
                  <a:lnTo>
                    <a:pt x="119" y="232"/>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486" name="Freeform 284"/>
            <p:cNvSpPr>
              <a:spLocks noChangeAspect="1"/>
            </p:cNvSpPr>
            <p:nvPr/>
          </p:nvSpPr>
          <p:spPr bwMode="auto">
            <a:xfrm>
              <a:off x="2040" y="3106"/>
              <a:ext cx="89" cy="196"/>
            </a:xfrm>
            <a:custGeom>
              <a:avLst/>
              <a:gdLst>
                <a:gd name="T0" fmla="*/ 0 w 153"/>
                <a:gd name="T1" fmla="*/ 0 h 171"/>
                <a:gd name="T2" fmla="*/ 0 w 153"/>
                <a:gd name="T3" fmla="*/ 0 h 171"/>
                <a:gd name="T4" fmla="*/ 0 w 153"/>
                <a:gd name="T5" fmla="*/ 0 h 171"/>
                <a:gd name="T6" fmla="*/ 0 w 153"/>
                <a:gd name="T7" fmla="*/ 0 h 171"/>
                <a:gd name="T8" fmla="*/ 0 w 153"/>
                <a:gd name="T9" fmla="*/ 0 h 171"/>
                <a:gd name="T10" fmla="*/ 0 w 153"/>
                <a:gd name="T11" fmla="*/ 0 h 171"/>
                <a:gd name="T12" fmla="*/ 0 w 153"/>
                <a:gd name="T13" fmla="*/ 0 h 171"/>
                <a:gd name="T14" fmla="*/ 0 w 153"/>
                <a:gd name="T15" fmla="*/ 0 h 171"/>
                <a:gd name="T16" fmla="*/ 0 w 153"/>
                <a:gd name="T17" fmla="*/ 0 h 171"/>
                <a:gd name="T18" fmla="*/ 0 w 153"/>
                <a:gd name="T19" fmla="*/ 0 h 171"/>
                <a:gd name="T20" fmla="*/ 0 w 153"/>
                <a:gd name="T21" fmla="*/ 0 h 171"/>
                <a:gd name="T22" fmla="*/ 0 w 153"/>
                <a:gd name="T23" fmla="*/ 0 h 171"/>
                <a:gd name="T24" fmla="*/ 0 w 153"/>
                <a:gd name="T25" fmla="*/ 0 h 171"/>
                <a:gd name="T26" fmla="*/ 0 w 153"/>
                <a:gd name="T27" fmla="*/ 0 h 171"/>
                <a:gd name="T28" fmla="*/ 0 w 153"/>
                <a:gd name="T29" fmla="*/ 0 h 171"/>
                <a:gd name="T30" fmla="*/ 0 w 153"/>
                <a:gd name="T31" fmla="*/ 0 h 171"/>
                <a:gd name="T32" fmla="*/ 0 w 153"/>
                <a:gd name="T33" fmla="*/ 0 h 171"/>
                <a:gd name="T34" fmla="*/ 0 w 153"/>
                <a:gd name="T35" fmla="*/ 0 h 171"/>
                <a:gd name="T36" fmla="*/ 0 w 153"/>
                <a:gd name="T37" fmla="*/ 0 h 1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3" h="171">
                  <a:moveTo>
                    <a:pt x="150" y="89"/>
                  </a:moveTo>
                  <a:lnTo>
                    <a:pt x="117" y="66"/>
                  </a:lnTo>
                  <a:lnTo>
                    <a:pt x="85" y="42"/>
                  </a:lnTo>
                  <a:lnTo>
                    <a:pt x="66" y="30"/>
                  </a:lnTo>
                  <a:lnTo>
                    <a:pt x="57" y="30"/>
                  </a:lnTo>
                  <a:lnTo>
                    <a:pt x="19" y="0"/>
                  </a:lnTo>
                  <a:lnTo>
                    <a:pt x="3" y="5"/>
                  </a:lnTo>
                  <a:lnTo>
                    <a:pt x="3" y="6"/>
                  </a:lnTo>
                  <a:lnTo>
                    <a:pt x="2" y="45"/>
                  </a:lnTo>
                  <a:lnTo>
                    <a:pt x="0" y="84"/>
                  </a:lnTo>
                  <a:lnTo>
                    <a:pt x="2" y="89"/>
                  </a:lnTo>
                  <a:lnTo>
                    <a:pt x="0" y="117"/>
                  </a:lnTo>
                  <a:lnTo>
                    <a:pt x="15" y="147"/>
                  </a:lnTo>
                  <a:lnTo>
                    <a:pt x="54" y="163"/>
                  </a:lnTo>
                  <a:lnTo>
                    <a:pt x="103" y="171"/>
                  </a:lnTo>
                  <a:lnTo>
                    <a:pt x="132" y="161"/>
                  </a:lnTo>
                  <a:lnTo>
                    <a:pt x="153" y="131"/>
                  </a:lnTo>
                  <a:lnTo>
                    <a:pt x="146" y="105"/>
                  </a:lnTo>
                  <a:lnTo>
                    <a:pt x="150" y="89"/>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87" name="Freeform 285"/>
            <p:cNvSpPr>
              <a:spLocks noChangeAspect="1"/>
            </p:cNvSpPr>
            <p:nvPr/>
          </p:nvSpPr>
          <p:spPr bwMode="auto">
            <a:xfrm>
              <a:off x="1863" y="2978"/>
              <a:ext cx="89" cy="196"/>
            </a:xfrm>
            <a:custGeom>
              <a:avLst/>
              <a:gdLst>
                <a:gd name="T0" fmla="*/ 0 w 486"/>
                <a:gd name="T1" fmla="*/ 1 h 1086"/>
                <a:gd name="T2" fmla="*/ 0 w 486"/>
                <a:gd name="T3" fmla="*/ 1 h 1086"/>
                <a:gd name="T4" fmla="*/ 0 w 486"/>
                <a:gd name="T5" fmla="*/ 1 h 1086"/>
                <a:gd name="T6" fmla="*/ 0 w 486"/>
                <a:gd name="T7" fmla="*/ 2 h 1086"/>
                <a:gd name="T8" fmla="*/ 0 w 486"/>
                <a:gd name="T9" fmla="*/ 2 h 1086"/>
                <a:gd name="T10" fmla="*/ 0 w 486"/>
                <a:gd name="T11" fmla="*/ 2 h 1086"/>
                <a:gd name="T12" fmla="*/ 0 w 486"/>
                <a:gd name="T13" fmla="*/ 2 h 1086"/>
                <a:gd name="T14" fmla="*/ 0 w 486"/>
                <a:gd name="T15" fmla="*/ 2 h 1086"/>
                <a:gd name="T16" fmla="*/ 0 w 486"/>
                <a:gd name="T17" fmla="*/ 2 h 1086"/>
                <a:gd name="T18" fmla="*/ 0 w 486"/>
                <a:gd name="T19" fmla="*/ 2 h 1086"/>
                <a:gd name="T20" fmla="*/ 0 w 486"/>
                <a:gd name="T21" fmla="*/ 2 h 1086"/>
                <a:gd name="T22" fmla="*/ 0 w 486"/>
                <a:gd name="T23" fmla="*/ 2 h 1086"/>
                <a:gd name="T24" fmla="*/ 0 w 486"/>
                <a:gd name="T25" fmla="*/ 2 h 1086"/>
                <a:gd name="T26" fmla="*/ 0 w 486"/>
                <a:gd name="T27" fmla="*/ 2 h 1086"/>
                <a:gd name="T28" fmla="*/ 0 w 486"/>
                <a:gd name="T29" fmla="*/ 2 h 1086"/>
                <a:gd name="T30" fmla="*/ 0 w 486"/>
                <a:gd name="T31" fmla="*/ 2 h 1086"/>
                <a:gd name="T32" fmla="*/ 0 w 486"/>
                <a:gd name="T33" fmla="*/ 2 h 1086"/>
                <a:gd name="T34" fmla="*/ 0 w 486"/>
                <a:gd name="T35" fmla="*/ 2 h 1086"/>
                <a:gd name="T36" fmla="*/ 0 w 486"/>
                <a:gd name="T37" fmla="*/ 2 h 1086"/>
                <a:gd name="T38" fmla="*/ 0 w 486"/>
                <a:gd name="T39" fmla="*/ 2 h 1086"/>
                <a:gd name="T40" fmla="*/ 0 w 486"/>
                <a:gd name="T41" fmla="*/ 2 h 1086"/>
                <a:gd name="T42" fmla="*/ 0 w 486"/>
                <a:gd name="T43" fmla="*/ 2 h 1086"/>
                <a:gd name="T44" fmla="*/ 0 w 486"/>
                <a:gd name="T45" fmla="*/ 2 h 1086"/>
                <a:gd name="T46" fmla="*/ 0 w 486"/>
                <a:gd name="T47" fmla="*/ 2 h 1086"/>
                <a:gd name="T48" fmla="*/ 0 w 486"/>
                <a:gd name="T49" fmla="*/ 1 h 1086"/>
                <a:gd name="T50" fmla="*/ 0 w 486"/>
                <a:gd name="T51" fmla="*/ 1 h 1086"/>
                <a:gd name="T52" fmla="*/ 0 w 486"/>
                <a:gd name="T53" fmla="*/ 1 h 1086"/>
                <a:gd name="T54" fmla="*/ 0 w 486"/>
                <a:gd name="T55" fmla="*/ 1 h 1086"/>
                <a:gd name="T56" fmla="*/ 0 w 486"/>
                <a:gd name="T57" fmla="*/ 1 h 1086"/>
                <a:gd name="T58" fmla="*/ 0 w 486"/>
                <a:gd name="T59" fmla="*/ 1 h 1086"/>
                <a:gd name="T60" fmla="*/ 0 w 486"/>
                <a:gd name="T61" fmla="*/ 0 h 1086"/>
                <a:gd name="T62" fmla="*/ 0 w 486"/>
                <a:gd name="T63" fmla="*/ 0 h 1086"/>
                <a:gd name="T64" fmla="*/ 0 w 486"/>
                <a:gd name="T65" fmla="*/ 0 h 1086"/>
                <a:gd name="T66" fmla="*/ 0 w 486"/>
                <a:gd name="T67" fmla="*/ 0 h 1086"/>
                <a:gd name="T68" fmla="*/ 0 w 486"/>
                <a:gd name="T69" fmla="*/ 0 h 1086"/>
                <a:gd name="T70" fmla="*/ 0 w 486"/>
                <a:gd name="T71" fmla="*/ 0 h 1086"/>
                <a:gd name="T72" fmla="*/ 0 w 486"/>
                <a:gd name="T73" fmla="*/ 0 h 1086"/>
                <a:gd name="T74" fmla="*/ 0 w 486"/>
                <a:gd name="T75" fmla="*/ 0 h 1086"/>
                <a:gd name="T76" fmla="*/ 0 w 486"/>
                <a:gd name="T77" fmla="*/ 0 h 1086"/>
                <a:gd name="T78" fmla="*/ 0 w 486"/>
                <a:gd name="T79" fmla="*/ 0 h 1086"/>
                <a:gd name="T80" fmla="*/ 0 w 486"/>
                <a:gd name="T81" fmla="*/ 0 h 1086"/>
                <a:gd name="T82" fmla="*/ 0 w 486"/>
                <a:gd name="T83" fmla="*/ 0 h 1086"/>
                <a:gd name="T84" fmla="*/ 1 w 486"/>
                <a:gd name="T85" fmla="*/ 0 h 1086"/>
                <a:gd name="T86" fmla="*/ 1 w 486"/>
                <a:gd name="T87" fmla="*/ 0 h 1086"/>
                <a:gd name="T88" fmla="*/ 1 w 486"/>
                <a:gd name="T89" fmla="*/ 0 h 1086"/>
                <a:gd name="T90" fmla="*/ 1 w 486"/>
                <a:gd name="T91" fmla="*/ 0 h 1086"/>
                <a:gd name="T92" fmla="*/ 1 w 486"/>
                <a:gd name="T93" fmla="*/ 0 h 1086"/>
                <a:gd name="T94" fmla="*/ 1 w 486"/>
                <a:gd name="T95" fmla="*/ 0 h 1086"/>
                <a:gd name="T96" fmla="*/ 1 w 486"/>
                <a:gd name="T97" fmla="*/ 0 h 1086"/>
                <a:gd name="T98" fmla="*/ 1 w 486"/>
                <a:gd name="T99" fmla="*/ 0 h 1086"/>
                <a:gd name="T100" fmla="*/ 1 w 486"/>
                <a:gd name="T101" fmla="*/ 0 h 1086"/>
                <a:gd name="T102" fmla="*/ 1 w 486"/>
                <a:gd name="T103" fmla="*/ 0 h 1086"/>
                <a:gd name="T104" fmla="*/ 1 w 486"/>
                <a:gd name="T105" fmla="*/ 1 h 1086"/>
                <a:gd name="T106" fmla="*/ 1 w 486"/>
                <a:gd name="T107" fmla="*/ 1 h 1086"/>
                <a:gd name="T108" fmla="*/ 1 w 486"/>
                <a:gd name="T109" fmla="*/ 1 h 1086"/>
                <a:gd name="T110" fmla="*/ 1 w 486"/>
                <a:gd name="T111" fmla="*/ 1 h 1086"/>
                <a:gd name="T112" fmla="*/ 1 w 486"/>
                <a:gd name="T113" fmla="*/ 1 h 1086"/>
                <a:gd name="T114" fmla="*/ 1 w 486"/>
                <a:gd name="T115" fmla="*/ 1 h 1086"/>
                <a:gd name="T116" fmla="*/ 0 w 486"/>
                <a:gd name="T117" fmla="*/ 1 h 1086"/>
                <a:gd name="T118" fmla="*/ 0 w 486"/>
                <a:gd name="T119" fmla="*/ 1 h 10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6" h="1086">
                  <a:moveTo>
                    <a:pt x="312" y="690"/>
                  </a:moveTo>
                  <a:lnTo>
                    <a:pt x="270" y="689"/>
                  </a:lnTo>
                  <a:lnTo>
                    <a:pt x="240" y="683"/>
                  </a:lnTo>
                  <a:lnTo>
                    <a:pt x="264" y="731"/>
                  </a:lnTo>
                  <a:lnTo>
                    <a:pt x="272" y="734"/>
                  </a:lnTo>
                  <a:lnTo>
                    <a:pt x="284" y="733"/>
                  </a:lnTo>
                  <a:lnTo>
                    <a:pt x="293" y="726"/>
                  </a:lnTo>
                  <a:lnTo>
                    <a:pt x="301" y="752"/>
                  </a:lnTo>
                  <a:lnTo>
                    <a:pt x="285" y="748"/>
                  </a:lnTo>
                  <a:lnTo>
                    <a:pt x="264" y="748"/>
                  </a:lnTo>
                  <a:lnTo>
                    <a:pt x="287" y="758"/>
                  </a:lnTo>
                  <a:lnTo>
                    <a:pt x="265" y="786"/>
                  </a:lnTo>
                  <a:lnTo>
                    <a:pt x="267" y="815"/>
                  </a:lnTo>
                  <a:lnTo>
                    <a:pt x="264" y="830"/>
                  </a:lnTo>
                  <a:lnTo>
                    <a:pt x="231" y="847"/>
                  </a:lnTo>
                  <a:lnTo>
                    <a:pt x="233" y="880"/>
                  </a:lnTo>
                  <a:lnTo>
                    <a:pt x="277" y="904"/>
                  </a:lnTo>
                  <a:lnTo>
                    <a:pt x="294" y="913"/>
                  </a:lnTo>
                  <a:lnTo>
                    <a:pt x="284" y="930"/>
                  </a:lnTo>
                  <a:lnTo>
                    <a:pt x="295" y="934"/>
                  </a:lnTo>
                  <a:lnTo>
                    <a:pt x="279" y="956"/>
                  </a:lnTo>
                  <a:lnTo>
                    <a:pt x="264" y="979"/>
                  </a:lnTo>
                  <a:lnTo>
                    <a:pt x="261" y="1007"/>
                  </a:lnTo>
                  <a:lnTo>
                    <a:pt x="246" y="1001"/>
                  </a:lnTo>
                  <a:lnTo>
                    <a:pt x="239" y="1004"/>
                  </a:lnTo>
                  <a:lnTo>
                    <a:pt x="254" y="1012"/>
                  </a:lnTo>
                  <a:lnTo>
                    <a:pt x="242" y="1031"/>
                  </a:lnTo>
                  <a:lnTo>
                    <a:pt x="241" y="1039"/>
                  </a:lnTo>
                  <a:lnTo>
                    <a:pt x="255" y="1060"/>
                  </a:lnTo>
                  <a:lnTo>
                    <a:pt x="248" y="1060"/>
                  </a:lnTo>
                  <a:lnTo>
                    <a:pt x="267" y="1069"/>
                  </a:lnTo>
                  <a:lnTo>
                    <a:pt x="284" y="1086"/>
                  </a:lnTo>
                  <a:lnTo>
                    <a:pt x="237" y="1073"/>
                  </a:lnTo>
                  <a:lnTo>
                    <a:pt x="181" y="1068"/>
                  </a:lnTo>
                  <a:lnTo>
                    <a:pt x="165" y="1052"/>
                  </a:lnTo>
                  <a:lnTo>
                    <a:pt x="147" y="1026"/>
                  </a:lnTo>
                  <a:lnTo>
                    <a:pt x="131" y="1027"/>
                  </a:lnTo>
                  <a:lnTo>
                    <a:pt x="103" y="980"/>
                  </a:lnTo>
                  <a:lnTo>
                    <a:pt x="121" y="960"/>
                  </a:lnTo>
                  <a:lnTo>
                    <a:pt x="116" y="912"/>
                  </a:lnTo>
                  <a:lnTo>
                    <a:pt x="110" y="872"/>
                  </a:lnTo>
                  <a:lnTo>
                    <a:pt x="108" y="845"/>
                  </a:lnTo>
                  <a:lnTo>
                    <a:pt x="101" y="829"/>
                  </a:lnTo>
                  <a:lnTo>
                    <a:pt x="89" y="822"/>
                  </a:lnTo>
                  <a:lnTo>
                    <a:pt x="108" y="815"/>
                  </a:lnTo>
                  <a:lnTo>
                    <a:pt x="85" y="802"/>
                  </a:lnTo>
                  <a:lnTo>
                    <a:pt x="72" y="763"/>
                  </a:lnTo>
                  <a:lnTo>
                    <a:pt x="56" y="744"/>
                  </a:lnTo>
                  <a:lnTo>
                    <a:pt x="55" y="716"/>
                  </a:lnTo>
                  <a:lnTo>
                    <a:pt x="44" y="668"/>
                  </a:lnTo>
                  <a:lnTo>
                    <a:pt x="41" y="631"/>
                  </a:lnTo>
                  <a:lnTo>
                    <a:pt x="47" y="608"/>
                  </a:lnTo>
                  <a:lnTo>
                    <a:pt x="42" y="587"/>
                  </a:lnTo>
                  <a:lnTo>
                    <a:pt x="33" y="557"/>
                  </a:lnTo>
                  <a:lnTo>
                    <a:pt x="25" y="527"/>
                  </a:lnTo>
                  <a:lnTo>
                    <a:pt x="39" y="503"/>
                  </a:lnTo>
                  <a:lnTo>
                    <a:pt x="32" y="480"/>
                  </a:lnTo>
                  <a:lnTo>
                    <a:pt x="37" y="434"/>
                  </a:lnTo>
                  <a:lnTo>
                    <a:pt x="30" y="413"/>
                  </a:lnTo>
                  <a:lnTo>
                    <a:pt x="15" y="384"/>
                  </a:lnTo>
                  <a:lnTo>
                    <a:pt x="0" y="355"/>
                  </a:lnTo>
                  <a:lnTo>
                    <a:pt x="1" y="332"/>
                  </a:lnTo>
                  <a:lnTo>
                    <a:pt x="6" y="310"/>
                  </a:lnTo>
                  <a:lnTo>
                    <a:pt x="5" y="283"/>
                  </a:lnTo>
                  <a:lnTo>
                    <a:pt x="3" y="257"/>
                  </a:lnTo>
                  <a:lnTo>
                    <a:pt x="17" y="226"/>
                  </a:lnTo>
                  <a:lnTo>
                    <a:pt x="29" y="193"/>
                  </a:lnTo>
                  <a:lnTo>
                    <a:pt x="38" y="184"/>
                  </a:lnTo>
                  <a:lnTo>
                    <a:pt x="26" y="162"/>
                  </a:lnTo>
                  <a:lnTo>
                    <a:pt x="20" y="113"/>
                  </a:lnTo>
                  <a:lnTo>
                    <a:pt x="26" y="95"/>
                  </a:lnTo>
                  <a:lnTo>
                    <a:pt x="53" y="80"/>
                  </a:lnTo>
                  <a:lnTo>
                    <a:pt x="60" y="44"/>
                  </a:lnTo>
                  <a:lnTo>
                    <a:pt x="53" y="37"/>
                  </a:lnTo>
                  <a:lnTo>
                    <a:pt x="79" y="0"/>
                  </a:lnTo>
                  <a:lnTo>
                    <a:pt x="85" y="5"/>
                  </a:lnTo>
                  <a:lnTo>
                    <a:pt x="123" y="13"/>
                  </a:lnTo>
                  <a:lnTo>
                    <a:pt x="139" y="34"/>
                  </a:lnTo>
                  <a:lnTo>
                    <a:pt x="149" y="14"/>
                  </a:lnTo>
                  <a:lnTo>
                    <a:pt x="185" y="8"/>
                  </a:lnTo>
                  <a:lnTo>
                    <a:pt x="192" y="17"/>
                  </a:lnTo>
                  <a:lnTo>
                    <a:pt x="222" y="46"/>
                  </a:lnTo>
                  <a:lnTo>
                    <a:pt x="253" y="76"/>
                  </a:lnTo>
                  <a:lnTo>
                    <a:pt x="278" y="86"/>
                  </a:lnTo>
                  <a:lnTo>
                    <a:pt x="305" y="98"/>
                  </a:lnTo>
                  <a:lnTo>
                    <a:pt x="332" y="115"/>
                  </a:lnTo>
                  <a:lnTo>
                    <a:pt x="361" y="131"/>
                  </a:lnTo>
                  <a:lnTo>
                    <a:pt x="349" y="166"/>
                  </a:lnTo>
                  <a:lnTo>
                    <a:pt x="337" y="199"/>
                  </a:lnTo>
                  <a:lnTo>
                    <a:pt x="373" y="202"/>
                  </a:lnTo>
                  <a:lnTo>
                    <a:pt x="409" y="204"/>
                  </a:lnTo>
                  <a:lnTo>
                    <a:pt x="429" y="197"/>
                  </a:lnTo>
                  <a:lnTo>
                    <a:pt x="453" y="158"/>
                  </a:lnTo>
                  <a:lnTo>
                    <a:pt x="452" y="136"/>
                  </a:lnTo>
                  <a:lnTo>
                    <a:pt x="471" y="137"/>
                  </a:lnTo>
                  <a:lnTo>
                    <a:pt x="486" y="184"/>
                  </a:lnTo>
                  <a:lnTo>
                    <a:pt x="467" y="200"/>
                  </a:lnTo>
                  <a:lnTo>
                    <a:pt x="446" y="218"/>
                  </a:lnTo>
                  <a:lnTo>
                    <a:pt x="431" y="239"/>
                  </a:lnTo>
                  <a:lnTo>
                    <a:pt x="414" y="259"/>
                  </a:lnTo>
                  <a:lnTo>
                    <a:pt x="397" y="281"/>
                  </a:lnTo>
                  <a:lnTo>
                    <a:pt x="380" y="301"/>
                  </a:lnTo>
                  <a:lnTo>
                    <a:pt x="381" y="305"/>
                  </a:lnTo>
                  <a:lnTo>
                    <a:pt x="380" y="344"/>
                  </a:lnTo>
                  <a:lnTo>
                    <a:pt x="378" y="383"/>
                  </a:lnTo>
                  <a:lnTo>
                    <a:pt x="383" y="406"/>
                  </a:lnTo>
                  <a:lnTo>
                    <a:pt x="374" y="421"/>
                  </a:lnTo>
                  <a:lnTo>
                    <a:pt x="389" y="462"/>
                  </a:lnTo>
                  <a:lnTo>
                    <a:pt x="429" y="491"/>
                  </a:lnTo>
                  <a:lnTo>
                    <a:pt x="432" y="516"/>
                  </a:lnTo>
                  <a:lnTo>
                    <a:pt x="452" y="530"/>
                  </a:lnTo>
                  <a:lnTo>
                    <a:pt x="440" y="562"/>
                  </a:lnTo>
                  <a:lnTo>
                    <a:pt x="428" y="593"/>
                  </a:lnTo>
                  <a:lnTo>
                    <a:pt x="403" y="599"/>
                  </a:lnTo>
                  <a:lnTo>
                    <a:pt x="378" y="605"/>
                  </a:lnTo>
                  <a:lnTo>
                    <a:pt x="353" y="611"/>
                  </a:lnTo>
                  <a:lnTo>
                    <a:pt x="327" y="618"/>
                  </a:lnTo>
                  <a:lnTo>
                    <a:pt x="303" y="616"/>
                  </a:lnTo>
                  <a:lnTo>
                    <a:pt x="311" y="629"/>
                  </a:lnTo>
                  <a:lnTo>
                    <a:pt x="319" y="672"/>
                  </a:lnTo>
                  <a:lnTo>
                    <a:pt x="312" y="69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88" name="Freeform 286"/>
            <p:cNvSpPr>
              <a:spLocks noChangeAspect="1"/>
            </p:cNvSpPr>
            <p:nvPr/>
          </p:nvSpPr>
          <p:spPr bwMode="auto">
            <a:xfrm>
              <a:off x="1997" y="3489"/>
              <a:ext cx="89" cy="196"/>
            </a:xfrm>
            <a:custGeom>
              <a:avLst/>
              <a:gdLst>
                <a:gd name="T0" fmla="*/ 0 w 119"/>
                <a:gd name="T1" fmla="*/ 0 h 76"/>
                <a:gd name="T2" fmla="*/ 0 w 119"/>
                <a:gd name="T3" fmla="*/ 0 h 76"/>
                <a:gd name="T4" fmla="*/ 0 w 119"/>
                <a:gd name="T5" fmla="*/ 0 h 76"/>
                <a:gd name="T6" fmla="*/ 0 w 119"/>
                <a:gd name="T7" fmla="*/ 0 h 76"/>
                <a:gd name="T8" fmla="*/ 0 w 119"/>
                <a:gd name="T9" fmla="*/ 0 h 76"/>
                <a:gd name="T10" fmla="*/ 0 w 119"/>
                <a:gd name="T11" fmla="*/ 0 h 76"/>
                <a:gd name="T12" fmla="*/ 0 w 119"/>
                <a:gd name="T13" fmla="*/ 0 h 76"/>
                <a:gd name="T14" fmla="*/ 0 w 119"/>
                <a:gd name="T15" fmla="*/ 0 h 76"/>
                <a:gd name="T16" fmla="*/ 0 w 119"/>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76">
                  <a:moveTo>
                    <a:pt x="10" y="14"/>
                  </a:moveTo>
                  <a:lnTo>
                    <a:pt x="0" y="0"/>
                  </a:lnTo>
                  <a:lnTo>
                    <a:pt x="16" y="38"/>
                  </a:lnTo>
                  <a:lnTo>
                    <a:pt x="31" y="76"/>
                  </a:lnTo>
                  <a:lnTo>
                    <a:pt x="75" y="76"/>
                  </a:lnTo>
                  <a:lnTo>
                    <a:pt x="119" y="76"/>
                  </a:lnTo>
                  <a:lnTo>
                    <a:pt x="115" y="68"/>
                  </a:lnTo>
                  <a:lnTo>
                    <a:pt x="53" y="46"/>
                  </a:lnTo>
                  <a:lnTo>
                    <a:pt x="10" y="1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89" name="Freeform 287"/>
            <p:cNvSpPr>
              <a:spLocks noChangeAspect="1"/>
            </p:cNvSpPr>
            <p:nvPr/>
          </p:nvSpPr>
          <p:spPr bwMode="auto">
            <a:xfrm>
              <a:off x="1834" y="2907"/>
              <a:ext cx="89" cy="196"/>
            </a:xfrm>
            <a:custGeom>
              <a:avLst/>
              <a:gdLst>
                <a:gd name="T0" fmla="*/ 0 w 348"/>
                <a:gd name="T1" fmla="*/ 1 h 1290"/>
                <a:gd name="T2" fmla="*/ 0 w 348"/>
                <a:gd name="T3" fmla="*/ 1 h 1290"/>
                <a:gd name="T4" fmla="*/ 0 w 348"/>
                <a:gd name="T5" fmla="*/ 1 h 1290"/>
                <a:gd name="T6" fmla="*/ 0 w 348"/>
                <a:gd name="T7" fmla="*/ 2 h 1290"/>
                <a:gd name="T8" fmla="*/ 0 w 348"/>
                <a:gd name="T9" fmla="*/ 2 h 1290"/>
                <a:gd name="T10" fmla="*/ 0 w 348"/>
                <a:gd name="T11" fmla="*/ 2 h 1290"/>
                <a:gd name="T12" fmla="*/ 0 w 348"/>
                <a:gd name="T13" fmla="*/ 2 h 1290"/>
                <a:gd name="T14" fmla="*/ 0 w 348"/>
                <a:gd name="T15" fmla="*/ 2 h 1290"/>
                <a:gd name="T16" fmla="*/ 0 w 348"/>
                <a:gd name="T17" fmla="*/ 2 h 1290"/>
                <a:gd name="T18" fmla="*/ 0 w 348"/>
                <a:gd name="T19" fmla="*/ 2 h 1290"/>
                <a:gd name="T20" fmla="*/ 0 w 348"/>
                <a:gd name="T21" fmla="*/ 2 h 1290"/>
                <a:gd name="T22" fmla="*/ 0 w 348"/>
                <a:gd name="T23" fmla="*/ 2 h 1290"/>
                <a:gd name="T24" fmla="*/ 0 w 348"/>
                <a:gd name="T25" fmla="*/ 2 h 1290"/>
                <a:gd name="T26" fmla="*/ 0 w 348"/>
                <a:gd name="T27" fmla="*/ 2 h 1290"/>
                <a:gd name="T28" fmla="*/ 0 w 348"/>
                <a:gd name="T29" fmla="*/ 2 h 1290"/>
                <a:gd name="T30" fmla="*/ 0 w 348"/>
                <a:gd name="T31" fmla="*/ 2 h 1290"/>
                <a:gd name="T32" fmla="*/ 0 w 348"/>
                <a:gd name="T33" fmla="*/ 2 h 1290"/>
                <a:gd name="T34" fmla="*/ 0 w 348"/>
                <a:gd name="T35" fmla="*/ 2 h 1290"/>
                <a:gd name="T36" fmla="*/ 0 w 348"/>
                <a:gd name="T37" fmla="*/ 3 h 1290"/>
                <a:gd name="T38" fmla="*/ 0 w 348"/>
                <a:gd name="T39" fmla="*/ 3 h 1290"/>
                <a:gd name="T40" fmla="*/ 0 w 348"/>
                <a:gd name="T41" fmla="*/ 3 h 1290"/>
                <a:gd name="T42" fmla="*/ 0 w 348"/>
                <a:gd name="T43" fmla="*/ 3 h 1290"/>
                <a:gd name="T44" fmla="*/ 0 w 348"/>
                <a:gd name="T45" fmla="*/ 3 h 1290"/>
                <a:gd name="T46" fmla="*/ 0 w 348"/>
                <a:gd name="T47" fmla="*/ 3 h 1290"/>
                <a:gd name="T48" fmla="*/ 0 w 348"/>
                <a:gd name="T49" fmla="*/ 3 h 1290"/>
                <a:gd name="T50" fmla="*/ 0 w 348"/>
                <a:gd name="T51" fmla="*/ 3 h 1290"/>
                <a:gd name="T52" fmla="*/ 0 w 348"/>
                <a:gd name="T53" fmla="*/ 3 h 1290"/>
                <a:gd name="T54" fmla="*/ 0 w 348"/>
                <a:gd name="T55" fmla="*/ 3 h 1290"/>
                <a:gd name="T56" fmla="*/ 0 w 348"/>
                <a:gd name="T57" fmla="*/ 2 h 1290"/>
                <a:gd name="T58" fmla="*/ 0 w 348"/>
                <a:gd name="T59" fmla="*/ 2 h 1290"/>
                <a:gd name="T60" fmla="*/ 0 w 348"/>
                <a:gd name="T61" fmla="*/ 2 h 1290"/>
                <a:gd name="T62" fmla="*/ 0 w 348"/>
                <a:gd name="T63" fmla="*/ 2 h 1290"/>
                <a:gd name="T64" fmla="*/ 0 w 348"/>
                <a:gd name="T65" fmla="*/ 1 h 1290"/>
                <a:gd name="T66" fmla="*/ 0 w 348"/>
                <a:gd name="T67" fmla="*/ 1 h 1290"/>
                <a:gd name="T68" fmla="*/ 0 w 348"/>
                <a:gd name="T69" fmla="*/ 1 h 1290"/>
                <a:gd name="T70" fmla="*/ 0 w 348"/>
                <a:gd name="T71" fmla="*/ 1 h 1290"/>
                <a:gd name="T72" fmla="*/ 0 w 348"/>
                <a:gd name="T73" fmla="*/ 1 h 1290"/>
                <a:gd name="T74" fmla="*/ 0 w 348"/>
                <a:gd name="T75" fmla="*/ 0 h 1290"/>
                <a:gd name="T76" fmla="*/ 0 w 348"/>
                <a:gd name="T77" fmla="*/ 0 h 1290"/>
                <a:gd name="T78" fmla="*/ 0 w 348"/>
                <a:gd name="T79" fmla="*/ 0 h 1290"/>
                <a:gd name="T80" fmla="*/ 0 w 348"/>
                <a:gd name="T81" fmla="*/ 0 h 1290"/>
                <a:gd name="T82" fmla="*/ 0 w 348"/>
                <a:gd name="T83" fmla="*/ 0 h 1290"/>
                <a:gd name="T84" fmla="*/ 0 w 348"/>
                <a:gd name="T85" fmla="*/ 0 h 1290"/>
                <a:gd name="T86" fmla="*/ 0 w 348"/>
                <a:gd name="T87" fmla="*/ 0 h 1290"/>
                <a:gd name="T88" fmla="*/ 0 w 348"/>
                <a:gd name="T89" fmla="*/ 0 h 1290"/>
                <a:gd name="T90" fmla="*/ 0 w 348"/>
                <a:gd name="T91" fmla="*/ 1 h 1290"/>
                <a:gd name="T92" fmla="*/ 0 w 348"/>
                <a:gd name="T93" fmla="*/ 1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8" h="1290">
                  <a:moveTo>
                    <a:pt x="23" y="458"/>
                  </a:moveTo>
                  <a:lnTo>
                    <a:pt x="29" y="484"/>
                  </a:lnTo>
                  <a:lnTo>
                    <a:pt x="35" y="511"/>
                  </a:lnTo>
                  <a:lnTo>
                    <a:pt x="40" y="538"/>
                  </a:lnTo>
                  <a:lnTo>
                    <a:pt x="43" y="565"/>
                  </a:lnTo>
                  <a:lnTo>
                    <a:pt x="39" y="597"/>
                  </a:lnTo>
                  <a:lnTo>
                    <a:pt x="35" y="630"/>
                  </a:lnTo>
                  <a:lnTo>
                    <a:pt x="33" y="661"/>
                  </a:lnTo>
                  <a:lnTo>
                    <a:pt x="30" y="693"/>
                  </a:lnTo>
                  <a:lnTo>
                    <a:pt x="22" y="705"/>
                  </a:lnTo>
                  <a:lnTo>
                    <a:pt x="33" y="735"/>
                  </a:lnTo>
                  <a:lnTo>
                    <a:pt x="43" y="765"/>
                  </a:lnTo>
                  <a:lnTo>
                    <a:pt x="52" y="799"/>
                  </a:lnTo>
                  <a:lnTo>
                    <a:pt x="48" y="831"/>
                  </a:lnTo>
                  <a:lnTo>
                    <a:pt x="66" y="861"/>
                  </a:lnTo>
                  <a:lnTo>
                    <a:pt x="69" y="867"/>
                  </a:lnTo>
                  <a:lnTo>
                    <a:pt x="81" y="861"/>
                  </a:lnTo>
                  <a:lnTo>
                    <a:pt x="93" y="861"/>
                  </a:lnTo>
                  <a:lnTo>
                    <a:pt x="101" y="856"/>
                  </a:lnTo>
                  <a:lnTo>
                    <a:pt x="97" y="876"/>
                  </a:lnTo>
                  <a:lnTo>
                    <a:pt x="107" y="886"/>
                  </a:lnTo>
                  <a:lnTo>
                    <a:pt x="102" y="882"/>
                  </a:lnTo>
                  <a:lnTo>
                    <a:pt x="103" y="894"/>
                  </a:lnTo>
                  <a:lnTo>
                    <a:pt x="107" y="913"/>
                  </a:lnTo>
                  <a:lnTo>
                    <a:pt x="109" y="937"/>
                  </a:lnTo>
                  <a:lnTo>
                    <a:pt x="111" y="950"/>
                  </a:lnTo>
                  <a:lnTo>
                    <a:pt x="126" y="964"/>
                  </a:lnTo>
                  <a:lnTo>
                    <a:pt x="118" y="987"/>
                  </a:lnTo>
                  <a:lnTo>
                    <a:pt x="127" y="996"/>
                  </a:lnTo>
                  <a:lnTo>
                    <a:pt x="120" y="996"/>
                  </a:lnTo>
                  <a:lnTo>
                    <a:pt x="120" y="1005"/>
                  </a:lnTo>
                  <a:lnTo>
                    <a:pt x="121" y="1006"/>
                  </a:lnTo>
                  <a:lnTo>
                    <a:pt x="123" y="1024"/>
                  </a:lnTo>
                  <a:lnTo>
                    <a:pt x="125" y="1022"/>
                  </a:lnTo>
                  <a:lnTo>
                    <a:pt x="117" y="1036"/>
                  </a:lnTo>
                  <a:lnTo>
                    <a:pt x="114" y="1026"/>
                  </a:lnTo>
                  <a:lnTo>
                    <a:pt x="103" y="1026"/>
                  </a:lnTo>
                  <a:lnTo>
                    <a:pt x="105" y="1014"/>
                  </a:lnTo>
                  <a:lnTo>
                    <a:pt x="96" y="1015"/>
                  </a:lnTo>
                  <a:lnTo>
                    <a:pt x="89" y="1017"/>
                  </a:lnTo>
                  <a:lnTo>
                    <a:pt x="73" y="1045"/>
                  </a:lnTo>
                  <a:lnTo>
                    <a:pt x="78" y="1042"/>
                  </a:lnTo>
                  <a:lnTo>
                    <a:pt x="88" y="1038"/>
                  </a:lnTo>
                  <a:lnTo>
                    <a:pt x="106" y="1044"/>
                  </a:lnTo>
                  <a:lnTo>
                    <a:pt x="126" y="1060"/>
                  </a:lnTo>
                  <a:lnTo>
                    <a:pt x="118" y="1068"/>
                  </a:lnTo>
                  <a:lnTo>
                    <a:pt x="126" y="1074"/>
                  </a:lnTo>
                  <a:lnTo>
                    <a:pt x="112" y="1078"/>
                  </a:lnTo>
                  <a:lnTo>
                    <a:pt x="138" y="1077"/>
                  </a:lnTo>
                  <a:lnTo>
                    <a:pt x="141" y="1074"/>
                  </a:lnTo>
                  <a:lnTo>
                    <a:pt x="151" y="1087"/>
                  </a:lnTo>
                  <a:lnTo>
                    <a:pt x="151" y="1095"/>
                  </a:lnTo>
                  <a:lnTo>
                    <a:pt x="130" y="1090"/>
                  </a:lnTo>
                  <a:lnTo>
                    <a:pt x="123" y="1089"/>
                  </a:lnTo>
                  <a:lnTo>
                    <a:pt x="136" y="1111"/>
                  </a:lnTo>
                  <a:lnTo>
                    <a:pt x="149" y="1135"/>
                  </a:lnTo>
                  <a:lnTo>
                    <a:pt x="150" y="1148"/>
                  </a:lnTo>
                  <a:lnTo>
                    <a:pt x="156" y="1160"/>
                  </a:lnTo>
                  <a:lnTo>
                    <a:pt x="151" y="1164"/>
                  </a:lnTo>
                  <a:lnTo>
                    <a:pt x="166" y="1173"/>
                  </a:lnTo>
                  <a:lnTo>
                    <a:pt x="177" y="1188"/>
                  </a:lnTo>
                  <a:lnTo>
                    <a:pt x="175" y="1195"/>
                  </a:lnTo>
                  <a:lnTo>
                    <a:pt x="190" y="1202"/>
                  </a:lnTo>
                  <a:lnTo>
                    <a:pt x="197" y="1212"/>
                  </a:lnTo>
                  <a:lnTo>
                    <a:pt x="189" y="1209"/>
                  </a:lnTo>
                  <a:lnTo>
                    <a:pt x="204" y="1221"/>
                  </a:lnTo>
                  <a:lnTo>
                    <a:pt x="205" y="1231"/>
                  </a:lnTo>
                  <a:lnTo>
                    <a:pt x="217" y="1246"/>
                  </a:lnTo>
                  <a:lnTo>
                    <a:pt x="222" y="1254"/>
                  </a:lnTo>
                  <a:lnTo>
                    <a:pt x="237" y="1262"/>
                  </a:lnTo>
                  <a:lnTo>
                    <a:pt x="240" y="1267"/>
                  </a:lnTo>
                  <a:lnTo>
                    <a:pt x="235" y="1268"/>
                  </a:lnTo>
                  <a:lnTo>
                    <a:pt x="253" y="1274"/>
                  </a:lnTo>
                  <a:lnTo>
                    <a:pt x="294" y="1290"/>
                  </a:lnTo>
                  <a:lnTo>
                    <a:pt x="297" y="1248"/>
                  </a:lnTo>
                  <a:lnTo>
                    <a:pt x="319" y="1234"/>
                  </a:lnTo>
                  <a:lnTo>
                    <a:pt x="348" y="1238"/>
                  </a:lnTo>
                  <a:lnTo>
                    <a:pt x="301" y="1225"/>
                  </a:lnTo>
                  <a:lnTo>
                    <a:pt x="245" y="1220"/>
                  </a:lnTo>
                  <a:lnTo>
                    <a:pt x="229" y="1204"/>
                  </a:lnTo>
                  <a:lnTo>
                    <a:pt x="211" y="1178"/>
                  </a:lnTo>
                  <a:lnTo>
                    <a:pt x="195" y="1179"/>
                  </a:lnTo>
                  <a:lnTo>
                    <a:pt x="167" y="1132"/>
                  </a:lnTo>
                  <a:lnTo>
                    <a:pt x="185" y="1112"/>
                  </a:lnTo>
                  <a:lnTo>
                    <a:pt x="180" y="1064"/>
                  </a:lnTo>
                  <a:lnTo>
                    <a:pt x="174" y="1024"/>
                  </a:lnTo>
                  <a:lnTo>
                    <a:pt x="172" y="997"/>
                  </a:lnTo>
                  <a:lnTo>
                    <a:pt x="165" y="981"/>
                  </a:lnTo>
                  <a:lnTo>
                    <a:pt x="153" y="974"/>
                  </a:lnTo>
                  <a:lnTo>
                    <a:pt x="172" y="967"/>
                  </a:lnTo>
                  <a:lnTo>
                    <a:pt x="149" y="954"/>
                  </a:lnTo>
                  <a:lnTo>
                    <a:pt x="136" y="915"/>
                  </a:lnTo>
                  <a:lnTo>
                    <a:pt x="120" y="896"/>
                  </a:lnTo>
                  <a:lnTo>
                    <a:pt x="119" y="868"/>
                  </a:lnTo>
                  <a:lnTo>
                    <a:pt x="108" y="820"/>
                  </a:lnTo>
                  <a:lnTo>
                    <a:pt x="105" y="783"/>
                  </a:lnTo>
                  <a:lnTo>
                    <a:pt x="111" y="760"/>
                  </a:lnTo>
                  <a:lnTo>
                    <a:pt x="106" y="739"/>
                  </a:lnTo>
                  <a:lnTo>
                    <a:pt x="97" y="709"/>
                  </a:lnTo>
                  <a:lnTo>
                    <a:pt x="89" y="679"/>
                  </a:lnTo>
                  <a:lnTo>
                    <a:pt x="103" y="655"/>
                  </a:lnTo>
                  <a:lnTo>
                    <a:pt x="96" y="632"/>
                  </a:lnTo>
                  <a:lnTo>
                    <a:pt x="101" y="586"/>
                  </a:lnTo>
                  <a:lnTo>
                    <a:pt x="94" y="565"/>
                  </a:lnTo>
                  <a:lnTo>
                    <a:pt x="79" y="536"/>
                  </a:lnTo>
                  <a:lnTo>
                    <a:pt x="64" y="507"/>
                  </a:lnTo>
                  <a:lnTo>
                    <a:pt x="65" y="484"/>
                  </a:lnTo>
                  <a:lnTo>
                    <a:pt x="70" y="462"/>
                  </a:lnTo>
                  <a:lnTo>
                    <a:pt x="69" y="435"/>
                  </a:lnTo>
                  <a:lnTo>
                    <a:pt x="67" y="409"/>
                  </a:lnTo>
                  <a:lnTo>
                    <a:pt x="81" y="378"/>
                  </a:lnTo>
                  <a:lnTo>
                    <a:pt x="93" y="345"/>
                  </a:lnTo>
                  <a:lnTo>
                    <a:pt x="102" y="336"/>
                  </a:lnTo>
                  <a:lnTo>
                    <a:pt x="90" y="314"/>
                  </a:lnTo>
                  <a:lnTo>
                    <a:pt x="84" y="265"/>
                  </a:lnTo>
                  <a:lnTo>
                    <a:pt x="90" y="247"/>
                  </a:lnTo>
                  <a:lnTo>
                    <a:pt x="117" y="232"/>
                  </a:lnTo>
                  <a:lnTo>
                    <a:pt x="124" y="196"/>
                  </a:lnTo>
                  <a:lnTo>
                    <a:pt x="117" y="189"/>
                  </a:lnTo>
                  <a:lnTo>
                    <a:pt x="95" y="186"/>
                  </a:lnTo>
                  <a:lnTo>
                    <a:pt x="82" y="154"/>
                  </a:lnTo>
                  <a:lnTo>
                    <a:pt x="69" y="122"/>
                  </a:lnTo>
                  <a:lnTo>
                    <a:pt x="60" y="91"/>
                  </a:lnTo>
                  <a:lnTo>
                    <a:pt x="61" y="64"/>
                  </a:lnTo>
                  <a:lnTo>
                    <a:pt x="43" y="40"/>
                  </a:lnTo>
                  <a:lnTo>
                    <a:pt x="34" y="15"/>
                  </a:lnTo>
                  <a:lnTo>
                    <a:pt x="25" y="0"/>
                  </a:lnTo>
                  <a:lnTo>
                    <a:pt x="17" y="13"/>
                  </a:lnTo>
                  <a:lnTo>
                    <a:pt x="6" y="28"/>
                  </a:lnTo>
                  <a:lnTo>
                    <a:pt x="0" y="30"/>
                  </a:lnTo>
                  <a:lnTo>
                    <a:pt x="9" y="75"/>
                  </a:lnTo>
                  <a:lnTo>
                    <a:pt x="18" y="121"/>
                  </a:lnTo>
                  <a:lnTo>
                    <a:pt x="17" y="159"/>
                  </a:lnTo>
                  <a:lnTo>
                    <a:pt x="17" y="199"/>
                  </a:lnTo>
                  <a:lnTo>
                    <a:pt x="16" y="214"/>
                  </a:lnTo>
                  <a:lnTo>
                    <a:pt x="21" y="260"/>
                  </a:lnTo>
                  <a:lnTo>
                    <a:pt x="22" y="298"/>
                  </a:lnTo>
                  <a:lnTo>
                    <a:pt x="22" y="349"/>
                  </a:lnTo>
                  <a:lnTo>
                    <a:pt x="21" y="399"/>
                  </a:lnTo>
                  <a:lnTo>
                    <a:pt x="23" y="422"/>
                  </a:lnTo>
                  <a:lnTo>
                    <a:pt x="23" y="45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90" name="Freeform 288"/>
            <p:cNvSpPr>
              <a:spLocks noChangeAspect="1"/>
            </p:cNvSpPr>
            <p:nvPr/>
          </p:nvSpPr>
          <p:spPr bwMode="auto">
            <a:xfrm>
              <a:off x="1968" y="3487"/>
              <a:ext cx="89" cy="196"/>
            </a:xfrm>
            <a:custGeom>
              <a:avLst/>
              <a:gdLst>
                <a:gd name="T0" fmla="*/ 0 w 92"/>
                <a:gd name="T1" fmla="*/ 0 h 80"/>
                <a:gd name="T2" fmla="*/ 0 w 92"/>
                <a:gd name="T3" fmla="*/ 0 h 80"/>
                <a:gd name="T4" fmla="*/ 0 w 92"/>
                <a:gd name="T5" fmla="*/ 0 h 80"/>
                <a:gd name="T6" fmla="*/ 0 w 92"/>
                <a:gd name="T7" fmla="*/ 0 h 80"/>
                <a:gd name="T8" fmla="*/ 0 w 92"/>
                <a:gd name="T9" fmla="*/ 0 h 80"/>
                <a:gd name="T10" fmla="*/ 0 w 92"/>
                <a:gd name="T11" fmla="*/ 0 h 80"/>
                <a:gd name="T12" fmla="*/ 0 w 92"/>
                <a:gd name="T13" fmla="*/ 0 h 80"/>
                <a:gd name="T14" fmla="*/ 0 w 92"/>
                <a:gd name="T15" fmla="*/ 0 h 80"/>
                <a:gd name="T16" fmla="*/ 0 w 92"/>
                <a:gd name="T17" fmla="*/ 0 h 80"/>
                <a:gd name="T18" fmla="*/ 0 w 92"/>
                <a:gd name="T19" fmla="*/ 0 h 80"/>
                <a:gd name="T20" fmla="*/ 0 w 92"/>
                <a:gd name="T21" fmla="*/ 0 h 80"/>
                <a:gd name="T22" fmla="*/ 0 w 92"/>
                <a:gd name="T23" fmla="*/ 0 h 80"/>
                <a:gd name="T24" fmla="*/ 0 w 92"/>
                <a:gd name="T25" fmla="*/ 0 h 80"/>
                <a:gd name="T26" fmla="*/ 0 w 92"/>
                <a:gd name="T27" fmla="*/ 0 h 80"/>
                <a:gd name="T28" fmla="*/ 0 w 92"/>
                <a:gd name="T29" fmla="*/ 0 h 80"/>
                <a:gd name="T30" fmla="*/ 0 w 92"/>
                <a:gd name="T31" fmla="*/ 0 h 80"/>
                <a:gd name="T32" fmla="*/ 0 w 92"/>
                <a:gd name="T33" fmla="*/ 0 h 80"/>
                <a:gd name="T34" fmla="*/ 0 w 92"/>
                <a:gd name="T35" fmla="*/ 0 h 80"/>
                <a:gd name="T36" fmla="*/ 0 w 92"/>
                <a:gd name="T37" fmla="*/ 0 h 80"/>
                <a:gd name="T38" fmla="*/ 0 w 92"/>
                <a:gd name="T39" fmla="*/ 0 h 80"/>
                <a:gd name="T40" fmla="*/ 0 w 92"/>
                <a:gd name="T41" fmla="*/ 0 h 80"/>
                <a:gd name="T42" fmla="*/ 0 w 92"/>
                <a:gd name="T43" fmla="*/ 0 h 80"/>
                <a:gd name="T44" fmla="*/ 0 w 92"/>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80">
                  <a:moveTo>
                    <a:pt x="61" y="4"/>
                  </a:moveTo>
                  <a:lnTo>
                    <a:pt x="77" y="42"/>
                  </a:lnTo>
                  <a:lnTo>
                    <a:pt x="92" y="80"/>
                  </a:lnTo>
                  <a:lnTo>
                    <a:pt x="82" y="77"/>
                  </a:lnTo>
                  <a:lnTo>
                    <a:pt x="70" y="79"/>
                  </a:lnTo>
                  <a:lnTo>
                    <a:pt x="37" y="76"/>
                  </a:lnTo>
                  <a:lnTo>
                    <a:pt x="26" y="73"/>
                  </a:lnTo>
                  <a:lnTo>
                    <a:pt x="0" y="71"/>
                  </a:lnTo>
                  <a:lnTo>
                    <a:pt x="7" y="67"/>
                  </a:lnTo>
                  <a:lnTo>
                    <a:pt x="23" y="61"/>
                  </a:lnTo>
                  <a:lnTo>
                    <a:pt x="32" y="67"/>
                  </a:lnTo>
                  <a:lnTo>
                    <a:pt x="41" y="67"/>
                  </a:lnTo>
                  <a:lnTo>
                    <a:pt x="25" y="59"/>
                  </a:lnTo>
                  <a:lnTo>
                    <a:pt x="44" y="62"/>
                  </a:lnTo>
                  <a:lnTo>
                    <a:pt x="54" y="64"/>
                  </a:lnTo>
                  <a:lnTo>
                    <a:pt x="70" y="68"/>
                  </a:lnTo>
                  <a:lnTo>
                    <a:pt x="73" y="68"/>
                  </a:lnTo>
                  <a:lnTo>
                    <a:pt x="38" y="48"/>
                  </a:lnTo>
                  <a:lnTo>
                    <a:pt x="53" y="31"/>
                  </a:lnTo>
                  <a:lnTo>
                    <a:pt x="30" y="31"/>
                  </a:lnTo>
                  <a:lnTo>
                    <a:pt x="20" y="6"/>
                  </a:lnTo>
                  <a:lnTo>
                    <a:pt x="32" y="0"/>
                  </a:lnTo>
                  <a:lnTo>
                    <a:pt x="61" y="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91" name="Freeform 289"/>
            <p:cNvSpPr>
              <a:spLocks noChangeAspect="1"/>
            </p:cNvSpPr>
            <p:nvPr/>
          </p:nvSpPr>
          <p:spPr bwMode="auto">
            <a:xfrm>
              <a:off x="1861" y="2688"/>
              <a:ext cx="89" cy="196"/>
            </a:xfrm>
            <a:custGeom>
              <a:avLst/>
              <a:gdLst>
                <a:gd name="T0" fmla="*/ 0 w 25"/>
                <a:gd name="T1" fmla="*/ 0 h 52"/>
                <a:gd name="T2" fmla="*/ 0 w 25"/>
                <a:gd name="T3" fmla="*/ 0 h 52"/>
                <a:gd name="T4" fmla="*/ 0 w 25"/>
                <a:gd name="T5" fmla="*/ 0 h 52"/>
                <a:gd name="T6" fmla="*/ 0 w 25"/>
                <a:gd name="T7" fmla="*/ 0 h 52"/>
                <a:gd name="T8" fmla="*/ 0 w 25"/>
                <a:gd name="T9" fmla="*/ 0 h 52"/>
                <a:gd name="T10" fmla="*/ 0 w 25"/>
                <a:gd name="T11" fmla="*/ 0 h 52"/>
                <a:gd name="T12" fmla="*/ 0 w 25"/>
                <a:gd name="T13" fmla="*/ 0 h 52"/>
                <a:gd name="T14" fmla="*/ 0 w 25"/>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52">
                  <a:moveTo>
                    <a:pt x="9" y="0"/>
                  </a:moveTo>
                  <a:lnTo>
                    <a:pt x="0" y="4"/>
                  </a:lnTo>
                  <a:lnTo>
                    <a:pt x="12" y="52"/>
                  </a:lnTo>
                  <a:lnTo>
                    <a:pt x="23" y="48"/>
                  </a:lnTo>
                  <a:lnTo>
                    <a:pt x="25" y="39"/>
                  </a:lnTo>
                  <a:lnTo>
                    <a:pt x="18" y="16"/>
                  </a:lnTo>
                  <a:lnTo>
                    <a:pt x="23" y="14"/>
                  </a:lnTo>
                  <a:lnTo>
                    <a:pt x="9"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92" name="Freeform 290"/>
            <p:cNvSpPr>
              <a:spLocks noChangeAspect="1"/>
            </p:cNvSpPr>
            <p:nvPr/>
          </p:nvSpPr>
          <p:spPr bwMode="auto">
            <a:xfrm>
              <a:off x="1888" y="2803"/>
              <a:ext cx="89" cy="196"/>
            </a:xfrm>
            <a:custGeom>
              <a:avLst/>
              <a:gdLst>
                <a:gd name="T0" fmla="*/ 0 w 28"/>
                <a:gd name="T1" fmla="*/ 0 h 45"/>
                <a:gd name="T2" fmla="*/ 0 w 28"/>
                <a:gd name="T3" fmla="*/ 0 h 45"/>
                <a:gd name="T4" fmla="*/ 0 w 28"/>
                <a:gd name="T5" fmla="*/ 0 h 45"/>
                <a:gd name="T6" fmla="*/ 0 w 28"/>
                <a:gd name="T7" fmla="*/ 0 h 45"/>
                <a:gd name="T8" fmla="*/ 0 w 28"/>
                <a:gd name="T9" fmla="*/ 0 h 45"/>
                <a:gd name="T10" fmla="*/ 0 w 28"/>
                <a:gd name="T11" fmla="*/ 0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45">
                  <a:moveTo>
                    <a:pt x="15" y="0"/>
                  </a:moveTo>
                  <a:lnTo>
                    <a:pt x="0" y="17"/>
                  </a:lnTo>
                  <a:lnTo>
                    <a:pt x="16" y="38"/>
                  </a:lnTo>
                  <a:lnTo>
                    <a:pt x="27" y="45"/>
                  </a:lnTo>
                  <a:lnTo>
                    <a:pt x="28" y="30"/>
                  </a:lnTo>
                  <a:lnTo>
                    <a:pt x="15"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93" name="Freeform 291"/>
            <p:cNvSpPr>
              <a:spLocks noChangeAspect="1"/>
            </p:cNvSpPr>
            <p:nvPr/>
          </p:nvSpPr>
          <p:spPr bwMode="auto">
            <a:xfrm>
              <a:off x="1663" y="2577"/>
              <a:ext cx="89" cy="196"/>
            </a:xfrm>
            <a:custGeom>
              <a:avLst/>
              <a:gdLst>
                <a:gd name="T0" fmla="*/ 0 w 179"/>
                <a:gd name="T1" fmla="*/ 0 h 231"/>
                <a:gd name="T2" fmla="*/ 0 w 179"/>
                <a:gd name="T3" fmla="*/ 0 h 231"/>
                <a:gd name="T4" fmla="*/ 0 w 179"/>
                <a:gd name="T5" fmla="*/ 0 h 231"/>
                <a:gd name="T6" fmla="*/ 0 w 179"/>
                <a:gd name="T7" fmla="*/ 0 h 231"/>
                <a:gd name="T8" fmla="*/ 0 w 179"/>
                <a:gd name="T9" fmla="*/ 0 h 231"/>
                <a:gd name="T10" fmla="*/ 0 w 179"/>
                <a:gd name="T11" fmla="*/ 0 h 231"/>
                <a:gd name="T12" fmla="*/ 0 w 179"/>
                <a:gd name="T13" fmla="*/ 0 h 231"/>
                <a:gd name="T14" fmla="*/ 0 w 179"/>
                <a:gd name="T15" fmla="*/ 0 h 231"/>
                <a:gd name="T16" fmla="*/ 0 w 179"/>
                <a:gd name="T17" fmla="*/ 0 h 231"/>
                <a:gd name="T18" fmla="*/ 0 w 179"/>
                <a:gd name="T19" fmla="*/ 0 h 231"/>
                <a:gd name="T20" fmla="*/ 0 w 179"/>
                <a:gd name="T21" fmla="*/ 0 h 231"/>
                <a:gd name="T22" fmla="*/ 0 w 179"/>
                <a:gd name="T23" fmla="*/ 0 h 231"/>
                <a:gd name="T24" fmla="*/ 0 w 179"/>
                <a:gd name="T25" fmla="*/ 0 h 231"/>
                <a:gd name="T26" fmla="*/ 0 w 179"/>
                <a:gd name="T27" fmla="*/ 0 h 231"/>
                <a:gd name="T28" fmla="*/ 0 w 179"/>
                <a:gd name="T29" fmla="*/ 0 h 231"/>
                <a:gd name="T30" fmla="*/ 0 w 179"/>
                <a:gd name="T31" fmla="*/ 0 h 231"/>
                <a:gd name="T32" fmla="*/ 0 w 179"/>
                <a:gd name="T33" fmla="*/ 0 h 231"/>
                <a:gd name="T34" fmla="*/ 0 w 179"/>
                <a:gd name="T35" fmla="*/ 0 h 231"/>
                <a:gd name="T36" fmla="*/ 0 w 179"/>
                <a:gd name="T37" fmla="*/ 0 h 231"/>
                <a:gd name="T38" fmla="*/ 0 w 179"/>
                <a:gd name="T39" fmla="*/ 0 h 231"/>
                <a:gd name="T40" fmla="*/ 0 w 179"/>
                <a:gd name="T41" fmla="*/ 0 h 231"/>
                <a:gd name="T42" fmla="*/ 0 w 179"/>
                <a:gd name="T43" fmla="*/ 0 h 231"/>
                <a:gd name="T44" fmla="*/ 0 w 179"/>
                <a:gd name="T45" fmla="*/ 0 h 231"/>
                <a:gd name="T46" fmla="*/ 0 w 179"/>
                <a:gd name="T47" fmla="*/ 0 h 231"/>
                <a:gd name="T48" fmla="*/ 0 w 179"/>
                <a:gd name="T49" fmla="*/ 0 h 231"/>
                <a:gd name="T50" fmla="*/ 0 w 179"/>
                <a:gd name="T51" fmla="*/ 0 h 231"/>
                <a:gd name="T52" fmla="*/ 0 w 179"/>
                <a:gd name="T53" fmla="*/ 0 h 231"/>
                <a:gd name="T54" fmla="*/ 0 w 179"/>
                <a:gd name="T55" fmla="*/ 0 h 231"/>
                <a:gd name="T56" fmla="*/ 0 w 179"/>
                <a:gd name="T57" fmla="*/ 0 h 231"/>
                <a:gd name="T58" fmla="*/ 0 w 179"/>
                <a:gd name="T59" fmla="*/ 0 h 231"/>
                <a:gd name="T60" fmla="*/ 0 w 179"/>
                <a:gd name="T61" fmla="*/ 0 h 231"/>
                <a:gd name="T62" fmla="*/ 0 w 179"/>
                <a:gd name="T63" fmla="*/ 0 h 231"/>
                <a:gd name="T64" fmla="*/ 0 w 179"/>
                <a:gd name="T65" fmla="*/ 0 h 231"/>
                <a:gd name="T66" fmla="*/ 0 w 179"/>
                <a:gd name="T67" fmla="*/ 0 h 231"/>
                <a:gd name="T68" fmla="*/ 0 w 179"/>
                <a:gd name="T69" fmla="*/ 0 h 231"/>
                <a:gd name="T70" fmla="*/ 0 w 179"/>
                <a:gd name="T71" fmla="*/ 0 h 2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9" h="231">
                  <a:moveTo>
                    <a:pt x="0" y="93"/>
                  </a:moveTo>
                  <a:lnTo>
                    <a:pt x="4" y="129"/>
                  </a:lnTo>
                  <a:lnTo>
                    <a:pt x="0" y="135"/>
                  </a:lnTo>
                  <a:lnTo>
                    <a:pt x="23" y="146"/>
                  </a:lnTo>
                  <a:lnTo>
                    <a:pt x="29" y="137"/>
                  </a:lnTo>
                  <a:lnTo>
                    <a:pt x="33" y="144"/>
                  </a:lnTo>
                  <a:lnTo>
                    <a:pt x="32" y="167"/>
                  </a:lnTo>
                  <a:lnTo>
                    <a:pt x="20" y="173"/>
                  </a:lnTo>
                  <a:lnTo>
                    <a:pt x="22" y="194"/>
                  </a:lnTo>
                  <a:lnTo>
                    <a:pt x="15" y="209"/>
                  </a:lnTo>
                  <a:lnTo>
                    <a:pt x="27" y="206"/>
                  </a:lnTo>
                  <a:lnTo>
                    <a:pt x="60" y="231"/>
                  </a:lnTo>
                  <a:lnTo>
                    <a:pt x="70" y="218"/>
                  </a:lnTo>
                  <a:lnTo>
                    <a:pt x="74" y="202"/>
                  </a:lnTo>
                  <a:lnTo>
                    <a:pt x="81" y="190"/>
                  </a:lnTo>
                  <a:lnTo>
                    <a:pt x="86" y="168"/>
                  </a:lnTo>
                  <a:lnTo>
                    <a:pt x="90" y="168"/>
                  </a:lnTo>
                  <a:lnTo>
                    <a:pt x="90" y="174"/>
                  </a:lnTo>
                  <a:lnTo>
                    <a:pt x="96" y="173"/>
                  </a:lnTo>
                  <a:lnTo>
                    <a:pt x="93" y="167"/>
                  </a:lnTo>
                  <a:lnTo>
                    <a:pt x="100" y="159"/>
                  </a:lnTo>
                  <a:lnTo>
                    <a:pt x="120" y="150"/>
                  </a:lnTo>
                  <a:lnTo>
                    <a:pt x="154" y="129"/>
                  </a:lnTo>
                  <a:lnTo>
                    <a:pt x="173" y="87"/>
                  </a:lnTo>
                  <a:lnTo>
                    <a:pt x="179" y="87"/>
                  </a:lnTo>
                  <a:lnTo>
                    <a:pt x="168" y="58"/>
                  </a:lnTo>
                  <a:lnTo>
                    <a:pt x="177" y="56"/>
                  </a:lnTo>
                  <a:lnTo>
                    <a:pt x="142" y="38"/>
                  </a:lnTo>
                  <a:lnTo>
                    <a:pt x="111" y="39"/>
                  </a:lnTo>
                  <a:lnTo>
                    <a:pt x="92" y="20"/>
                  </a:lnTo>
                  <a:lnTo>
                    <a:pt x="66" y="0"/>
                  </a:lnTo>
                  <a:lnTo>
                    <a:pt x="54" y="14"/>
                  </a:lnTo>
                  <a:lnTo>
                    <a:pt x="26" y="29"/>
                  </a:lnTo>
                  <a:lnTo>
                    <a:pt x="18" y="58"/>
                  </a:lnTo>
                  <a:lnTo>
                    <a:pt x="16" y="74"/>
                  </a:lnTo>
                  <a:lnTo>
                    <a:pt x="0" y="9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94" name="Freeform 292"/>
            <p:cNvSpPr>
              <a:spLocks noChangeAspect="1"/>
            </p:cNvSpPr>
            <p:nvPr/>
          </p:nvSpPr>
          <p:spPr bwMode="auto">
            <a:xfrm>
              <a:off x="1673" y="2647"/>
              <a:ext cx="89" cy="196"/>
            </a:xfrm>
            <a:custGeom>
              <a:avLst/>
              <a:gdLst>
                <a:gd name="T0" fmla="*/ 0 w 10"/>
                <a:gd name="T1" fmla="*/ 0 h 7"/>
                <a:gd name="T2" fmla="*/ 0 w 10"/>
                <a:gd name="T3" fmla="*/ 0 h 7"/>
                <a:gd name="T4" fmla="*/ 0 w 10"/>
                <a:gd name="T5" fmla="*/ 0 h 7"/>
                <a:gd name="T6" fmla="*/ 0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a:moveTo>
                    <a:pt x="10" y="1"/>
                  </a:moveTo>
                  <a:lnTo>
                    <a:pt x="3" y="7"/>
                  </a:lnTo>
                  <a:lnTo>
                    <a:pt x="0" y="0"/>
                  </a:lnTo>
                  <a:lnTo>
                    <a:pt x="10" y="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95" name="Freeform 293"/>
            <p:cNvSpPr>
              <a:spLocks noChangeAspect="1"/>
            </p:cNvSpPr>
            <p:nvPr/>
          </p:nvSpPr>
          <p:spPr bwMode="auto">
            <a:xfrm>
              <a:off x="1658" y="2601"/>
              <a:ext cx="89" cy="196"/>
            </a:xfrm>
            <a:custGeom>
              <a:avLst/>
              <a:gdLst>
                <a:gd name="T0" fmla="*/ 1 w 415"/>
                <a:gd name="T1" fmla="*/ 1 h 657"/>
                <a:gd name="T2" fmla="*/ 1 w 415"/>
                <a:gd name="T3" fmla="*/ 1 h 657"/>
                <a:gd name="T4" fmla="*/ 1 w 415"/>
                <a:gd name="T5" fmla="*/ 1 h 657"/>
                <a:gd name="T6" fmla="*/ 1 w 415"/>
                <a:gd name="T7" fmla="*/ 1 h 657"/>
                <a:gd name="T8" fmla="*/ 1 w 415"/>
                <a:gd name="T9" fmla="*/ 1 h 657"/>
                <a:gd name="T10" fmla="*/ 1 w 415"/>
                <a:gd name="T11" fmla="*/ 1 h 657"/>
                <a:gd name="T12" fmla="*/ 0 w 415"/>
                <a:gd name="T13" fmla="*/ 1 h 657"/>
                <a:gd name="T14" fmla="*/ 0 w 415"/>
                <a:gd name="T15" fmla="*/ 1 h 657"/>
                <a:gd name="T16" fmla="*/ 0 w 415"/>
                <a:gd name="T17" fmla="*/ 1 h 657"/>
                <a:gd name="T18" fmla="*/ 0 w 415"/>
                <a:gd name="T19" fmla="*/ 1 h 657"/>
                <a:gd name="T20" fmla="*/ 0 w 415"/>
                <a:gd name="T21" fmla="*/ 1 h 657"/>
                <a:gd name="T22" fmla="*/ 0 w 415"/>
                <a:gd name="T23" fmla="*/ 1 h 657"/>
                <a:gd name="T24" fmla="*/ 0 w 415"/>
                <a:gd name="T25" fmla="*/ 0 h 657"/>
                <a:gd name="T26" fmla="*/ 0 w 415"/>
                <a:gd name="T27" fmla="*/ 0 h 657"/>
                <a:gd name="T28" fmla="*/ 0 w 415"/>
                <a:gd name="T29" fmla="*/ 0 h 657"/>
                <a:gd name="T30" fmla="*/ 0 w 415"/>
                <a:gd name="T31" fmla="*/ 0 h 657"/>
                <a:gd name="T32" fmla="*/ 0 w 415"/>
                <a:gd name="T33" fmla="*/ 0 h 657"/>
                <a:gd name="T34" fmla="*/ 0 w 415"/>
                <a:gd name="T35" fmla="*/ 0 h 657"/>
                <a:gd name="T36" fmla="*/ 0 w 415"/>
                <a:gd name="T37" fmla="*/ 0 h 657"/>
                <a:gd name="T38" fmla="*/ 0 w 415"/>
                <a:gd name="T39" fmla="*/ 0 h 657"/>
                <a:gd name="T40" fmla="*/ 0 w 415"/>
                <a:gd name="T41" fmla="*/ 0 h 657"/>
                <a:gd name="T42" fmla="*/ 0 w 415"/>
                <a:gd name="T43" fmla="*/ 0 h 657"/>
                <a:gd name="T44" fmla="*/ 0 w 415"/>
                <a:gd name="T45" fmla="*/ 0 h 657"/>
                <a:gd name="T46" fmla="*/ 0 w 415"/>
                <a:gd name="T47" fmla="*/ 0 h 657"/>
                <a:gd name="T48" fmla="*/ 0 w 415"/>
                <a:gd name="T49" fmla="*/ 0 h 657"/>
                <a:gd name="T50" fmla="*/ 0 w 415"/>
                <a:gd name="T51" fmla="*/ 0 h 657"/>
                <a:gd name="T52" fmla="*/ 0 w 415"/>
                <a:gd name="T53" fmla="*/ 0 h 657"/>
                <a:gd name="T54" fmla="*/ 0 w 415"/>
                <a:gd name="T55" fmla="*/ 0 h 657"/>
                <a:gd name="T56" fmla="*/ 0 w 415"/>
                <a:gd name="T57" fmla="*/ 0 h 657"/>
                <a:gd name="T58" fmla="*/ 1 w 415"/>
                <a:gd name="T59" fmla="*/ 0 h 657"/>
                <a:gd name="T60" fmla="*/ 1 w 415"/>
                <a:gd name="T61" fmla="*/ 0 h 657"/>
                <a:gd name="T62" fmla="*/ 1 w 415"/>
                <a:gd name="T63" fmla="*/ 0 h 657"/>
                <a:gd name="T64" fmla="*/ 0 w 415"/>
                <a:gd name="T65" fmla="*/ 0 h 657"/>
                <a:gd name="T66" fmla="*/ 0 w 415"/>
                <a:gd name="T67" fmla="*/ 0 h 657"/>
                <a:gd name="T68" fmla="*/ 0 w 415"/>
                <a:gd name="T69" fmla="*/ 0 h 657"/>
                <a:gd name="T70" fmla="*/ 0 w 415"/>
                <a:gd name="T71" fmla="*/ 1 h 657"/>
                <a:gd name="T72" fmla="*/ 0 w 415"/>
                <a:gd name="T73" fmla="*/ 1 h 657"/>
                <a:gd name="T74" fmla="*/ 1 w 415"/>
                <a:gd name="T75" fmla="*/ 1 h 657"/>
                <a:gd name="T76" fmla="*/ 1 w 415"/>
                <a:gd name="T77" fmla="*/ 1 h 657"/>
                <a:gd name="T78" fmla="*/ 1 w 415"/>
                <a:gd name="T79" fmla="*/ 1 h 657"/>
                <a:gd name="T80" fmla="*/ 1 w 415"/>
                <a:gd name="T81" fmla="*/ 1 h 6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657">
                  <a:moveTo>
                    <a:pt x="406" y="501"/>
                  </a:moveTo>
                  <a:lnTo>
                    <a:pt x="402" y="519"/>
                  </a:lnTo>
                  <a:lnTo>
                    <a:pt x="400" y="549"/>
                  </a:lnTo>
                  <a:lnTo>
                    <a:pt x="405" y="579"/>
                  </a:lnTo>
                  <a:lnTo>
                    <a:pt x="415" y="582"/>
                  </a:lnTo>
                  <a:lnTo>
                    <a:pt x="400" y="612"/>
                  </a:lnTo>
                  <a:lnTo>
                    <a:pt x="400" y="627"/>
                  </a:lnTo>
                  <a:lnTo>
                    <a:pt x="392" y="640"/>
                  </a:lnTo>
                  <a:lnTo>
                    <a:pt x="381" y="655"/>
                  </a:lnTo>
                  <a:lnTo>
                    <a:pt x="375" y="657"/>
                  </a:lnTo>
                  <a:lnTo>
                    <a:pt x="355" y="640"/>
                  </a:lnTo>
                  <a:lnTo>
                    <a:pt x="340" y="623"/>
                  </a:lnTo>
                  <a:lnTo>
                    <a:pt x="314" y="606"/>
                  </a:lnTo>
                  <a:lnTo>
                    <a:pt x="286" y="591"/>
                  </a:lnTo>
                  <a:lnTo>
                    <a:pt x="260" y="575"/>
                  </a:lnTo>
                  <a:lnTo>
                    <a:pt x="232" y="559"/>
                  </a:lnTo>
                  <a:lnTo>
                    <a:pt x="205" y="533"/>
                  </a:lnTo>
                  <a:lnTo>
                    <a:pt x="177" y="507"/>
                  </a:lnTo>
                  <a:lnTo>
                    <a:pt x="178" y="487"/>
                  </a:lnTo>
                  <a:lnTo>
                    <a:pt x="157" y="448"/>
                  </a:lnTo>
                  <a:lnTo>
                    <a:pt x="136" y="409"/>
                  </a:lnTo>
                  <a:lnTo>
                    <a:pt x="121" y="384"/>
                  </a:lnTo>
                  <a:lnTo>
                    <a:pt x="106" y="360"/>
                  </a:lnTo>
                  <a:lnTo>
                    <a:pt x="93" y="334"/>
                  </a:lnTo>
                  <a:lnTo>
                    <a:pt x="80" y="307"/>
                  </a:lnTo>
                  <a:lnTo>
                    <a:pt x="67" y="281"/>
                  </a:lnTo>
                  <a:lnTo>
                    <a:pt x="54" y="253"/>
                  </a:lnTo>
                  <a:lnTo>
                    <a:pt x="31" y="237"/>
                  </a:lnTo>
                  <a:lnTo>
                    <a:pt x="8" y="219"/>
                  </a:lnTo>
                  <a:lnTo>
                    <a:pt x="12" y="209"/>
                  </a:lnTo>
                  <a:lnTo>
                    <a:pt x="0" y="162"/>
                  </a:lnTo>
                  <a:lnTo>
                    <a:pt x="14" y="141"/>
                  </a:lnTo>
                  <a:lnTo>
                    <a:pt x="30" y="120"/>
                  </a:lnTo>
                  <a:lnTo>
                    <a:pt x="32" y="141"/>
                  </a:lnTo>
                  <a:lnTo>
                    <a:pt x="25" y="156"/>
                  </a:lnTo>
                  <a:lnTo>
                    <a:pt x="37" y="153"/>
                  </a:lnTo>
                  <a:lnTo>
                    <a:pt x="70" y="178"/>
                  </a:lnTo>
                  <a:lnTo>
                    <a:pt x="80" y="165"/>
                  </a:lnTo>
                  <a:lnTo>
                    <a:pt x="84" y="149"/>
                  </a:lnTo>
                  <a:lnTo>
                    <a:pt x="91" y="137"/>
                  </a:lnTo>
                  <a:lnTo>
                    <a:pt x="96" y="115"/>
                  </a:lnTo>
                  <a:lnTo>
                    <a:pt x="100" y="115"/>
                  </a:lnTo>
                  <a:lnTo>
                    <a:pt x="100" y="121"/>
                  </a:lnTo>
                  <a:lnTo>
                    <a:pt x="106" y="120"/>
                  </a:lnTo>
                  <a:lnTo>
                    <a:pt x="103" y="114"/>
                  </a:lnTo>
                  <a:lnTo>
                    <a:pt x="110" y="106"/>
                  </a:lnTo>
                  <a:lnTo>
                    <a:pt x="130" y="97"/>
                  </a:lnTo>
                  <a:lnTo>
                    <a:pt x="164" y="76"/>
                  </a:lnTo>
                  <a:lnTo>
                    <a:pt x="183" y="34"/>
                  </a:lnTo>
                  <a:lnTo>
                    <a:pt x="189" y="34"/>
                  </a:lnTo>
                  <a:lnTo>
                    <a:pt x="178" y="5"/>
                  </a:lnTo>
                  <a:lnTo>
                    <a:pt x="187" y="3"/>
                  </a:lnTo>
                  <a:lnTo>
                    <a:pt x="189" y="0"/>
                  </a:lnTo>
                  <a:lnTo>
                    <a:pt x="207" y="18"/>
                  </a:lnTo>
                  <a:lnTo>
                    <a:pt x="225" y="36"/>
                  </a:lnTo>
                  <a:lnTo>
                    <a:pt x="249" y="64"/>
                  </a:lnTo>
                  <a:lnTo>
                    <a:pt x="255" y="81"/>
                  </a:lnTo>
                  <a:lnTo>
                    <a:pt x="295" y="81"/>
                  </a:lnTo>
                  <a:lnTo>
                    <a:pt x="319" y="82"/>
                  </a:lnTo>
                  <a:lnTo>
                    <a:pt x="350" y="93"/>
                  </a:lnTo>
                  <a:lnTo>
                    <a:pt x="338" y="136"/>
                  </a:lnTo>
                  <a:lnTo>
                    <a:pt x="358" y="150"/>
                  </a:lnTo>
                  <a:lnTo>
                    <a:pt x="348" y="149"/>
                  </a:lnTo>
                  <a:lnTo>
                    <a:pt x="320" y="156"/>
                  </a:lnTo>
                  <a:lnTo>
                    <a:pt x="295" y="168"/>
                  </a:lnTo>
                  <a:lnTo>
                    <a:pt x="271" y="180"/>
                  </a:lnTo>
                  <a:lnTo>
                    <a:pt x="262" y="208"/>
                  </a:lnTo>
                  <a:lnTo>
                    <a:pt x="254" y="235"/>
                  </a:lnTo>
                  <a:lnTo>
                    <a:pt x="237" y="263"/>
                  </a:lnTo>
                  <a:lnTo>
                    <a:pt x="252" y="291"/>
                  </a:lnTo>
                  <a:lnTo>
                    <a:pt x="266" y="318"/>
                  </a:lnTo>
                  <a:lnTo>
                    <a:pt x="265" y="334"/>
                  </a:lnTo>
                  <a:lnTo>
                    <a:pt x="277" y="336"/>
                  </a:lnTo>
                  <a:lnTo>
                    <a:pt x="296" y="352"/>
                  </a:lnTo>
                  <a:lnTo>
                    <a:pt x="321" y="358"/>
                  </a:lnTo>
                  <a:lnTo>
                    <a:pt x="343" y="340"/>
                  </a:lnTo>
                  <a:lnTo>
                    <a:pt x="344" y="367"/>
                  </a:lnTo>
                  <a:lnTo>
                    <a:pt x="346" y="394"/>
                  </a:lnTo>
                  <a:lnTo>
                    <a:pt x="380" y="391"/>
                  </a:lnTo>
                  <a:lnTo>
                    <a:pt x="396" y="419"/>
                  </a:lnTo>
                  <a:lnTo>
                    <a:pt x="412" y="447"/>
                  </a:lnTo>
                  <a:lnTo>
                    <a:pt x="406" y="455"/>
                  </a:lnTo>
                  <a:lnTo>
                    <a:pt x="406" y="50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496" name="Freeform 294"/>
            <p:cNvSpPr>
              <a:spLocks noChangeAspect="1"/>
            </p:cNvSpPr>
            <p:nvPr/>
          </p:nvSpPr>
          <p:spPr bwMode="auto">
            <a:xfrm>
              <a:off x="3872" y="1712"/>
              <a:ext cx="89" cy="196"/>
            </a:xfrm>
            <a:custGeom>
              <a:avLst/>
              <a:gdLst>
                <a:gd name="T0" fmla="*/ 1 w 1612"/>
                <a:gd name="T1" fmla="*/ 2 h 1174"/>
                <a:gd name="T2" fmla="*/ 1 w 1612"/>
                <a:gd name="T3" fmla="*/ 2 h 1174"/>
                <a:gd name="T4" fmla="*/ 1 w 1612"/>
                <a:gd name="T5" fmla="*/ 2 h 1174"/>
                <a:gd name="T6" fmla="*/ 0 w 1612"/>
                <a:gd name="T7" fmla="*/ 2 h 1174"/>
                <a:gd name="T8" fmla="*/ 0 w 1612"/>
                <a:gd name="T9" fmla="*/ 1 h 1174"/>
                <a:gd name="T10" fmla="*/ 0 w 1612"/>
                <a:gd name="T11" fmla="*/ 1 h 1174"/>
                <a:gd name="T12" fmla="*/ 0 w 1612"/>
                <a:gd name="T13" fmla="*/ 1 h 1174"/>
                <a:gd name="T14" fmla="*/ 0 w 1612"/>
                <a:gd name="T15" fmla="*/ 1 h 1174"/>
                <a:gd name="T16" fmla="*/ 0 w 1612"/>
                <a:gd name="T17" fmla="*/ 1 h 1174"/>
                <a:gd name="T18" fmla="*/ 0 w 1612"/>
                <a:gd name="T19" fmla="*/ 1 h 1174"/>
                <a:gd name="T20" fmla="*/ 0 w 1612"/>
                <a:gd name="T21" fmla="*/ 1 h 1174"/>
                <a:gd name="T22" fmla="*/ 0 w 1612"/>
                <a:gd name="T23" fmla="*/ 0 h 1174"/>
                <a:gd name="T24" fmla="*/ 0 w 1612"/>
                <a:gd name="T25" fmla="*/ 0 h 1174"/>
                <a:gd name="T26" fmla="*/ 0 w 1612"/>
                <a:gd name="T27" fmla="*/ 0 h 1174"/>
                <a:gd name="T28" fmla="*/ 0 w 1612"/>
                <a:gd name="T29" fmla="*/ 0 h 1174"/>
                <a:gd name="T30" fmla="*/ 1 w 1612"/>
                <a:gd name="T31" fmla="*/ 0 h 1174"/>
                <a:gd name="T32" fmla="*/ 1 w 1612"/>
                <a:gd name="T33" fmla="*/ 1 h 1174"/>
                <a:gd name="T34" fmla="*/ 2 w 1612"/>
                <a:gd name="T35" fmla="*/ 1 h 1174"/>
                <a:gd name="T36" fmla="*/ 2 w 1612"/>
                <a:gd name="T37" fmla="*/ 1 h 1174"/>
                <a:gd name="T38" fmla="*/ 2 w 1612"/>
                <a:gd name="T39" fmla="*/ 0 h 1174"/>
                <a:gd name="T40" fmla="*/ 3 w 1612"/>
                <a:gd name="T41" fmla="*/ 0 h 1174"/>
                <a:gd name="T42" fmla="*/ 3 w 1612"/>
                <a:gd name="T43" fmla="*/ 0 h 1174"/>
                <a:gd name="T44" fmla="*/ 2 w 1612"/>
                <a:gd name="T45" fmla="*/ 0 h 1174"/>
                <a:gd name="T46" fmla="*/ 3 w 1612"/>
                <a:gd name="T47" fmla="*/ 0 h 1174"/>
                <a:gd name="T48" fmla="*/ 3 w 1612"/>
                <a:gd name="T49" fmla="*/ 0 h 1174"/>
                <a:gd name="T50" fmla="*/ 3 w 1612"/>
                <a:gd name="T51" fmla="*/ 0 h 1174"/>
                <a:gd name="T52" fmla="*/ 3 w 1612"/>
                <a:gd name="T53" fmla="*/ 0 h 1174"/>
                <a:gd name="T54" fmla="*/ 3 w 1612"/>
                <a:gd name="T55" fmla="*/ 0 h 1174"/>
                <a:gd name="T56" fmla="*/ 4 w 1612"/>
                <a:gd name="T57" fmla="*/ 1 h 1174"/>
                <a:gd name="T58" fmla="*/ 3 w 1612"/>
                <a:gd name="T59" fmla="*/ 1 h 1174"/>
                <a:gd name="T60" fmla="*/ 3 w 1612"/>
                <a:gd name="T61" fmla="*/ 1 h 1174"/>
                <a:gd name="T62" fmla="*/ 3 w 1612"/>
                <a:gd name="T63" fmla="*/ 1 h 1174"/>
                <a:gd name="T64" fmla="*/ 3 w 1612"/>
                <a:gd name="T65" fmla="*/ 1 h 1174"/>
                <a:gd name="T66" fmla="*/ 3 w 1612"/>
                <a:gd name="T67" fmla="*/ 1 h 1174"/>
                <a:gd name="T68" fmla="*/ 3 w 1612"/>
                <a:gd name="T69" fmla="*/ 1 h 1174"/>
                <a:gd name="T70" fmla="*/ 3 w 1612"/>
                <a:gd name="T71" fmla="*/ 1 h 1174"/>
                <a:gd name="T72" fmla="*/ 3 w 1612"/>
                <a:gd name="T73" fmla="*/ 1 h 1174"/>
                <a:gd name="T74" fmla="*/ 3 w 1612"/>
                <a:gd name="T75" fmla="*/ 2 h 1174"/>
                <a:gd name="T76" fmla="*/ 3 w 1612"/>
                <a:gd name="T77" fmla="*/ 2 h 1174"/>
                <a:gd name="T78" fmla="*/ 3 w 1612"/>
                <a:gd name="T79" fmla="*/ 2 h 1174"/>
                <a:gd name="T80" fmla="*/ 3 w 1612"/>
                <a:gd name="T81" fmla="*/ 2 h 1174"/>
                <a:gd name="T82" fmla="*/ 3 w 1612"/>
                <a:gd name="T83" fmla="*/ 2 h 1174"/>
                <a:gd name="T84" fmla="*/ 3 w 1612"/>
                <a:gd name="T85" fmla="*/ 2 h 1174"/>
                <a:gd name="T86" fmla="*/ 3 w 1612"/>
                <a:gd name="T87" fmla="*/ 2 h 1174"/>
                <a:gd name="T88" fmla="*/ 3 w 1612"/>
                <a:gd name="T89" fmla="*/ 2 h 1174"/>
                <a:gd name="T90" fmla="*/ 3 w 1612"/>
                <a:gd name="T91" fmla="*/ 2 h 1174"/>
                <a:gd name="T92" fmla="*/ 3 w 1612"/>
                <a:gd name="T93" fmla="*/ 2 h 1174"/>
                <a:gd name="T94" fmla="*/ 3 w 1612"/>
                <a:gd name="T95" fmla="*/ 3 h 1174"/>
                <a:gd name="T96" fmla="*/ 3 w 1612"/>
                <a:gd name="T97" fmla="*/ 3 h 1174"/>
                <a:gd name="T98" fmla="*/ 3 w 1612"/>
                <a:gd name="T99" fmla="*/ 3 h 1174"/>
                <a:gd name="T100" fmla="*/ 3 w 1612"/>
                <a:gd name="T101" fmla="*/ 3 h 1174"/>
                <a:gd name="T102" fmla="*/ 2 w 1612"/>
                <a:gd name="T103" fmla="*/ 2 h 1174"/>
                <a:gd name="T104" fmla="*/ 2 w 1612"/>
                <a:gd name="T105" fmla="*/ 2 h 1174"/>
                <a:gd name="T106" fmla="*/ 2 w 1612"/>
                <a:gd name="T107" fmla="*/ 3 h 1174"/>
                <a:gd name="T108" fmla="*/ 2 w 1612"/>
                <a:gd name="T109" fmla="*/ 2 h 1174"/>
                <a:gd name="T110" fmla="*/ 2 w 1612"/>
                <a:gd name="T111" fmla="*/ 2 h 1174"/>
                <a:gd name="T112" fmla="*/ 2 w 1612"/>
                <a:gd name="T113" fmla="*/ 2 h 1174"/>
                <a:gd name="T114" fmla="*/ 2 w 1612"/>
                <a:gd name="T115" fmla="*/ 2 h 1174"/>
                <a:gd name="T116" fmla="*/ 2 w 1612"/>
                <a:gd name="T117" fmla="*/ 2 h 1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12" h="1174">
                  <a:moveTo>
                    <a:pt x="720" y="855"/>
                  </a:moveTo>
                  <a:lnTo>
                    <a:pt x="697" y="875"/>
                  </a:lnTo>
                  <a:lnTo>
                    <a:pt x="676" y="895"/>
                  </a:lnTo>
                  <a:lnTo>
                    <a:pt x="647" y="906"/>
                  </a:lnTo>
                  <a:lnTo>
                    <a:pt x="631" y="895"/>
                  </a:lnTo>
                  <a:lnTo>
                    <a:pt x="587" y="891"/>
                  </a:lnTo>
                  <a:lnTo>
                    <a:pt x="567" y="922"/>
                  </a:lnTo>
                  <a:lnTo>
                    <a:pt x="552" y="893"/>
                  </a:lnTo>
                  <a:lnTo>
                    <a:pt x="539" y="903"/>
                  </a:lnTo>
                  <a:lnTo>
                    <a:pt x="502" y="899"/>
                  </a:lnTo>
                  <a:lnTo>
                    <a:pt x="474" y="895"/>
                  </a:lnTo>
                  <a:lnTo>
                    <a:pt x="442" y="882"/>
                  </a:lnTo>
                  <a:lnTo>
                    <a:pt x="438" y="875"/>
                  </a:lnTo>
                  <a:lnTo>
                    <a:pt x="409" y="863"/>
                  </a:lnTo>
                  <a:lnTo>
                    <a:pt x="399" y="851"/>
                  </a:lnTo>
                  <a:lnTo>
                    <a:pt x="387" y="856"/>
                  </a:lnTo>
                  <a:lnTo>
                    <a:pt x="347" y="825"/>
                  </a:lnTo>
                  <a:lnTo>
                    <a:pt x="322" y="810"/>
                  </a:lnTo>
                  <a:lnTo>
                    <a:pt x="309" y="822"/>
                  </a:lnTo>
                  <a:lnTo>
                    <a:pt x="306" y="819"/>
                  </a:lnTo>
                  <a:lnTo>
                    <a:pt x="276" y="798"/>
                  </a:lnTo>
                  <a:lnTo>
                    <a:pt x="239" y="778"/>
                  </a:lnTo>
                  <a:lnTo>
                    <a:pt x="225" y="773"/>
                  </a:lnTo>
                  <a:lnTo>
                    <a:pt x="210" y="735"/>
                  </a:lnTo>
                  <a:lnTo>
                    <a:pt x="229" y="737"/>
                  </a:lnTo>
                  <a:lnTo>
                    <a:pt x="234" y="723"/>
                  </a:lnTo>
                  <a:lnTo>
                    <a:pt x="215" y="696"/>
                  </a:lnTo>
                  <a:lnTo>
                    <a:pt x="214" y="683"/>
                  </a:lnTo>
                  <a:lnTo>
                    <a:pt x="211" y="673"/>
                  </a:lnTo>
                  <a:lnTo>
                    <a:pt x="207" y="667"/>
                  </a:lnTo>
                  <a:lnTo>
                    <a:pt x="201" y="660"/>
                  </a:lnTo>
                  <a:lnTo>
                    <a:pt x="199" y="652"/>
                  </a:lnTo>
                  <a:lnTo>
                    <a:pt x="196" y="642"/>
                  </a:lnTo>
                  <a:lnTo>
                    <a:pt x="186" y="639"/>
                  </a:lnTo>
                  <a:lnTo>
                    <a:pt x="171" y="633"/>
                  </a:lnTo>
                  <a:lnTo>
                    <a:pt x="162" y="629"/>
                  </a:lnTo>
                  <a:lnTo>
                    <a:pt x="121" y="618"/>
                  </a:lnTo>
                  <a:lnTo>
                    <a:pt x="100" y="607"/>
                  </a:lnTo>
                  <a:lnTo>
                    <a:pt x="85" y="583"/>
                  </a:lnTo>
                  <a:lnTo>
                    <a:pt x="49" y="574"/>
                  </a:lnTo>
                  <a:lnTo>
                    <a:pt x="48" y="567"/>
                  </a:lnTo>
                  <a:lnTo>
                    <a:pt x="58" y="567"/>
                  </a:lnTo>
                  <a:lnTo>
                    <a:pt x="59" y="567"/>
                  </a:lnTo>
                  <a:lnTo>
                    <a:pt x="63" y="564"/>
                  </a:lnTo>
                  <a:lnTo>
                    <a:pt x="45" y="523"/>
                  </a:lnTo>
                  <a:lnTo>
                    <a:pt x="17" y="521"/>
                  </a:lnTo>
                  <a:lnTo>
                    <a:pt x="0" y="491"/>
                  </a:lnTo>
                  <a:lnTo>
                    <a:pt x="11" y="465"/>
                  </a:lnTo>
                  <a:lnTo>
                    <a:pt x="33" y="451"/>
                  </a:lnTo>
                  <a:lnTo>
                    <a:pt x="46" y="451"/>
                  </a:lnTo>
                  <a:lnTo>
                    <a:pt x="64" y="455"/>
                  </a:lnTo>
                  <a:lnTo>
                    <a:pt x="83" y="432"/>
                  </a:lnTo>
                  <a:lnTo>
                    <a:pt x="113" y="425"/>
                  </a:lnTo>
                  <a:lnTo>
                    <a:pt x="136" y="407"/>
                  </a:lnTo>
                  <a:lnTo>
                    <a:pt x="159" y="389"/>
                  </a:lnTo>
                  <a:lnTo>
                    <a:pt x="150" y="371"/>
                  </a:lnTo>
                  <a:lnTo>
                    <a:pt x="157" y="365"/>
                  </a:lnTo>
                  <a:lnTo>
                    <a:pt x="157" y="358"/>
                  </a:lnTo>
                  <a:lnTo>
                    <a:pt x="144" y="331"/>
                  </a:lnTo>
                  <a:lnTo>
                    <a:pt x="131" y="305"/>
                  </a:lnTo>
                  <a:lnTo>
                    <a:pt x="113" y="295"/>
                  </a:lnTo>
                  <a:lnTo>
                    <a:pt x="147" y="283"/>
                  </a:lnTo>
                  <a:lnTo>
                    <a:pt x="185" y="287"/>
                  </a:lnTo>
                  <a:lnTo>
                    <a:pt x="174" y="274"/>
                  </a:lnTo>
                  <a:lnTo>
                    <a:pt x="171" y="244"/>
                  </a:lnTo>
                  <a:lnTo>
                    <a:pt x="168" y="214"/>
                  </a:lnTo>
                  <a:lnTo>
                    <a:pt x="213" y="222"/>
                  </a:lnTo>
                  <a:lnTo>
                    <a:pt x="239" y="219"/>
                  </a:lnTo>
                  <a:lnTo>
                    <a:pt x="226" y="181"/>
                  </a:lnTo>
                  <a:lnTo>
                    <a:pt x="239" y="172"/>
                  </a:lnTo>
                  <a:lnTo>
                    <a:pt x="250" y="148"/>
                  </a:lnTo>
                  <a:lnTo>
                    <a:pt x="271" y="145"/>
                  </a:lnTo>
                  <a:lnTo>
                    <a:pt x="275" y="150"/>
                  </a:lnTo>
                  <a:lnTo>
                    <a:pt x="286" y="163"/>
                  </a:lnTo>
                  <a:lnTo>
                    <a:pt x="328" y="189"/>
                  </a:lnTo>
                  <a:lnTo>
                    <a:pt x="349" y="193"/>
                  </a:lnTo>
                  <a:lnTo>
                    <a:pt x="393" y="223"/>
                  </a:lnTo>
                  <a:lnTo>
                    <a:pt x="402" y="251"/>
                  </a:lnTo>
                  <a:lnTo>
                    <a:pt x="413" y="280"/>
                  </a:lnTo>
                  <a:lnTo>
                    <a:pt x="447" y="286"/>
                  </a:lnTo>
                  <a:lnTo>
                    <a:pt x="480" y="292"/>
                  </a:lnTo>
                  <a:lnTo>
                    <a:pt x="521" y="304"/>
                  </a:lnTo>
                  <a:lnTo>
                    <a:pt x="563" y="317"/>
                  </a:lnTo>
                  <a:lnTo>
                    <a:pt x="588" y="345"/>
                  </a:lnTo>
                  <a:lnTo>
                    <a:pt x="615" y="371"/>
                  </a:lnTo>
                  <a:lnTo>
                    <a:pt x="654" y="373"/>
                  </a:lnTo>
                  <a:lnTo>
                    <a:pt x="695" y="376"/>
                  </a:lnTo>
                  <a:lnTo>
                    <a:pt x="736" y="378"/>
                  </a:lnTo>
                  <a:lnTo>
                    <a:pt x="775" y="381"/>
                  </a:lnTo>
                  <a:lnTo>
                    <a:pt x="786" y="390"/>
                  </a:lnTo>
                  <a:lnTo>
                    <a:pt x="822" y="397"/>
                  </a:lnTo>
                  <a:lnTo>
                    <a:pt x="858" y="403"/>
                  </a:lnTo>
                  <a:lnTo>
                    <a:pt x="881" y="414"/>
                  </a:lnTo>
                  <a:lnTo>
                    <a:pt x="901" y="401"/>
                  </a:lnTo>
                  <a:lnTo>
                    <a:pt x="923" y="388"/>
                  </a:lnTo>
                  <a:lnTo>
                    <a:pt x="957" y="384"/>
                  </a:lnTo>
                  <a:lnTo>
                    <a:pt x="991" y="382"/>
                  </a:lnTo>
                  <a:lnTo>
                    <a:pt x="1018" y="360"/>
                  </a:lnTo>
                  <a:lnTo>
                    <a:pt x="1044" y="339"/>
                  </a:lnTo>
                  <a:lnTo>
                    <a:pt x="1024" y="321"/>
                  </a:lnTo>
                  <a:lnTo>
                    <a:pt x="1020" y="288"/>
                  </a:lnTo>
                  <a:lnTo>
                    <a:pt x="1061" y="299"/>
                  </a:lnTo>
                  <a:lnTo>
                    <a:pt x="1087" y="283"/>
                  </a:lnTo>
                  <a:lnTo>
                    <a:pt x="1119" y="275"/>
                  </a:lnTo>
                  <a:lnTo>
                    <a:pt x="1123" y="251"/>
                  </a:lnTo>
                  <a:lnTo>
                    <a:pt x="1156" y="234"/>
                  </a:lnTo>
                  <a:lnTo>
                    <a:pt x="1205" y="235"/>
                  </a:lnTo>
                  <a:lnTo>
                    <a:pt x="1198" y="217"/>
                  </a:lnTo>
                  <a:lnTo>
                    <a:pt x="1134" y="185"/>
                  </a:lnTo>
                  <a:lnTo>
                    <a:pt x="1120" y="199"/>
                  </a:lnTo>
                  <a:lnTo>
                    <a:pt x="1109" y="193"/>
                  </a:lnTo>
                  <a:lnTo>
                    <a:pt x="1080" y="193"/>
                  </a:lnTo>
                  <a:lnTo>
                    <a:pt x="1055" y="180"/>
                  </a:lnTo>
                  <a:lnTo>
                    <a:pt x="1063" y="177"/>
                  </a:lnTo>
                  <a:lnTo>
                    <a:pt x="1060" y="150"/>
                  </a:lnTo>
                  <a:lnTo>
                    <a:pt x="1055" y="123"/>
                  </a:lnTo>
                  <a:lnTo>
                    <a:pt x="1096" y="130"/>
                  </a:lnTo>
                  <a:lnTo>
                    <a:pt x="1117" y="107"/>
                  </a:lnTo>
                  <a:lnTo>
                    <a:pt x="1108" y="82"/>
                  </a:lnTo>
                  <a:lnTo>
                    <a:pt x="1107" y="40"/>
                  </a:lnTo>
                  <a:lnTo>
                    <a:pt x="1087" y="27"/>
                  </a:lnTo>
                  <a:lnTo>
                    <a:pt x="1074" y="22"/>
                  </a:lnTo>
                  <a:lnTo>
                    <a:pt x="1095" y="3"/>
                  </a:lnTo>
                  <a:lnTo>
                    <a:pt x="1129" y="1"/>
                  </a:lnTo>
                  <a:lnTo>
                    <a:pt x="1164" y="0"/>
                  </a:lnTo>
                  <a:lnTo>
                    <a:pt x="1236" y="23"/>
                  </a:lnTo>
                  <a:lnTo>
                    <a:pt x="1265" y="47"/>
                  </a:lnTo>
                  <a:lnTo>
                    <a:pt x="1294" y="71"/>
                  </a:lnTo>
                  <a:lnTo>
                    <a:pt x="1323" y="95"/>
                  </a:lnTo>
                  <a:lnTo>
                    <a:pt x="1350" y="119"/>
                  </a:lnTo>
                  <a:lnTo>
                    <a:pt x="1381" y="132"/>
                  </a:lnTo>
                  <a:lnTo>
                    <a:pt x="1432" y="147"/>
                  </a:lnTo>
                  <a:lnTo>
                    <a:pt x="1462" y="159"/>
                  </a:lnTo>
                  <a:lnTo>
                    <a:pt x="1498" y="197"/>
                  </a:lnTo>
                  <a:lnTo>
                    <a:pt x="1541" y="191"/>
                  </a:lnTo>
                  <a:lnTo>
                    <a:pt x="1584" y="175"/>
                  </a:lnTo>
                  <a:lnTo>
                    <a:pt x="1602" y="207"/>
                  </a:lnTo>
                  <a:lnTo>
                    <a:pt x="1607" y="247"/>
                  </a:lnTo>
                  <a:lnTo>
                    <a:pt x="1612" y="289"/>
                  </a:lnTo>
                  <a:lnTo>
                    <a:pt x="1576" y="283"/>
                  </a:lnTo>
                  <a:lnTo>
                    <a:pt x="1570" y="301"/>
                  </a:lnTo>
                  <a:lnTo>
                    <a:pt x="1589" y="334"/>
                  </a:lnTo>
                  <a:lnTo>
                    <a:pt x="1608" y="365"/>
                  </a:lnTo>
                  <a:lnTo>
                    <a:pt x="1597" y="373"/>
                  </a:lnTo>
                  <a:lnTo>
                    <a:pt x="1605" y="383"/>
                  </a:lnTo>
                  <a:lnTo>
                    <a:pt x="1571" y="364"/>
                  </a:lnTo>
                  <a:lnTo>
                    <a:pt x="1571" y="382"/>
                  </a:lnTo>
                  <a:lnTo>
                    <a:pt x="1552" y="397"/>
                  </a:lnTo>
                  <a:lnTo>
                    <a:pt x="1542" y="401"/>
                  </a:lnTo>
                  <a:lnTo>
                    <a:pt x="1553" y="419"/>
                  </a:lnTo>
                  <a:lnTo>
                    <a:pt x="1518" y="408"/>
                  </a:lnTo>
                  <a:lnTo>
                    <a:pt x="1506" y="415"/>
                  </a:lnTo>
                  <a:lnTo>
                    <a:pt x="1488" y="445"/>
                  </a:lnTo>
                  <a:lnTo>
                    <a:pt x="1471" y="465"/>
                  </a:lnTo>
                  <a:lnTo>
                    <a:pt x="1457" y="474"/>
                  </a:lnTo>
                  <a:lnTo>
                    <a:pt x="1439" y="487"/>
                  </a:lnTo>
                  <a:lnTo>
                    <a:pt x="1420" y="501"/>
                  </a:lnTo>
                  <a:lnTo>
                    <a:pt x="1397" y="509"/>
                  </a:lnTo>
                  <a:lnTo>
                    <a:pt x="1410" y="490"/>
                  </a:lnTo>
                  <a:lnTo>
                    <a:pt x="1391" y="483"/>
                  </a:lnTo>
                  <a:lnTo>
                    <a:pt x="1397" y="447"/>
                  </a:lnTo>
                  <a:lnTo>
                    <a:pt x="1380" y="438"/>
                  </a:lnTo>
                  <a:lnTo>
                    <a:pt x="1361" y="442"/>
                  </a:lnTo>
                  <a:lnTo>
                    <a:pt x="1348" y="465"/>
                  </a:lnTo>
                  <a:lnTo>
                    <a:pt x="1332" y="487"/>
                  </a:lnTo>
                  <a:lnTo>
                    <a:pt x="1311" y="502"/>
                  </a:lnTo>
                  <a:lnTo>
                    <a:pt x="1295" y="503"/>
                  </a:lnTo>
                  <a:lnTo>
                    <a:pt x="1305" y="527"/>
                  </a:lnTo>
                  <a:lnTo>
                    <a:pt x="1347" y="539"/>
                  </a:lnTo>
                  <a:lnTo>
                    <a:pt x="1362" y="568"/>
                  </a:lnTo>
                  <a:lnTo>
                    <a:pt x="1384" y="563"/>
                  </a:lnTo>
                  <a:lnTo>
                    <a:pt x="1408" y="546"/>
                  </a:lnTo>
                  <a:lnTo>
                    <a:pt x="1446" y="561"/>
                  </a:lnTo>
                  <a:lnTo>
                    <a:pt x="1464" y="564"/>
                  </a:lnTo>
                  <a:lnTo>
                    <a:pt x="1465" y="582"/>
                  </a:lnTo>
                  <a:lnTo>
                    <a:pt x="1449" y="580"/>
                  </a:lnTo>
                  <a:lnTo>
                    <a:pt x="1428" y="592"/>
                  </a:lnTo>
                  <a:lnTo>
                    <a:pt x="1419" y="609"/>
                  </a:lnTo>
                  <a:lnTo>
                    <a:pt x="1413" y="621"/>
                  </a:lnTo>
                  <a:lnTo>
                    <a:pt x="1407" y="655"/>
                  </a:lnTo>
                  <a:lnTo>
                    <a:pt x="1450" y="682"/>
                  </a:lnTo>
                  <a:lnTo>
                    <a:pt x="1471" y="709"/>
                  </a:lnTo>
                  <a:lnTo>
                    <a:pt x="1492" y="737"/>
                  </a:lnTo>
                  <a:lnTo>
                    <a:pt x="1525" y="766"/>
                  </a:lnTo>
                  <a:lnTo>
                    <a:pt x="1477" y="751"/>
                  </a:lnTo>
                  <a:lnTo>
                    <a:pt x="1480" y="755"/>
                  </a:lnTo>
                  <a:lnTo>
                    <a:pt x="1507" y="773"/>
                  </a:lnTo>
                  <a:lnTo>
                    <a:pt x="1536" y="791"/>
                  </a:lnTo>
                  <a:lnTo>
                    <a:pt x="1507" y="813"/>
                  </a:lnTo>
                  <a:lnTo>
                    <a:pt x="1498" y="819"/>
                  </a:lnTo>
                  <a:lnTo>
                    <a:pt x="1516" y="821"/>
                  </a:lnTo>
                  <a:lnTo>
                    <a:pt x="1534" y="820"/>
                  </a:lnTo>
                  <a:lnTo>
                    <a:pt x="1557" y="832"/>
                  </a:lnTo>
                  <a:lnTo>
                    <a:pt x="1545" y="845"/>
                  </a:lnTo>
                  <a:lnTo>
                    <a:pt x="1555" y="845"/>
                  </a:lnTo>
                  <a:lnTo>
                    <a:pt x="1554" y="851"/>
                  </a:lnTo>
                  <a:lnTo>
                    <a:pt x="1546" y="858"/>
                  </a:lnTo>
                  <a:lnTo>
                    <a:pt x="1549" y="864"/>
                  </a:lnTo>
                  <a:lnTo>
                    <a:pt x="1551" y="873"/>
                  </a:lnTo>
                  <a:lnTo>
                    <a:pt x="1546" y="873"/>
                  </a:lnTo>
                  <a:lnTo>
                    <a:pt x="1554" y="886"/>
                  </a:lnTo>
                  <a:lnTo>
                    <a:pt x="1547" y="887"/>
                  </a:lnTo>
                  <a:lnTo>
                    <a:pt x="1529" y="897"/>
                  </a:lnTo>
                  <a:lnTo>
                    <a:pt x="1536" y="906"/>
                  </a:lnTo>
                  <a:lnTo>
                    <a:pt x="1531" y="925"/>
                  </a:lnTo>
                  <a:lnTo>
                    <a:pt x="1521" y="951"/>
                  </a:lnTo>
                  <a:lnTo>
                    <a:pt x="1516" y="953"/>
                  </a:lnTo>
                  <a:lnTo>
                    <a:pt x="1522" y="959"/>
                  </a:lnTo>
                  <a:lnTo>
                    <a:pt x="1509" y="967"/>
                  </a:lnTo>
                  <a:lnTo>
                    <a:pt x="1506" y="966"/>
                  </a:lnTo>
                  <a:lnTo>
                    <a:pt x="1521" y="973"/>
                  </a:lnTo>
                  <a:lnTo>
                    <a:pt x="1522" y="990"/>
                  </a:lnTo>
                  <a:lnTo>
                    <a:pt x="1513" y="989"/>
                  </a:lnTo>
                  <a:lnTo>
                    <a:pt x="1512" y="997"/>
                  </a:lnTo>
                  <a:lnTo>
                    <a:pt x="1506" y="1005"/>
                  </a:lnTo>
                  <a:lnTo>
                    <a:pt x="1503" y="1009"/>
                  </a:lnTo>
                  <a:lnTo>
                    <a:pt x="1500" y="1020"/>
                  </a:lnTo>
                  <a:lnTo>
                    <a:pt x="1485" y="1023"/>
                  </a:lnTo>
                  <a:lnTo>
                    <a:pt x="1481" y="1027"/>
                  </a:lnTo>
                  <a:lnTo>
                    <a:pt x="1483" y="1033"/>
                  </a:lnTo>
                  <a:lnTo>
                    <a:pt x="1474" y="1045"/>
                  </a:lnTo>
                  <a:lnTo>
                    <a:pt x="1450" y="1065"/>
                  </a:lnTo>
                  <a:lnTo>
                    <a:pt x="1451" y="1068"/>
                  </a:lnTo>
                  <a:lnTo>
                    <a:pt x="1439" y="1078"/>
                  </a:lnTo>
                  <a:lnTo>
                    <a:pt x="1422" y="1081"/>
                  </a:lnTo>
                  <a:lnTo>
                    <a:pt x="1419" y="1083"/>
                  </a:lnTo>
                  <a:lnTo>
                    <a:pt x="1415" y="1086"/>
                  </a:lnTo>
                  <a:lnTo>
                    <a:pt x="1401" y="1089"/>
                  </a:lnTo>
                  <a:lnTo>
                    <a:pt x="1395" y="1086"/>
                  </a:lnTo>
                  <a:lnTo>
                    <a:pt x="1387" y="1093"/>
                  </a:lnTo>
                  <a:lnTo>
                    <a:pt x="1384" y="1097"/>
                  </a:lnTo>
                  <a:lnTo>
                    <a:pt x="1374" y="1096"/>
                  </a:lnTo>
                  <a:lnTo>
                    <a:pt x="1359" y="1073"/>
                  </a:lnTo>
                  <a:lnTo>
                    <a:pt x="1350" y="1081"/>
                  </a:lnTo>
                  <a:lnTo>
                    <a:pt x="1357" y="1107"/>
                  </a:lnTo>
                  <a:lnTo>
                    <a:pt x="1350" y="1098"/>
                  </a:lnTo>
                  <a:lnTo>
                    <a:pt x="1350" y="1111"/>
                  </a:lnTo>
                  <a:lnTo>
                    <a:pt x="1344" y="1109"/>
                  </a:lnTo>
                  <a:lnTo>
                    <a:pt x="1333" y="1121"/>
                  </a:lnTo>
                  <a:lnTo>
                    <a:pt x="1325" y="1113"/>
                  </a:lnTo>
                  <a:lnTo>
                    <a:pt x="1321" y="1120"/>
                  </a:lnTo>
                  <a:lnTo>
                    <a:pt x="1312" y="1120"/>
                  </a:lnTo>
                  <a:lnTo>
                    <a:pt x="1293" y="1131"/>
                  </a:lnTo>
                  <a:lnTo>
                    <a:pt x="1276" y="1137"/>
                  </a:lnTo>
                  <a:lnTo>
                    <a:pt x="1270" y="1138"/>
                  </a:lnTo>
                  <a:lnTo>
                    <a:pt x="1267" y="1155"/>
                  </a:lnTo>
                  <a:lnTo>
                    <a:pt x="1276" y="1174"/>
                  </a:lnTo>
                  <a:lnTo>
                    <a:pt x="1259" y="1170"/>
                  </a:lnTo>
                  <a:lnTo>
                    <a:pt x="1252" y="1137"/>
                  </a:lnTo>
                  <a:lnTo>
                    <a:pt x="1242" y="1128"/>
                  </a:lnTo>
                  <a:lnTo>
                    <a:pt x="1229" y="1129"/>
                  </a:lnTo>
                  <a:lnTo>
                    <a:pt x="1218" y="1125"/>
                  </a:lnTo>
                  <a:lnTo>
                    <a:pt x="1206" y="1120"/>
                  </a:lnTo>
                  <a:lnTo>
                    <a:pt x="1204" y="1125"/>
                  </a:lnTo>
                  <a:lnTo>
                    <a:pt x="1193" y="1129"/>
                  </a:lnTo>
                  <a:lnTo>
                    <a:pt x="1162" y="1116"/>
                  </a:lnTo>
                  <a:lnTo>
                    <a:pt x="1147" y="1105"/>
                  </a:lnTo>
                  <a:lnTo>
                    <a:pt x="1144" y="1083"/>
                  </a:lnTo>
                  <a:lnTo>
                    <a:pt x="1105" y="1069"/>
                  </a:lnTo>
                  <a:lnTo>
                    <a:pt x="1092" y="1068"/>
                  </a:lnTo>
                  <a:lnTo>
                    <a:pt x="1074" y="1089"/>
                  </a:lnTo>
                  <a:lnTo>
                    <a:pt x="1063" y="1089"/>
                  </a:lnTo>
                  <a:lnTo>
                    <a:pt x="1057" y="1091"/>
                  </a:lnTo>
                  <a:lnTo>
                    <a:pt x="1050" y="1090"/>
                  </a:lnTo>
                  <a:lnTo>
                    <a:pt x="1037" y="1090"/>
                  </a:lnTo>
                  <a:lnTo>
                    <a:pt x="1031" y="1096"/>
                  </a:lnTo>
                  <a:lnTo>
                    <a:pt x="1014" y="1090"/>
                  </a:lnTo>
                  <a:lnTo>
                    <a:pt x="1006" y="1098"/>
                  </a:lnTo>
                  <a:lnTo>
                    <a:pt x="991" y="1099"/>
                  </a:lnTo>
                  <a:lnTo>
                    <a:pt x="999" y="1141"/>
                  </a:lnTo>
                  <a:lnTo>
                    <a:pt x="985" y="1135"/>
                  </a:lnTo>
                  <a:lnTo>
                    <a:pt x="981" y="1128"/>
                  </a:lnTo>
                  <a:lnTo>
                    <a:pt x="972" y="1125"/>
                  </a:lnTo>
                  <a:lnTo>
                    <a:pt x="949" y="1131"/>
                  </a:lnTo>
                  <a:lnTo>
                    <a:pt x="935" y="1110"/>
                  </a:lnTo>
                  <a:lnTo>
                    <a:pt x="917" y="1103"/>
                  </a:lnTo>
                  <a:lnTo>
                    <a:pt x="921" y="1074"/>
                  </a:lnTo>
                  <a:lnTo>
                    <a:pt x="900" y="1065"/>
                  </a:lnTo>
                  <a:lnTo>
                    <a:pt x="892" y="1041"/>
                  </a:lnTo>
                  <a:lnTo>
                    <a:pt x="891" y="1037"/>
                  </a:lnTo>
                  <a:lnTo>
                    <a:pt x="857" y="1041"/>
                  </a:lnTo>
                  <a:lnTo>
                    <a:pt x="857" y="1025"/>
                  </a:lnTo>
                  <a:lnTo>
                    <a:pt x="855" y="1012"/>
                  </a:lnTo>
                  <a:lnTo>
                    <a:pt x="869" y="985"/>
                  </a:lnTo>
                  <a:lnTo>
                    <a:pt x="874" y="970"/>
                  </a:lnTo>
                  <a:lnTo>
                    <a:pt x="868" y="941"/>
                  </a:lnTo>
                  <a:lnTo>
                    <a:pt x="861" y="912"/>
                  </a:lnTo>
                  <a:lnTo>
                    <a:pt x="847" y="905"/>
                  </a:lnTo>
                  <a:lnTo>
                    <a:pt x="822" y="879"/>
                  </a:lnTo>
                  <a:lnTo>
                    <a:pt x="817" y="889"/>
                  </a:lnTo>
                  <a:lnTo>
                    <a:pt x="784" y="879"/>
                  </a:lnTo>
                  <a:lnTo>
                    <a:pt x="785" y="863"/>
                  </a:lnTo>
                  <a:lnTo>
                    <a:pt x="773" y="859"/>
                  </a:lnTo>
                  <a:lnTo>
                    <a:pt x="775" y="853"/>
                  </a:lnTo>
                  <a:lnTo>
                    <a:pt x="762" y="849"/>
                  </a:lnTo>
                  <a:lnTo>
                    <a:pt x="745" y="858"/>
                  </a:lnTo>
                  <a:lnTo>
                    <a:pt x="720" y="85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97" name="Freeform 295"/>
            <p:cNvSpPr>
              <a:spLocks noChangeAspect="1"/>
            </p:cNvSpPr>
            <p:nvPr/>
          </p:nvSpPr>
          <p:spPr bwMode="auto">
            <a:xfrm>
              <a:off x="4447" y="2267"/>
              <a:ext cx="89" cy="196"/>
            </a:xfrm>
            <a:custGeom>
              <a:avLst/>
              <a:gdLst>
                <a:gd name="T0" fmla="*/ 0 w 70"/>
                <a:gd name="T1" fmla="*/ 0 h 61"/>
                <a:gd name="T2" fmla="*/ 0 w 70"/>
                <a:gd name="T3" fmla="*/ 0 h 61"/>
                <a:gd name="T4" fmla="*/ 0 w 70"/>
                <a:gd name="T5" fmla="*/ 0 h 61"/>
                <a:gd name="T6" fmla="*/ 0 w 70"/>
                <a:gd name="T7" fmla="*/ 0 h 61"/>
                <a:gd name="T8" fmla="*/ 0 w 70"/>
                <a:gd name="T9" fmla="*/ 0 h 61"/>
                <a:gd name="T10" fmla="*/ 0 w 70"/>
                <a:gd name="T11" fmla="*/ 0 h 61"/>
                <a:gd name="T12" fmla="*/ 0 w 70"/>
                <a:gd name="T13" fmla="*/ 0 h 61"/>
                <a:gd name="T14" fmla="*/ 0 w 70"/>
                <a:gd name="T15" fmla="*/ 0 h 61"/>
                <a:gd name="T16" fmla="*/ 0 w 70"/>
                <a:gd name="T17" fmla="*/ 0 h 61"/>
                <a:gd name="T18" fmla="*/ 0 w 70"/>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61">
                  <a:moveTo>
                    <a:pt x="53" y="0"/>
                  </a:moveTo>
                  <a:lnTo>
                    <a:pt x="21" y="4"/>
                  </a:lnTo>
                  <a:lnTo>
                    <a:pt x="0" y="20"/>
                  </a:lnTo>
                  <a:lnTo>
                    <a:pt x="3" y="49"/>
                  </a:lnTo>
                  <a:lnTo>
                    <a:pt x="28" y="61"/>
                  </a:lnTo>
                  <a:lnTo>
                    <a:pt x="39" y="57"/>
                  </a:lnTo>
                  <a:lnTo>
                    <a:pt x="57" y="36"/>
                  </a:lnTo>
                  <a:lnTo>
                    <a:pt x="70" y="13"/>
                  </a:lnTo>
                  <a:lnTo>
                    <a:pt x="65" y="1"/>
                  </a:lnTo>
                  <a:lnTo>
                    <a:pt x="53"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98" name="Freeform 296"/>
            <p:cNvSpPr>
              <a:spLocks noChangeAspect="1"/>
            </p:cNvSpPr>
            <p:nvPr/>
          </p:nvSpPr>
          <p:spPr bwMode="auto">
            <a:xfrm>
              <a:off x="4697" y="2150"/>
              <a:ext cx="89" cy="196"/>
            </a:xfrm>
            <a:custGeom>
              <a:avLst/>
              <a:gdLst>
                <a:gd name="T0" fmla="*/ 0 w 15"/>
                <a:gd name="T1" fmla="*/ 1 h 24"/>
                <a:gd name="T2" fmla="*/ 0 w 15"/>
                <a:gd name="T3" fmla="*/ 1 h 24"/>
                <a:gd name="T4" fmla="*/ 0 w 15"/>
                <a:gd name="T5" fmla="*/ 0 h 24"/>
                <a:gd name="T6" fmla="*/ 0 w 15"/>
                <a:gd name="T7" fmla="*/ 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4">
                  <a:moveTo>
                    <a:pt x="0" y="24"/>
                  </a:moveTo>
                  <a:lnTo>
                    <a:pt x="15" y="3"/>
                  </a:lnTo>
                  <a:lnTo>
                    <a:pt x="12" y="0"/>
                  </a:lnTo>
                  <a:lnTo>
                    <a:pt x="0" y="2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499" name="Freeform 297"/>
            <p:cNvSpPr>
              <a:spLocks noChangeAspect="1"/>
            </p:cNvSpPr>
            <p:nvPr/>
          </p:nvSpPr>
          <p:spPr bwMode="auto">
            <a:xfrm>
              <a:off x="4560" y="1882"/>
              <a:ext cx="89" cy="196"/>
            </a:xfrm>
            <a:custGeom>
              <a:avLst/>
              <a:gdLst>
                <a:gd name="T0" fmla="*/ 0 w 143"/>
                <a:gd name="T1" fmla="*/ 0 h 182"/>
                <a:gd name="T2" fmla="*/ 0 w 143"/>
                <a:gd name="T3" fmla="*/ 0 h 182"/>
                <a:gd name="T4" fmla="*/ 0 w 143"/>
                <a:gd name="T5" fmla="*/ 0 h 182"/>
                <a:gd name="T6" fmla="*/ 0 w 143"/>
                <a:gd name="T7" fmla="*/ 0 h 182"/>
                <a:gd name="T8" fmla="*/ 0 w 143"/>
                <a:gd name="T9" fmla="*/ 0 h 182"/>
                <a:gd name="T10" fmla="*/ 0 w 143"/>
                <a:gd name="T11" fmla="*/ 0 h 182"/>
                <a:gd name="T12" fmla="*/ 0 w 143"/>
                <a:gd name="T13" fmla="*/ 0 h 182"/>
                <a:gd name="T14" fmla="*/ 0 w 143"/>
                <a:gd name="T15" fmla="*/ 0 h 182"/>
                <a:gd name="T16" fmla="*/ 0 w 143"/>
                <a:gd name="T17" fmla="*/ 0 h 182"/>
                <a:gd name="T18" fmla="*/ 0 w 143"/>
                <a:gd name="T19" fmla="*/ 0 h 182"/>
                <a:gd name="T20" fmla="*/ 0 w 143"/>
                <a:gd name="T21" fmla="*/ 0 h 182"/>
                <a:gd name="T22" fmla="*/ 0 w 143"/>
                <a:gd name="T23" fmla="*/ 0 h 182"/>
                <a:gd name="T24" fmla="*/ 0 w 143"/>
                <a:gd name="T25" fmla="*/ 0 h 182"/>
                <a:gd name="T26" fmla="*/ 0 w 143"/>
                <a:gd name="T27" fmla="*/ 0 h 182"/>
                <a:gd name="T28" fmla="*/ 0 w 143"/>
                <a:gd name="T29" fmla="*/ 0 h 182"/>
                <a:gd name="T30" fmla="*/ 0 w 143"/>
                <a:gd name="T31" fmla="*/ 0 h 182"/>
                <a:gd name="T32" fmla="*/ 0 w 143"/>
                <a:gd name="T33" fmla="*/ 0 h 182"/>
                <a:gd name="T34" fmla="*/ 0 w 143"/>
                <a:gd name="T35" fmla="*/ 0 h 182"/>
                <a:gd name="T36" fmla="*/ 0 w 143"/>
                <a:gd name="T37" fmla="*/ 0 h 182"/>
                <a:gd name="T38" fmla="*/ 0 w 143"/>
                <a:gd name="T39" fmla="*/ 0 h 182"/>
                <a:gd name="T40" fmla="*/ 0 w 143"/>
                <a:gd name="T41" fmla="*/ 0 h 182"/>
                <a:gd name="T42" fmla="*/ 0 w 143"/>
                <a:gd name="T43" fmla="*/ 0 h 182"/>
                <a:gd name="T44" fmla="*/ 0 w 143"/>
                <a:gd name="T45" fmla="*/ 0 h 182"/>
                <a:gd name="T46" fmla="*/ 0 w 143"/>
                <a:gd name="T47" fmla="*/ 0 h 182"/>
                <a:gd name="T48" fmla="*/ 0 w 143"/>
                <a:gd name="T49" fmla="*/ 0 h 182"/>
                <a:gd name="T50" fmla="*/ 0 w 143"/>
                <a:gd name="T51" fmla="*/ 0 h 182"/>
                <a:gd name="T52" fmla="*/ 0 w 143"/>
                <a:gd name="T53" fmla="*/ 0 h 182"/>
                <a:gd name="T54" fmla="*/ 0 w 143"/>
                <a:gd name="T55" fmla="*/ 0 h 182"/>
                <a:gd name="T56" fmla="*/ 0 w 143"/>
                <a:gd name="T57" fmla="*/ 0 h 182"/>
                <a:gd name="T58" fmla="*/ 0 w 143"/>
                <a:gd name="T59" fmla="*/ 0 h 1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3" h="182">
                  <a:moveTo>
                    <a:pt x="38" y="122"/>
                  </a:moveTo>
                  <a:lnTo>
                    <a:pt x="18" y="117"/>
                  </a:lnTo>
                  <a:lnTo>
                    <a:pt x="0" y="101"/>
                  </a:lnTo>
                  <a:lnTo>
                    <a:pt x="17" y="81"/>
                  </a:lnTo>
                  <a:lnTo>
                    <a:pt x="35" y="51"/>
                  </a:lnTo>
                  <a:lnTo>
                    <a:pt x="47" y="44"/>
                  </a:lnTo>
                  <a:lnTo>
                    <a:pt x="82" y="55"/>
                  </a:lnTo>
                  <a:lnTo>
                    <a:pt x="71" y="37"/>
                  </a:lnTo>
                  <a:lnTo>
                    <a:pt x="81" y="33"/>
                  </a:lnTo>
                  <a:lnTo>
                    <a:pt x="100" y="18"/>
                  </a:lnTo>
                  <a:lnTo>
                    <a:pt x="100" y="0"/>
                  </a:lnTo>
                  <a:lnTo>
                    <a:pt x="134" y="19"/>
                  </a:lnTo>
                  <a:lnTo>
                    <a:pt x="140" y="24"/>
                  </a:lnTo>
                  <a:lnTo>
                    <a:pt x="124" y="42"/>
                  </a:lnTo>
                  <a:lnTo>
                    <a:pt x="135" y="77"/>
                  </a:lnTo>
                  <a:lnTo>
                    <a:pt x="120" y="97"/>
                  </a:lnTo>
                  <a:lnTo>
                    <a:pt x="102" y="119"/>
                  </a:lnTo>
                  <a:lnTo>
                    <a:pt x="110" y="135"/>
                  </a:lnTo>
                  <a:lnTo>
                    <a:pt x="143" y="153"/>
                  </a:lnTo>
                  <a:lnTo>
                    <a:pt x="130" y="164"/>
                  </a:lnTo>
                  <a:lnTo>
                    <a:pt x="107" y="176"/>
                  </a:lnTo>
                  <a:lnTo>
                    <a:pt x="107" y="182"/>
                  </a:lnTo>
                  <a:lnTo>
                    <a:pt x="78" y="177"/>
                  </a:lnTo>
                  <a:lnTo>
                    <a:pt x="70" y="182"/>
                  </a:lnTo>
                  <a:lnTo>
                    <a:pt x="57" y="175"/>
                  </a:lnTo>
                  <a:lnTo>
                    <a:pt x="46" y="169"/>
                  </a:lnTo>
                  <a:lnTo>
                    <a:pt x="53" y="152"/>
                  </a:lnTo>
                  <a:lnTo>
                    <a:pt x="57" y="150"/>
                  </a:lnTo>
                  <a:lnTo>
                    <a:pt x="44" y="143"/>
                  </a:lnTo>
                  <a:lnTo>
                    <a:pt x="38" y="12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00" name="Freeform 298"/>
            <p:cNvSpPr>
              <a:spLocks noChangeAspect="1"/>
            </p:cNvSpPr>
            <p:nvPr/>
          </p:nvSpPr>
          <p:spPr bwMode="auto">
            <a:xfrm>
              <a:off x="4610" y="1954"/>
              <a:ext cx="89" cy="196"/>
            </a:xfrm>
            <a:custGeom>
              <a:avLst/>
              <a:gdLst>
                <a:gd name="T0" fmla="*/ 0 w 120"/>
                <a:gd name="T1" fmla="*/ 0 h 150"/>
                <a:gd name="T2" fmla="*/ 0 w 120"/>
                <a:gd name="T3" fmla="*/ 0 h 150"/>
                <a:gd name="T4" fmla="*/ 0 w 120"/>
                <a:gd name="T5" fmla="*/ 0 h 150"/>
                <a:gd name="T6" fmla="*/ 0 w 120"/>
                <a:gd name="T7" fmla="*/ 0 h 150"/>
                <a:gd name="T8" fmla="*/ 0 w 120"/>
                <a:gd name="T9" fmla="*/ 0 h 150"/>
                <a:gd name="T10" fmla="*/ 0 w 120"/>
                <a:gd name="T11" fmla="*/ 0 h 150"/>
                <a:gd name="T12" fmla="*/ 0 w 120"/>
                <a:gd name="T13" fmla="*/ 0 h 150"/>
                <a:gd name="T14" fmla="*/ 0 w 120"/>
                <a:gd name="T15" fmla="*/ 0 h 150"/>
                <a:gd name="T16" fmla="*/ 0 w 120"/>
                <a:gd name="T17" fmla="*/ 0 h 150"/>
                <a:gd name="T18" fmla="*/ 0 w 120"/>
                <a:gd name="T19" fmla="*/ 0 h 150"/>
                <a:gd name="T20" fmla="*/ 0 w 120"/>
                <a:gd name="T21" fmla="*/ 0 h 150"/>
                <a:gd name="T22" fmla="*/ 0 w 120"/>
                <a:gd name="T23" fmla="*/ 0 h 150"/>
                <a:gd name="T24" fmla="*/ 0 w 120"/>
                <a:gd name="T25" fmla="*/ 0 h 150"/>
                <a:gd name="T26" fmla="*/ 0 w 120"/>
                <a:gd name="T27" fmla="*/ 0 h 150"/>
                <a:gd name="T28" fmla="*/ 0 w 120"/>
                <a:gd name="T29" fmla="*/ 0 h 150"/>
                <a:gd name="T30" fmla="*/ 0 w 120"/>
                <a:gd name="T31" fmla="*/ 0 h 150"/>
                <a:gd name="T32" fmla="*/ 0 w 120"/>
                <a:gd name="T33" fmla="*/ 0 h 150"/>
                <a:gd name="T34" fmla="*/ 0 w 120"/>
                <a:gd name="T35" fmla="*/ 0 h 150"/>
                <a:gd name="T36" fmla="*/ 0 w 120"/>
                <a:gd name="T37" fmla="*/ 0 h 150"/>
                <a:gd name="T38" fmla="*/ 0 w 120"/>
                <a:gd name="T39" fmla="*/ 0 h 150"/>
                <a:gd name="T40" fmla="*/ 0 w 120"/>
                <a:gd name="T41" fmla="*/ 0 h 150"/>
                <a:gd name="T42" fmla="*/ 0 w 120"/>
                <a:gd name="T43" fmla="*/ 0 h 150"/>
                <a:gd name="T44" fmla="*/ 0 w 120"/>
                <a:gd name="T45" fmla="*/ 0 h 150"/>
                <a:gd name="T46" fmla="*/ 0 w 120"/>
                <a:gd name="T47" fmla="*/ 0 h 150"/>
                <a:gd name="T48" fmla="*/ 0 w 120"/>
                <a:gd name="T49" fmla="*/ 0 h 150"/>
                <a:gd name="T50" fmla="*/ 0 w 120"/>
                <a:gd name="T51" fmla="*/ 0 h 150"/>
                <a:gd name="T52" fmla="*/ 0 w 120"/>
                <a:gd name="T53" fmla="*/ 0 h 150"/>
                <a:gd name="T54" fmla="*/ 0 w 120"/>
                <a:gd name="T55" fmla="*/ 0 h 150"/>
                <a:gd name="T56" fmla="*/ 0 w 120"/>
                <a:gd name="T57" fmla="*/ 0 h 150"/>
                <a:gd name="T58" fmla="*/ 0 w 120"/>
                <a:gd name="T59" fmla="*/ 0 h 150"/>
                <a:gd name="T60" fmla="*/ 0 w 12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0" h="150">
                  <a:moveTo>
                    <a:pt x="69" y="147"/>
                  </a:moveTo>
                  <a:lnTo>
                    <a:pt x="67" y="141"/>
                  </a:lnTo>
                  <a:lnTo>
                    <a:pt x="57" y="146"/>
                  </a:lnTo>
                  <a:lnTo>
                    <a:pt x="49" y="150"/>
                  </a:lnTo>
                  <a:lnTo>
                    <a:pt x="45" y="144"/>
                  </a:lnTo>
                  <a:lnTo>
                    <a:pt x="46" y="140"/>
                  </a:lnTo>
                  <a:lnTo>
                    <a:pt x="45" y="136"/>
                  </a:lnTo>
                  <a:lnTo>
                    <a:pt x="39" y="129"/>
                  </a:lnTo>
                  <a:lnTo>
                    <a:pt x="33" y="110"/>
                  </a:lnTo>
                  <a:lnTo>
                    <a:pt x="31" y="98"/>
                  </a:lnTo>
                  <a:lnTo>
                    <a:pt x="30" y="94"/>
                  </a:lnTo>
                  <a:lnTo>
                    <a:pt x="10" y="72"/>
                  </a:lnTo>
                  <a:lnTo>
                    <a:pt x="5" y="65"/>
                  </a:lnTo>
                  <a:lnTo>
                    <a:pt x="9" y="62"/>
                  </a:lnTo>
                  <a:lnTo>
                    <a:pt x="22" y="66"/>
                  </a:lnTo>
                  <a:lnTo>
                    <a:pt x="22" y="62"/>
                  </a:lnTo>
                  <a:lnTo>
                    <a:pt x="1" y="35"/>
                  </a:lnTo>
                  <a:lnTo>
                    <a:pt x="0" y="29"/>
                  </a:lnTo>
                  <a:lnTo>
                    <a:pt x="0" y="23"/>
                  </a:lnTo>
                  <a:lnTo>
                    <a:pt x="23" y="11"/>
                  </a:lnTo>
                  <a:lnTo>
                    <a:pt x="36" y="0"/>
                  </a:lnTo>
                  <a:lnTo>
                    <a:pt x="69" y="35"/>
                  </a:lnTo>
                  <a:lnTo>
                    <a:pt x="101" y="70"/>
                  </a:lnTo>
                  <a:lnTo>
                    <a:pt x="120" y="119"/>
                  </a:lnTo>
                  <a:lnTo>
                    <a:pt x="106" y="126"/>
                  </a:lnTo>
                  <a:lnTo>
                    <a:pt x="93" y="134"/>
                  </a:lnTo>
                  <a:lnTo>
                    <a:pt x="84" y="131"/>
                  </a:lnTo>
                  <a:lnTo>
                    <a:pt x="82" y="136"/>
                  </a:lnTo>
                  <a:lnTo>
                    <a:pt x="78" y="138"/>
                  </a:lnTo>
                  <a:lnTo>
                    <a:pt x="72" y="141"/>
                  </a:lnTo>
                  <a:lnTo>
                    <a:pt x="69" y="14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01" name="Freeform 299"/>
            <p:cNvSpPr>
              <a:spLocks noChangeAspect="1"/>
            </p:cNvSpPr>
            <p:nvPr/>
          </p:nvSpPr>
          <p:spPr bwMode="auto">
            <a:xfrm>
              <a:off x="4600" y="2180"/>
              <a:ext cx="89" cy="196"/>
            </a:xfrm>
            <a:custGeom>
              <a:avLst/>
              <a:gdLst>
                <a:gd name="T0" fmla="*/ 0 w 44"/>
                <a:gd name="T1" fmla="*/ 0 h 115"/>
                <a:gd name="T2" fmla="*/ 0 w 44"/>
                <a:gd name="T3" fmla="*/ 0 h 115"/>
                <a:gd name="T4" fmla="*/ 0 w 44"/>
                <a:gd name="T5" fmla="*/ 0 h 115"/>
                <a:gd name="T6" fmla="*/ 0 w 44"/>
                <a:gd name="T7" fmla="*/ 0 h 115"/>
                <a:gd name="T8" fmla="*/ 0 w 44"/>
                <a:gd name="T9" fmla="*/ 0 h 115"/>
                <a:gd name="T10" fmla="*/ 0 w 44"/>
                <a:gd name="T11" fmla="*/ 0 h 115"/>
                <a:gd name="T12" fmla="*/ 0 w 44"/>
                <a:gd name="T13" fmla="*/ 0 h 115"/>
                <a:gd name="T14" fmla="*/ 0 w 44"/>
                <a:gd name="T15" fmla="*/ 0 h 115"/>
                <a:gd name="T16" fmla="*/ 0 w 44"/>
                <a:gd name="T17" fmla="*/ 0 h 115"/>
                <a:gd name="T18" fmla="*/ 0 w 44"/>
                <a:gd name="T19" fmla="*/ 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115">
                  <a:moveTo>
                    <a:pt x="30" y="115"/>
                  </a:moveTo>
                  <a:lnTo>
                    <a:pt x="5" y="86"/>
                  </a:lnTo>
                  <a:lnTo>
                    <a:pt x="0" y="45"/>
                  </a:lnTo>
                  <a:lnTo>
                    <a:pt x="12" y="22"/>
                  </a:lnTo>
                  <a:lnTo>
                    <a:pt x="25" y="0"/>
                  </a:lnTo>
                  <a:lnTo>
                    <a:pt x="44" y="7"/>
                  </a:lnTo>
                  <a:lnTo>
                    <a:pt x="41" y="33"/>
                  </a:lnTo>
                  <a:lnTo>
                    <a:pt x="37" y="61"/>
                  </a:lnTo>
                  <a:lnTo>
                    <a:pt x="33" y="87"/>
                  </a:lnTo>
                  <a:lnTo>
                    <a:pt x="30" y="11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02" name="Freeform 300"/>
            <p:cNvSpPr>
              <a:spLocks noChangeAspect="1"/>
            </p:cNvSpPr>
            <p:nvPr/>
          </p:nvSpPr>
          <p:spPr bwMode="auto">
            <a:xfrm>
              <a:off x="3997" y="1734"/>
              <a:ext cx="89" cy="196"/>
            </a:xfrm>
            <a:custGeom>
              <a:avLst/>
              <a:gdLst>
                <a:gd name="T0" fmla="*/ 1 w 934"/>
                <a:gd name="T1" fmla="*/ 1 h 367"/>
                <a:gd name="T2" fmla="*/ 1 w 934"/>
                <a:gd name="T3" fmla="*/ 0 h 367"/>
                <a:gd name="T4" fmla="*/ 1 w 934"/>
                <a:gd name="T5" fmla="*/ 0 h 367"/>
                <a:gd name="T6" fmla="*/ 1 w 934"/>
                <a:gd name="T7" fmla="*/ 0 h 367"/>
                <a:gd name="T8" fmla="*/ 0 w 934"/>
                <a:gd name="T9" fmla="*/ 0 h 367"/>
                <a:gd name="T10" fmla="*/ 0 w 934"/>
                <a:gd name="T11" fmla="*/ 0 h 367"/>
                <a:gd name="T12" fmla="*/ 0 w 934"/>
                <a:gd name="T13" fmla="*/ 0 h 367"/>
                <a:gd name="T14" fmla="*/ 0 w 934"/>
                <a:gd name="T15" fmla="*/ 0 h 367"/>
                <a:gd name="T16" fmla="*/ 0 w 934"/>
                <a:gd name="T17" fmla="*/ 0 h 367"/>
                <a:gd name="T18" fmla="*/ 0 w 934"/>
                <a:gd name="T19" fmla="*/ 0 h 367"/>
                <a:gd name="T20" fmla="*/ 0 w 934"/>
                <a:gd name="T21" fmla="*/ 0 h 367"/>
                <a:gd name="T22" fmla="*/ 0 w 934"/>
                <a:gd name="T23" fmla="*/ 0 h 367"/>
                <a:gd name="T24" fmla="*/ 0 w 934"/>
                <a:gd name="T25" fmla="*/ 0 h 367"/>
                <a:gd name="T26" fmla="*/ 0 w 934"/>
                <a:gd name="T27" fmla="*/ 0 h 367"/>
                <a:gd name="T28" fmla="*/ 0 w 934"/>
                <a:gd name="T29" fmla="*/ 0 h 367"/>
                <a:gd name="T30" fmla="*/ 0 w 934"/>
                <a:gd name="T31" fmla="*/ 0 h 367"/>
                <a:gd name="T32" fmla="*/ 1 w 934"/>
                <a:gd name="T33" fmla="*/ 0 h 367"/>
                <a:gd name="T34" fmla="*/ 1 w 934"/>
                <a:gd name="T35" fmla="*/ 0 h 367"/>
                <a:gd name="T36" fmla="*/ 1 w 934"/>
                <a:gd name="T37" fmla="*/ 0 h 367"/>
                <a:gd name="T38" fmla="*/ 1 w 934"/>
                <a:gd name="T39" fmla="*/ 0 h 367"/>
                <a:gd name="T40" fmla="*/ 1 w 934"/>
                <a:gd name="T41" fmla="*/ 0 h 367"/>
                <a:gd name="T42" fmla="*/ 2 w 934"/>
                <a:gd name="T43" fmla="*/ 0 h 367"/>
                <a:gd name="T44" fmla="*/ 2 w 934"/>
                <a:gd name="T45" fmla="*/ 0 h 367"/>
                <a:gd name="T46" fmla="*/ 2 w 934"/>
                <a:gd name="T47" fmla="*/ 0 h 367"/>
                <a:gd name="T48" fmla="*/ 2 w 934"/>
                <a:gd name="T49" fmla="*/ 0 h 367"/>
                <a:gd name="T50" fmla="*/ 2 w 934"/>
                <a:gd name="T51" fmla="*/ 0 h 367"/>
                <a:gd name="T52" fmla="*/ 2 w 934"/>
                <a:gd name="T53" fmla="*/ 0 h 367"/>
                <a:gd name="T54" fmla="*/ 2 w 934"/>
                <a:gd name="T55" fmla="*/ 0 h 367"/>
                <a:gd name="T56" fmla="*/ 2 w 934"/>
                <a:gd name="T57" fmla="*/ 0 h 367"/>
                <a:gd name="T58" fmla="*/ 2 w 934"/>
                <a:gd name="T59" fmla="*/ 0 h 367"/>
                <a:gd name="T60" fmla="*/ 2 w 934"/>
                <a:gd name="T61" fmla="*/ 0 h 367"/>
                <a:gd name="T62" fmla="*/ 2 w 934"/>
                <a:gd name="T63" fmla="*/ 0 h 367"/>
                <a:gd name="T64" fmla="*/ 1 w 934"/>
                <a:gd name="T65" fmla="*/ 0 h 367"/>
                <a:gd name="T66" fmla="*/ 1 w 934"/>
                <a:gd name="T67" fmla="*/ 1 h 367"/>
                <a:gd name="T68" fmla="*/ 1 w 934"/>
                <a:gd name="T69" fmla="*/ 1 h 3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4" h="367">
                  <a:moveTo>
                    <a:pt x="587" y="356"/>
                  </a:moveTo>
                  <a:lnTo>
                    <a:pt x="551" y="350"/>
                  </a:lnTo>
                  <a:lnTo>
                    <a:pt x="515" y="343"/>
                  </a:lnTo>
                  <a:lnTo>
                    <a:pt x="504" y="334"/>
                  </a:lnTo>
                  <a:lnTo>
                    <a:pt x="465" y="331"/>
                  </a:lnTo>
                  <a:lnTo>
                    <a:pt x="424" y="329"/>
                  </a:lnTo>
                  <a:lnTo>
                    <a:pt x="383" y="326"/>
                  </a:lnTo>
                  <a:lnTo>
                    <a:pt x="344" y="324"/>
                  </a:lnTo>
                  <a:lnTo>
                    <a:pt x="317" y="298"/>
                  </a:lnTo>
                  <a:lnTo>
                    <a:pt x="292" y="270"/>
                  </a:lnTo>
                  <a:lnTo>
                    <a:pt x="250" y="257"/>
                  </a:lnTo>
                  <a:lnTo>
                    <a:pt x="209" y="245"/>
                  </a:lnTo>
                  <a:lnTo>
                    <a:pt x="176" y="239"/>
                  </a:lnTo>
                  <a:lnTo>
                    <a:pt x="142" y="233"/>
                  </a:lnTo>
                  <a:lnTo>
                    <a:pt x="131" y="204"/>
                  </a:lnTo>
                  <a:lnTo>
                    <a:pt x="122" y="176"/>
                  </a:lnTo>
                  <a:lnTo>
                    <a:pt x="78" y="146"/>
                  </a:lnTo>
                  <a:lnTo>
                    <a:pt x="57" y="142"/>
                  </a:lnTo>
                  <a:lnTo>
                    <a:pt x="15" y="116"/>
                  </a:lnTo>
                  <a:lnTo>
                    <a:pt x="4" y="103"/>
                  </a:lnTo>
                  <a:lnTo>
                    <a:pt x="0" y="98"/>
                  </a:lnTo>
                  <a:lnTo>
                    <a:pt x="16" y="88"/>
                  </a:lnTo>
                  <a:lnTo>
                    <a:pt x="40" y="77"/>
                  </a:lnTo>
                  <a:lnTo>
                    <a:pt x="69" y="60"/>
                  </a:lnTo>
                  <a:lnTo>
                    <a:pt x="95" y="43"/>
                  </a:lnTo>
                  <a:lnTo>
                    <a:pt x="153" y="50"/>
                  </a:lnTo>
                  <a:lnTo>
                    <a:pt x="162" y="62"/>
                  </a:lnTo>
                  <a:lnTo>
                    <a:pt x="204" y="70"/>
                  </a:lnTo>
                  <a:lnTo>
                    <a:pt x="246" y="77"/>
                  </a:lnTo>
                  <a:lnTo>
                    <a:pt x="268" y="59"/>
                  </a:lnTo>
                  <a:lnTo>
                    <a:pt x="242" y="35"/>
                  </a:lnTo>
                  <a:lnTo>
                    <a:pt x="249" y="0"/>
                  </a:lnTo>
                  <a:lnTo>
                    <a:pt x="297" y="11"/>
                  </a:lnTo>
                  <a:lnTo>
                    <a:pt x="345" y="20"/>
                  </a:lnTo>
                  <a:lnTo>
                    <a:pt x="365" y="41"/>
                  </a:lnTo>
                  <a:lnTo>
                    <a:pt x="408" y="62"/>
                  </a:lnTo>
                  <a:lnTo>
                    <a:pt x="456" y="53"/>
                  </a:lnTo>
                  <a:lnTo>
                    <a:pt x="496" y="61"/>
                  </a:lnTo>
                  <a:lnTo>
                    <a:pt x="534" y="70"/>
                  </a:lnTo>
                  <a:lnTo>
                    <a:pt x="550" y="83"/>
                  </a:lnTo>
                  <a:lnTo>
                    <a:pt x="608" y="98"/>
                  </a:lnTo>
                  <a:lnTo>
                    <a:pt x="641" y="92"/>
                  </a:lnTo>
                  <a:lnTo>
                    <a:pt x="674" y="85"/>
                  </a:lnTo>
                  <a:lnTo>
                    <a:pt x="705" y="61"/>
                  </a:lnTo>
                  <a:lnTo>
                    <a:pt x="758" y="73"/>
                  </a:lnTo>
                  <a:lnTo>
                    <a:pt x="784" y="76"/>
                  </a:lnTo>
                  <a:lnTo>
                    <a:pt x="789" y="103"/>
                  </a:lnTo>
                  <a:lnTo>
                    <a:pt x="792" y="130"/>
                  </a:lnTo>
                  <a:lnTo>
                    <a:pt x="784" y="133"/>
                  </a:lnTo>
                  <a:lnTo>
                    <a:pt x="809" y="146"/>
                  </a:lnTo>
                  <a:lnTo>
                    <a:pt x="838" y="146"/>
                  </a:lnTo>
                  <a:lnTo>
                    <a:pt x="849" y="152"/>
                  </a:lnTo>
                  <a:lnTo>
                    <a:pt x="863" y="138"/>
                  </a:lnTo>
                  <a:lnTo>
                    <a:pt x="927" y="170"/>
                  </a:lnTo>
                  <a:lnTo>
                    <a:pt x="934" y="188"/>
                  </a:lnTo>
                  <a:lnTo>
                    <a:pt x="885" y="187"/>
                  </a:lnTo>
                  <a:lnTo>
                    <a:pt x="852" y="204"/>
                  </a:lnTo>
                  <a:lnTo>
                    <a:pt x="848" y="228"/>
                  </a:lnTo>
                  <a:lnTo>
                    <a:pt x="816" y="236"/>
                  </a:lnTo>
                  <a:lnTo>
                    <a:pt x="790" y="252"/>
                  </a:lnTo>
                  <a:lnTo>
                    <a:pt x="749" y="241"/>
                  </a:lnTo>
                  <a:lnTo>
                    <a:pt x="753" y="274"/>
                  </a:lnTo>
                  <a:lnTo>
                    <a:pt x="773" y="292"/>
                  </a:lnTo>
                  <a:lnTo>
                    <a:pt x="747" y="313"/>
                  </a:lnTo>
                  <a:lnTo>
                    <a:pt x="720" y="335"/>
                  </a:lnTo>
                  <a:lnTo>
                    <a:pt x="686" y="337"/>
                  </a:lnTo>
                  <a:lnTo>
                    <a:pt x="652" y="341"/>
                  </a:lnTo>
                  <a:lnTo>
                    <a:pt x="630" y="354"/>
                  </a:lnTo>
                  <a:lnTo>
                    <a:pt x="610" y="367"/>
                  </a:lnTo>
                  <a:lnTo>
                    <a:pt x="587" y="356"/>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03" name="Freeform 301"/>
            <p:cNvSpPr>
              <a:spLocks noChangeAspect="1"/>
            </p:cNvSpPr>
            <p:nvPr/>
          </p:nvSpPr>
          <p:spPr bwMode="auto">
            <a:xfrm>
              <a:off x="3469" y="1679"/>
              <a:ext cx="518" cy="196"/>
            </a:xfrm>
            <a:custGeom>
              <a:avLst/>
              <a:gdLst>
                <a:gd name="T0" fmla="*/ 0 w 1109"/>
                <a:gd name="T1" fmla="*/ 0 h 490"/>
                <a:gd name="T2" fmla="*/ 0 w 1109"/>
                <a:gd name="T3" fmla="*/ 0 h 490"/>
                <a:gd name="T4" fmla="*/ 0 w 1109"/>
                <a:gd name="T5" fmla="*/ 0 h 490"/>
                <a:gd name="T6" fmla="*/ 0 w 1109"/>
                <a:gd name="T7" fmla="*/ 0 h 490"/>
                <a:gd name="T8" fmla="*/ 0 w 1109"/>
                <a:gd name="T9" fmla="*/ 0 h 490"/>
                <a:gd name="T10" fmla="*/ 0 w 1109"/>
                <a:gd name="T11" fmla="*/ 0 h 490"/>
                <a:gd name="T12" fmla="*/ 0 w 1109"/>
                <a:gd name="T13" fmla="*/ 0 h 490"/>
                <a:gd name="T14" fmla="*/ 0 w 1109"/>
                <a:gd name="T15" fmla="*/ 0 h 490"/>
                <a:gd name="T16" fmla="*/ 0 w 1109"/>
                <a:gd name="T17" fmla="*/ 0 h 490"/>
                <a:gd name="T18" fmla="*/ 1 w 1109"/>
                <a:gd name="T19" fmla="*/ 0 h 490"/>
                <a:gd name="T20" fmla="*/ 0 w 1109"/>
                <a:gd name="T21" fmla="*/ 0 h 490"/>
                <a:gd name="T22" fmla="*/ 0 w 1109"/>
                <a:gd name="T23" fmla="*/ 0 h 490"/>
                <a:gd name="T24" fmla="*/ 1 w 1109"/>
                <a:gd name="T25" fmla="*/ 0 h 490"/>
                <a:gd name="T26" fmla="*/ 1 w 1109"/>
                <a:gd name="T27" fmla="*/ 0 h 490"/>
                <a:gd name="T28" fmla="*/ 1 w 1109"/>
                <a:gd name="T29" fmla="*/ 0 h 490"/>
                <a:gd name="T30" fmla="*/ 1 w 1109"/>
                <a:gd name="T31" fmla="*/ 0 h 490"/>
                <a:gd name="T32" fmla="*/ 1 w 1109"/>
                <a:gd name="T33" fmla="*/ 0 h 490"/>
                <a:gd name="T34" fmla="*/ 1 w 1109"/>
                <a:gd name="T35" fmla="*/ 0 h 490"/>
                <a:gd name="T36" fmla="*/ 2 w 1109"/>
                <a:gd name="T37" fmla="*/ 0 h 490"/>
                <a:gd name="T38" fmla="*/ 2 w 1109"/>
                <a:gd name="T39" fmla="*/ 0 h 490"/>
                <a:gd name="T40" fmla="*/ 2 w 1109"/>
                <a:gd name="T41" fmla="*/ 0 h 490"/>
                <a:gd name="T42" fmla="*/ 2 w 1109"/>
                <a:gd name="T43" fmla="*/ 0 h 490"/>
                <a:gd name="T44" fmla="*/ 2 w 1109"/>
                <a:gd name="T45" fmla="*/ 0 h 490"/>
                <a:gd name="T46" fmla="*/ 2 w 1109"/>
                <a:gd name="T47" fmla="*/ 0 h 490"/>
                <a:gd name="T48" fmla="*/ 3 w 1109"/>
                <a:gd name="T49" fmla="*/ 0 h 490"/>
                <a:gd name="T50" fmla="*/ 2 w 1109"/>
                <a:gd name="T51" fmla="*/ 0 h 490"/>
                <a:gd name="T52" fmla="*/ 2 w 1109"/>
                <a:gd name="T53" fmla="*/ 0 h 490"/>
                <a:gd name="T54" fmla="*/ 2 w 1109"/>
                <a:gd name="T55" fmla="*/ 0 h 490"/>
                <a:gd name="T56" fmla="*/ 2 w 1109"/>
                <a:gd name="T57" fmla="*/ 1 h 490"/>
                <a:gd name="T58" fmla="*/ 2 w 1109"/>
                <a:gd name="T59" fmla="*/ 1 h 490"/>
                <a:gd name="T60" fmla="*/ 2 w 1109"/>
                <a:gd name="T61" fmla="*/ 1 h 490"/>
                <a:gd name="T62" fmla="*/ 2 w 1109"/>
                <a:gd name="T63" fmla="*/ 1 h 490"/>
                <a:gd name="T64" fmla="*/ 2 w 1109"/>
                <a:gd name="T65" fmla="*/ 1 h 490"/>
                <a:gd name="T66" fmla="*/ 2 w 1109"/>
                <a:gd name="T67" fmla="*/ 1 h 490"/>
                <a:gd name="T68" fmla="*/ 2 w 1109"/>
                <a:gd name="T69" fmla="*/ 1 h 490"/>
                <a:gd name="T70" fmla="*/ 2 w 1109"/>
                <a:gd name="T71" fmla="*/ 1 h 490"/>
                <a:gd name="T72" fmla="*/ 1 w 1109"/>
                <a:gd name="T73" fmla="*/ 1 h 490"/>
                <a:gd name="T74" fmla="*/ 1 w 1109"/>
                <a:gd name="T75" fmla="*/ 1 h 490"/>
                <a:gd name="T76" fmla="*/ 1 w 1109"/>
                <a:gd name="T77" fmla="*/ 1 h 490"/>
                <a:gd name="T78" fmla="*/ 1 w 1109"/>
                <a:gd name="T79" fmla="*/ 1 h 490"/>
                <a:gd name="T80" fmla="*/ 1 w 1109"/>
                <a:gd name="T81" fmla="*/ 1 h 490"/>
                <a:gd name="T82" fmla="*/ 1 w 1109"/>
                <a:gd name="T83" fmla="*/ 1 h 490"/>
                <a:gd name="T84" fmla="*/ 1 w 1109"/>
                <a:gd name="T85" fmla="*/ 1 h 490"/>
                <a:gd name="T86" fmla="*/ 0 w 1109"/>
                <a:gd name="T87" fmla="*/ 1 h 490"/>
                <a:gd name="T88" fmla="*/ 0 w 1109"/>
                <a:gd name="T89" fmla="*/ 1 h 490"/>
                <a:gd name="T90" fmla="*/ 0 w 1109"/>
                <a:gd name="T91" fmla="*/ 1 h 490"/>
                <a:gd name="T92" fmla="*/ 0 w 1109"/>
                <a:gd name="T93" fmla="*/ 1 h 490"/>
                <a:gd name="T94" fmla="*/ 0 w 1109"/>
                <a:gd name="T95" fmla="*/ 1 h 490"/>
                <a:gd name="T96" fmla="*/ 0 w 1109"/>
                <a:gd name="T97" fmla="*/ 1 h 490"/>
                <a:gd name="T98" fmla="*/ 0 w 1109"/>
                <a:gd name="T99" fmla="*/ 1 h 490"/>
                <a:gd name="T100" fmla="*/ 0 w 1109"/>
                <a:gd name="T101" fmla="*/ 1 h 490"/>
                <a:gd name="T102" fmla="*/ 0 w 1109"/>
                <a:gd name="T103" fmla="*/ 1 h 490"/>
                <a:gd name="T104" fmla="*/ 0 w 1109"/>
                <a:gd name="T105" fmla="*/ 1 h 490"/>
                <a:gd name="T106" fmla="*/ 0 w 1109"/>
                <a:gd name="T107" fmla="*/ 0 h 4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9" h="490">
                  <a:moveTo>
                    <a:pt x="152" y="292"/>
                  </a:moveTo>
                  <a:lnTo>
                    <a:pt x="128" y="290"/>
                  </a:lnTo>
                  <a:lnTo>
                    <a:pt x="92" y="307"/>
                  </a:lnTo>
                  <a:lnTo>
                    <a:pt x="89" y="309"/>
                  </a:lnTo>
                  <a:lnTo>
                    <a:pt x="67" y="274"/>
                  </a:lnTo>
                  <a:lnTo>
                    <a:pt x="32" y="248"/>
                  </a:lnTo>
                  <a:lnTo>
                    <a:pt x="0" y="222"/>
                  </a:lnTo>
                  <a:lnTo>
                    <a:pt x="5" y="183"/>
                  </a:lnTo>
                  <a:lnTo>
                    <a:pt x="8" y="145"/>
                  </a:lnTo>
                  <a:lnTo>
                    <a:pt x="42" y="159"/>
                  </a:lnTo>
                  <a:lnTo>
                    <a:pt x="47" y="145"/>
                  </a:lnTo>
                  <a:lnTo>
                    <a:pt x="68" y="129"/>
                  </a:lnTo>
                  <a:lnTo>
                    <a:pt x="89" y="114"/>
                  </a:lnTo>
                  <a:lnTo>
                    <a:pt x="130" y="112"/>
                  </a:lnTo>
                  <a:lnTo>
                    <a:pt x="167" y="129"/>
                  </a:lnTo>
                  <a:lnTo>
                    <a:pt x="204" y="146"/>
                  </a:lnTo>
                  <a:lnTo>
                    <a:pt x="246" y="144"/>
                  </a:lnTo>
                  <a:lnTo>
                    <a:pt x="300" y="142"/>
                  </a:lnTo>
                  <a:lnTo>
                    <a:pt x="354" y="152"/>
                  </a:lnTo>
                  <a:lnTo>
                    <a:pt x="359" y="142"/>
                  </a:lnTo>
                  <a:lnTo>
                    <a:pt x="329" y="106"/>
                  </a:lnTo>
                  <a:lnTo>
                    <a:pt x="342" y="68"/>
                  </a:lnTo>
                  <a:lnTo>
                    <a:pt x="367" y="68"/>
                  </a:lnTo>
                  <a:lnTo>
                    <a:pt x="334" y="52"/>
                  </a:lnTo>
                  <a:lnTo>
                    <a:pt x="370" y="46"/>
                  </a:lnTo>
                  <a:lnTo>
                    <a:pt x="404" y="40"/>
                  </a:lnTo>
                  <a:lnTo>
                    <a:pt x="438" y="31"/>
                  </a:lnTo>
                  <a:lnTo>
                    <a:pt x="472" y="21"/>
                  </a:lnTo>
                  <a:lnTo>
                    <a:pt x="505" y="12"/>
                  </a:lnTo>
                  <a:lnTo>
                    <a:pt x="538" y="2"/>
                  </a:lnTo>
                  <a:lnTo>
                    <a:pt x="563" y="0"/>
                  </a:lnTo>
                  <a:lnTo>
                    <a:pt x="583" y="21"/>
                  </a:lnTo>
                  <a:lnTo>
                    <a:pt x="636" y="39"/>
                  </a:lnTo>
                  <a:lnTo>
                    <a:pt x="656" y="51"/>
                  </a:lnTo>
                  <a:lnTo>
                    <a:pt x="678" y="55"/>
                  </a:lnTo>
                  <a:lnTo>
                    <a:pt x="714" y="42"/>
                  </a:lnTo>
                  <a:lnTo>
                    <a:pt x="749" y="28"/>
                  </a:lnTo>
                  <a:lnTo>
                    <a:pt x="756" y="34"/>
                  </a:lnTo>
                  <a:lnTo>
                    <a:pt x="750" y="50"/>
                  </a:lnTo>
                  <a:lnTo>
                    <a:pt x="788" y="75"/>
                  </a:lnTo>
                  <a:lnTo>
                    <a:pt x="826" y="100"/>
                  </a:lnTo>
                  <a:lnTo>
                    <a:pt x="864" y="127"/>
                  </a:lnTo>
                  <a:lnTo>
                    <a:pt x="902" y="152"/>
                  </a:lnTo>
                  <a:lnTo>
                    <a:pt x="908" y="144"/>
                  </a:lnTo>
                  <a:lnTo>
                    <a:pt x="929" y="151"/>
                  </a:lnTo>
                  <a:lnTo>
                    <a:pt x="965" y="146"/>
                  </a:lnTo>
                  <a:lnTo>
                    <a:pt x="1002" y="169"/>
                  </a:lnTo>
                  <a:lnTo>
                    <a:pt x="1040" y="192"/>
                  </a:lnTo>
                  <a:lnTo>
                    <a:pt x="1078" y="183"/>
                  </a:lnTo>
                  <a:lnTo>
                    <a:pt x="1109" y="217"/>
                  </a:lnTo>
                  <a:lnTo>
                    <a:pt x="1098" y="241"/>
                  </a:lnTo>
                  <a:lnTo>
                    <a:pt x="1085" y="250"/>
                  </a:lnTo>
                  <a:lnTo>
                    <a:pt x="1098" y="288"/>
                  </a:lnTo>
                  <a:lnTo>
                    <a:pt x="1072" y="291"/>
                  </a:lnTo>
                  <a:lnTo>
                    <a:pt x="1027" y="283"/>
                  </a:lnTo>
                  <a:lnTo>
                    <a:pt x="1030" y="313"/>
                  </a:lnTo>
                  <a:lnTo>
                    <a:pt x="1033" y="343"/>
                  </a:lnTo>
                  <a:lnTo>
                    <a:pt x="1044" y="356"/>
                  </a:lnTo>
                  <a:lnTo>
                    <a:pt x="1006" y="352"/>
                  </a:lnTo>
                  <a:lnTo>
                    <a:pt x="972" y="364"/>
                  </a:lnTo>
                  <a:lnTo>
                    <a:pt x="990" y="374"/>
                  </a:lnTo>
                  <a:lnTo>
                    <a:pt x="1003" y="400"/>
                  </a:lnTo>
                  <a:lnTo>
                    <a:pt x="1016" y="427"/>
                  </a:lnTo>
                  <a:lnTo>
                    <a:pt x="1016" y="434"/>
                  </a:lnTo>
                  <a:lnTo>
                    <a:pt x="1009" y="440"/>
                  </a:lnTo>
                  <a:lnTo>
                    <a:pt x="972" y="417"/>
                  </a:lnTo>
                  <a:lnTo>
                    <a:pt x="935" y="422"/>
                  </a:lnTo>
                  <a:lnTo>
                    <a:pt x="898" y="426"/>
                  </a:lnTo>
                  <a:lnTo>
                    <a:pt x="856" y="427"/>
                  </a:lnTo>
                  <a:lnTo>
                    <a:pt x="829" y="423"/>
                  </a:lnTo>
                  <a:lnTo>
                    <a:pt x="814" y="444"/>
                  </a:lnTo>
                  <a:lnTo>
                    <a:pt x="784" y="439"/>
                  </a:lnTo>
                  <a:lnTo>
                    <a:pt x="752" y="434"/>
                  </a:lnTo>
                  <a:lnTo>
                    <a:pt x="734" y="451"/>
                  </a:lnTo>
                  <a:lnTo>
                    <a:pt x="707" y="470"/>
                  </a:lnTo>
                  <a:lnTo>
                    <a:pt x="679" y="490"/>
                  </a:lnTo>
                  <a:lnTo>
                    <a:pt x="652" y="476"/>
                  </a:lnTo>
                  <a:lnTo>
                    <a:pt x="624" y="463"/>
                  </a:lnTo>
                  <a:lnTo>
                    <a:pt x="622" y="434"/>
                  </a:lnTo>
                  <a:lnTo>
                    <a:pt x="589" y="411"/>
                  </a:lnTo>
                  <a:lnTo>
                    <a:pt x="559" y="409"/>
                  </a:lnTo>
                  <a:lnTo>
                    <a:pt x="529" y="406"/>
                  </a:lnTo>
                  <a:lnTo>
                    <a:pt x="499" y="405"/>
                  </a:lnTo>
                  <a:lnTo>
                    <a:pt x="468" y="403"/>
                  </a:lnTo>
                  <a:lnTo>
                    <a:pt x="439" y="368"/>
                  </a:lnTo>
                  <a:lnTo>
                    <a:pt x="401" y="348"/>
                  </a:lnTo>
                  <a:lnTo>
                    <a:pt x="364" y="328"/>
                  </a:lnTo>
                  <a:lnTo>
                    <a:pt x="329" y="342"/>
                  </a:lnTo>
                  <a:lnTo>
                    <a:pt x="293" y="355"/>
                  </a:lnTo>
                  <a:lnTo>
                    <a:pt x="301" y="387"/>
                  </a:lnTo>
                  <a:lnTo>
                    <a:pt x="308" y="418"/>
                  </a:lnTo>
                  <a:lnTo>
                    <a:pt x="317" y="451"/>
                  </a:lnTo>
                  <a:lnTo>
                    <a:pt x="324" y="482"/>
                  </a:lnTo>
                  <a:lnTo>
                    <a:pt x="290" y="472"/>
                  </a:lnTo>
                  <a:lnTo>
                    <a:pt x="257" y="462"/>
                  </a:lnTo>
                  <a:lnTo>
                    <a:pt x="260" y="436"/>
                  </a:lnTo>
                  <a:lnTo>
                    <a:pt x="210" y="436"/>
                  </a:lnTo>
                  <a:lnTo>
                    <a:pt x="186" y="428"/>
                  </a:lnTo>
                  <a:lnTo>
                    <a:pt x="174" y="421"/>
                  </a:lnTo>
                  <a:lnTo>
                    <a:pt x="148" y="386"/>
                  </a:lnTo>
                  <a:lnTo>
                    <a:pt x="133" y="375"/>
                  </a:lnTo>
                  <a:lnTo>
                    <a:pt x="166" y="374"/>
                  </a:lnTo>
                  <a:lnTo>
                    <a:pt x="152" y="361"/>
                  </a:lnTo>
                  <a:lnTo>
                    <a:pt x="169" y="346"/>
                  </a:lnTo>
                  <a:lnTo>
                    <a:pt x="205" y="346"/>
                  </a:lnTo>
                  <a:lnTo>
                    <a:pt x="197" y="333"/>
                  </a:lnTo>
                  <a:lnTo>
                    <a:pt x="190" y="294"/>
                  </a:lnTo>
                  <a:lnTo>
                    <a:pt x="152" y="292"/>
                  </a:lnTo>
                  <a:close/>
                </a:path>
              </a:pathLst>
            </a:custGeom>
            <a:solidFill>
              <a:srgbClr val="C0C0C0">
                <a:alpha val="70195"/>
              </a:srgbClr>
            </a:solidFill>
            <a:ln w="1651">
              <a:solidFill>
                <a:srgbClr val="C0C0C0"/>
              </a:solidFill>
              <a:prstDash val="solid"/>
              <a:round/>
              <a:headEnd/>
              <a:tailEnd/>
            </a:ln>
          </p:spPr>
          <p:txBody>
            <a:bodyPr lIns="81941" tIns="40971" rIns="81941" bIns="40971">
              <a:spAutoFit/>
            </a:bodyPr>
            <a:lstStyle/>
            <a:p>
              <a:endParaRPr lang="en-US"/>
            </a:p>
          </p:txBody>
        </p:sp>
        <p:sp>
          <p:nvSpPr>
            <p:cNvPr id="6504" name="Freeform 302"/>
            <p:cNvSpPr>
              <a:spLocks noChangeAspect="1"/>
            </p:cNvSpPr>
            <p:nvPr/>
          </p:nvSpPr>
          <p:spPr bwMode="auto">
            <a:xfrm>
              <a:off x="3387" y="1863"/>
              <a:ext cx="89" cy="196"/>
            </a:xfrm>
            <a:custGeom>
              <a:avLst/>
              <a:gdLst>
                <a:gd name="T0" fmla="*/ 0 w 240"/>
                <a:gd name="T1" fmla="*/ 0 h 91"/>
                <a:gd name="T2" fmla="*/ 0 w 240"/>
                <a:gd name="T3" fmla="*/ 0 h 91"/>
                <a:gd name="T4" fmla="*/ 0 w 240"/>
                <a:gd name="T5" fmla="*/ 0 h 91"/>
                <a:gd name="T6" fmla="*/ 0 w 240"/>
                <a:gd name="T7" fmla="*/ 0 h 91"/>
                <a:gd name="T8" fmla="*/ 0 w 240"/>
                <a:gd name="T9" fmla="*/ 0 h 91"/>
                <a:gd name="T10" fmla="*/ 0 w 240"/>
                <a:gd name="T11" fmla="*/ 0 h 91"/>
                <a:gd name="T12" fmla="*/ 0 w 240"/>
                <a:gd name="T13" fmla="*/ 0 h 91"/>
                <a:gd name="T14" fmla="*/ 0 w 240"/>
                <a:gd name="T15" fmla="*/ 0 h 91"/>
                <a:gd name="T16" fmla="*/ 0 w 240"/>
                <a:gd name="T17" fmla="*/ 0 h 91"/>
                <a:gd name="T18" fmla="*/ 0 w 240"/>
                <a:gd name="T19" fmla="*/ 0 h 91"/>
                <a:gd name="T20" fmla="*/ 0 w 240"/>
                <a:gd name="T21" fmla="*/ 0 h 91"/>
                <a:gd name="T22" fmla="*/ 0 w 240"/>
                <a:gd name="T23" fmla="*/ 0 h 91"/>
                <a:gd name="T24" fmla="*/ 0 w 240"/>
                <a:gd name="T25" fmla="*/ 0 h 91"/>
                <a:gd name="T26" fmla="*/ 0 w 240"/>
                <a:gd name="T27" fmla="*/ 0 h 91"/>
                <a:gd name="T28" fmla="*/ 0 w 240"/>
                <a:gd name="T29" fmla="*/ 0 h 91"/>
                <a:gd name="T30" fmla="*/ 0 w 240"/>
                <a:gd name="T31" fmla="*/ 0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91">
                  <a:moveTo>
                    <a:pt x="48" y="32"/>
                  </a:moveTo>
                  <a:lnTo>
                    <a:pt x="0" y="2"/>
                  </a:lnTo>
                  <a:lnTo>
                    <a:pt x="2" y="0"/>
                  </a:lnTo>
                  <a:lnTo>
                    <a:pt x="35" y="2"/>
                  </a:lnTo>
                  <a:lnTo>
                    <a:pt x="67" y="4"/>
                  </a:lnTo>
                  <a:lnTo>
                    <a:pt x="110" y="21"/>
                  </a:lnTo>
                  <a:lnTo>
                    <a:pt x="154" y="39"/>
                  </a:lnTo>
                  <a:lnTo>
                    <a:pt x="197" y="56"/>
                  </a:lnTo>
                  <a:lnTo>
                    <a:pt x="240" y="73"/>
                  </a:lnTo>
                  <a:lnTo>
                    <a:pt x="230" y="91"/>
                  </a:lnTo>
                  <a:lnTo>
                    <a:pt x="203" y="86"/>
                  </a:lnTo>
                  <a:lnTo>
                    <a:pt x="160" y="86"/>
                  </a:lnTo>
                  <a:lnTo>
                    <a:pt x="116" y="85"/>
                  </a:lnTo>
                  <a:lnTo>
                    <a:pt x="79" y="88"/>
                  </a:lnTo>
                  <a:lnTo>
                    <a:pt x="78" y="61"/>
                  </a:lnTo>
                  <a:lnTo>
                    <a:pt x="48" y="3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05" name="Freeform 303"/>
            <p:cNvSpPr>
              <a:spLocks noChangeAspect="1"/>
            </p:cNvSpPr>
            <p:nvPr/>
          </p:nvSpPr>
          <p:spPr bwMode="auto">
            <a:xfrm>
              <a:off x="3812" y="1875"/>
              <a:ext cx="89" cy="196"/>
            </a:xfrm>
            <a:custGeom>
              <a:avLst/>
              <a:gdLst>
                <a:gd name="T0" fmla="*/ 0 w 284"/>
                <a:gd name="T1" fmla="*/ 0 h 143"/>
                <a:gd name="T2" fmla="*/ 0 w 284"/>
                <a:gd name="T3" fmla="*/ 0 h 143"/>
                <a:gd name="T4" fmla="*/ 0 w 284"/>
                <a:gd name="T5" fmla="*/ 0 h 143"/>
                <a:gd name="T6" fmla="*/ 0 w 284"/>
                <a:gd name="T7" fmla="*/ 0 h 143"/>
                <a:gd name="T8" fmla="*/ 0 w 284"/>
                <a:gd name="T9" fmla="*/ 0 h 143"/>
                <a:gd name="T10" fmla="*/ 0 w 284"/>
                <a:gd name="T11" fmla="*/ 0 h 143"/>
                <a:gd name="T12" fmla="*/ 0 w 284"/>
                <a:gd name="T13" fmla="*/ 0 h 143"/>
                <a:gd name="T14" fmla="*/ 0 w 284"/>
                <a:gd name="T15" fmla="*/ 0 h 143"/>
                <a:gd name="T16" fmla="*/ 0 w 284"/>
                <a:gd name="T17" fmla="*/ 0 h 143"/>
                <a:gd name="T18" fmla="*/ 0 w 284"/>
                <a:gd name="T19" fmla="*/ 0 h 143"/>
                <a:gd name="T20" fmla="*/ 0 w 284"/>
                <a:gd name="T21" fmla="*/ 0 h 143"/>
                <a:gd name="T22" fmla="*/ 0 w 284"/>
                <a:gd name="T23" fmla="*/ 0 h 143"/>
                <a:gd name="T24" fmla="*/ 0 w 284"/>
                <a:gd name="T25" fmla="*/ 0 h 143"/>
                <a:gd name="T26" fmla="*/ 0 w 284"/>
                <a:gd name="T27" fmla="*/ 0 h 143"/>
                <a:gd name="T28" fmla="*/ 0 w 284"/>
                <a:gd name="T29" fmla="*/ 0 h 143"/>
                <a:gd name="T30" fmla="*/ 0 w 284"/>
                <a:gd name="T31" fmla="*/ 0 h 143"/>
                <a:gd name="T32" fmla="*/ 0 w 284"/>
                <a:gd name="T33" fmla="*/ 0 h 143"/>
                <a:gd name="T34" fmla="*/ 0 w 284"/>
                <a:gd name="T35" fmla="*/ 0 h 143"/>
                <a:gd name="T36" fmla="*/ 0 w 284"/>
                <a:gd name="T37" fmla="*/ 0 h 143"/>
                <a:gd name="T38" fmla="*/ 0 w 284"/>
                <a:gd name="T39" fmla="*/ 0 h 143"/>
                <a:gd name="T40" fmla="*/ 0 w 284"/>
                <a:gd name="T41" fmla="*/ 0 h 143"/>
                <a:gd name="T42" fmla="*/ 0 w 284"/>
                <a:gd name="T43" fmla="*/ 0 h 143"/>
                <a:gd name="T44" fmla="*/ 0 w 284"/>
                <a:gd name="T45" fmla="*/ 0 h 143"/>
                <a:gd name="T46" fmla="*/ 0 w 284"/>
                <a:gd name="T47" fmla="*/ 0 h 143"/>
                <a:gd name="T48" fmla="*/ 0 w 284"/>
                <a:gd name="T49" fmla="*/ 0 h 143"/>
                <a:gd name="T50" fmla="*/ 0 w 284"/>
                <a:gd name="T51" fmla="*/ 0 h 143"/>
                <a:gd name="T52" fmla="*/ 0 w 284"/>
                <a:gd name="T53" fmla="*/ 0 h 1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4" h="143">
                  <a:moveTo>
                    <a:pt x="94" y="84"/>
                  </a:moveTo>
                  <a:lnTo>
                    <a:pt x="62" y="63"/>
                  </a:lnTo>
                  <a:lnTo>
                    <a:pt x="21" y="60"/>
                  </a:lnTo>
                  <a:lnTo>
                    <a:pt x="0" y="34"/>
                  </a:lnTo>
                  <a:lnTo>
                    <a:pt x="18" y="17"/>
                  </a:lnTo>
                  <a:lnTo>
                    <a:pt x="50" y="22"/>
                  </a:lnTo>
                  <a:lnTo>
                    <a:pt x="80" y="27"/>
                  </a:lnTo>
                  <a:lnTo>
                    <a:pt x="95" y="6"/>
                  </a:lnTo>
                  <a:lnTo>
                    <a:pt x="122" y="10"/>
                  </a:lnTo>
                  <a:lnTo>
                    <a:pt x="164" y="9"/>
                  </a:lnTo>
                  <a:lnTo>
                    <a:pt x="201" y="5"/>
                  </a:lnTo>
                  <a:lnTo>
                    <a:pt x="238" y="0"/>
                  </a:lnTo>
                  <a:lnTo>
                    <a:pt x="275" y="23"/>
                  </a:lnTo>
                  <a:lnTo>
                    <a:pt x="284" y="41"/>
                  </a:lnTo>
                  <a:lnTo>
                    <a:pt x="261" y="59"/>
                  </a:lnTo>
                  <a:lnTo>
                    <a:pt x="238" y="77"/>
                  </a:lnTo>
                  <a:lnTo>
                    <a:pt x="208" y="84"/>
                  </a:lnTo>
                  <a:lnTo>
                    <a:pt x="189" y="107"/>
                  </a:lnTo>
                  <a:lnTo>
                    <a:pt x="171" y="103"/>
                  </a:lnTo>
                  <a:lnTo>
                    <a:pt x="158" y="103"/>
                  </a:lnTo>
                  <a:lnTo>
                    <a:pt x="136" y="117"/>
                  </a:lnTo>
                  <a:lnTo>
                    <a:pt x="125" y="143"/>
                  </a:lnTo>
                  <a:lnTo>
                    <a:pt x="75" y="137"/>
                  </a:lnTo>
                  <a:lnTo>
                    <a:pt x="23" y="131"/>
                  </a:lnTo>
                  <a:lnTo>
                    <a:pt x="21" y="108"/>
                  </a:lnTo>
                  <a:lnTo>
                    <a:pt x="58" y="96"/>
                  </a:lnTo>
                  <a:lnTo>
                    <a:pt x="94" y="8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06" name="Freeform 304"/>
            <p:cNvSpPr>
              <a:spLocks noChangeAspect="1"/>
            </p:cNvSpPr>
            <p:nvPr/>
          </p:nvSpPr>
          <p:spPr bwMode="auto">
            <a:xfrm>
              <a:off x="3568" y="1884"/>
              <a:ext cx="89" cy="196"/>
            </a:xfrm>
            <a:custGeom>
              <a:avLst/>
              <a:gdLst>
                <a:gd name="T0" fmla="*/ 1 w 432"/>
                <a:gd name="T1" fmla="*/ 0 h 270"/>
                <a:gd name="T2" fmla="*/ 1 w 432"/>
                <a:gd name="T3" fmla="*/ 0 h 270"/>
                <a:gd name="T4" fmla="*/ 1 w 432"/>
                <a:gd name="T5" fmla="*/ 0 h 270"/>
                <a:gd name="T6" fmla="*/ 1 w 432"/>
                <a:gd name="T7" fmla="*/ 0 h 270"/>
                <a:gd name="T8" fmla="*/ 0 w 432"/>
                <a:gd name="T9" fmla="*/ 0 h 270"/>
                <a:gd name="T10" fmla="*/ 0 w 432"/>
                <a:gd name="T11" fmla="*/ 0 h 270"/>
                <a:gd name="T12" fmla="*/ 0 w 432"/>
                <a:gd name="T13" fmla="*/ 0 h 270"/>
                <a:gd name="T14" fmla="*/ 0 w 432"/>
                <a:gd name="T15" fmla="*/ 0 h 270"/>
                <a:gd name="T16" fmla="*/ 0 w 432"/>
                <a:gd name="T17" fmla="*/ 0 h 270"/>
                <a:gd name="T18" fmla="*/ 0 w 432"/>
                <a:gd name="T19" fmla="*/ 0 h 270"/>
                <a:gd name="T20" fmla="*/ 0 w 432"/>
                <a:gd name="T21" fmla="*/ 0 h 270"/>
                <a:gd name="T22" fmla="*/ 0 w 432"/>
                <a:gd name="T23" fmla="*/ 0 h 270"/>
                <a:gd name="T24" fmla="*/ 0 w 432"/>
                <a:gd name="T25" fmla="*/ 0 h 270"/>
                <a:gd name="T26" fmla="*/ 0 w 432"/>
                <a:gd name="T27" fmla="*/ 0 h 270"/>
                <a:gd name="T28" fmla="*/ 0 w 432"/>
                <a:gd name="T29" fmla="*/ 0 h 270"/>
                <a:gd name="T30" fmla="*/ 0 w 432"/>
                <a:gd name="T31" fmla="*/ 0 h 270"/>
                <a:gd name="T32" fmla="*/ 0 w 432"/>
                <a:gd name="T33" fmla="*/ 0 h 270"/>
                <a:gd name="T34" fmla="*/ 0 w 432"/>
                <a:gd name="T35" fmla="*/ 0 h 270"/>
                <a:gd name="T36" fmla="*/ 0 w 432"/>
                <a:gd name="T37" fmla="*/ 0 h 270"/>
                <a:gd name="T38" fmla="*/ 0 w 432"/>
                <a:gd name="T39" fmla="*/ 0 h 270"/>
                <a:gd name="T40" fmla="*/ 0 w 432"/>
                <a:gd name="T41" fmla="*/ 0 h 270"/>
                <a:gd name="T42" fmla="*/ 0 w 432"/>
                <a:gd name="T43" fmla="*/ 0 h 270"/>
                <a:gd name="T44" fmla="*/ 0 w 432"/>
                <a:gd name="T45" fmla="*/ 0 h 270"/>
                <a:gd name="T46" fmla="*/ 0 w 432"/>
                <a:gd name="T47" fmla="*/ 0 h 270"/>
                <a:gd name="T48" fmla="*/ 0 w 432"/>
                <a:gd name="T49" fmla="*/ 0 h 270"/>
                <a:gd name="T50" fmla="*/ 0 w 432"/>
                <a:gd name="T51" fmla="*/ 0 h 270"/>
                <a:gd name="T52" fmla="*/ 0 w 432"/>
                <a:gd name="T53" fmla="*/ 0 h 270"/>
                <a:gd name="T54" fmla="*/ 0 w 432"/>
                <a:gd name="T55" fmla="*/ 0 h 270"/>
                <a:gd name="T56" fmla="*/ 0 w 432"/>
                <a:gd name="T57" fmla="*/ 0 h 270"/>
                <a:gd name="T58" fmla="*/ 0 w 432"/>
                <a:gd name="T59" fmla="*/ 0 h 270"/>
                <a:gd name="T60" fmla="*/ 0 w 432"/>
                <a:gd name="T61" fmla="*/ 0 h 270"/>
                <a:gd name="T62" fmla="*/ 0 w 432"/>
                <a:gd name="T63" fmla="*/ 0 h 270"/>
                <a:gd name="T64" fmla="*/ 0 w 432"/>
                <a:gd name="T65" fmla="*/ 0 h 270"/>
                <a:gd name="T66" fmla="*/ 0 w 432"/>
                <a:gd name="T67" fmla="*/ 0 h 270"/>
                <a:gd name="T68" fmla="*/ 0 w 432"/>
                <a:gd name="T69" fmla="*/ 0 h 270"/>
                <a:gd name="T70" fmla="*/ 0 w 432"/>
                <a:gd name="T71" fmla="*/ 0 h 270"/>
                <a:gd name="T72" fmla="*/ 0 w 432"/>
                <a:gd name="T73" fmla="*/ 0 h 270"/>
                <a:gd name="T74" fmla="*/ 0 w 432"/>
                <a:gd name="T75" fmla="*/ 0 h 270"/>
                <a:gd name="T76" fmla="*/ 0 w 432"/>
                <a:gd name="T77" fmla="*/ 0 h 270"/>
                <a:gd name="T78" fmla="*/ 0 w 432"/>
                <a:gd name="T79" fmla="*/ 0 h 270"/>
                <a:gd name="T80" fmla="*/ 0 w 432"/>
                <a:gd name="T81" fmla="*/ 0 h 270"/>
                <a:gd name="T82" fmla="*/ 0 w 432"/>
                <a:gd name="T83" fmla="*/ 0 h 270"/>
                <a:gd name="T84" fmla="*/ 0 w 432"/>
                <a:gd name="T85" fmla="*/ 0 h 270"/>
                <a:gd name="T86" fmla="*/ 0 w 432"/>
                <a:gd name="T87" fmla="*/ 0 h 270"/>
                <a:gd name="T88" fmla="*/ 0 w 432"/>
                <a:gd name="T89" fmla="*/ 0 h 270"/>
                <a:gd name="T90" fmla="*/ 0 w 432"/>
                <a:gd name="T91" fmla="*/ 0 h 270"/>
                <a:gd name="T92" fmla="*/ 0 w 432"/>
                <a:gd name="T93" fmla="*/ 0 h 270"/>
                <a:gd name="T94" fmla="*/ 0 w 432"/>
                <a:gd name="T95" fmla="*/ 0 h 270"/>
                <a:gd name="T96" fmla="*/ 0 w 432"/>
                <a:gd name="T97" fmla="*/ 0 h 270"/>
                <a:gd name="T98" fmla="*/ 0 w 432"/>
                <a:gd name="T99" fmla="*/ 0 h 270"/>
                <a:gd name="T100" fmla="*/ 1 w 432"/>
                <a:gd name="T101" fmla="*/ 0 h 270"/>
                <a:gd name="T102" fmla="*/ 1 w 432"/>
                <a:gd name="T103" fmla="*/ 0 h 270"/>
                <a:gd name="T104" fmla="*/ 1 w 432"/>
                <a:gd name="T105" fmla="*/ 0 h 270"/>
                <a:gd name="T106" fmla="*/ 1 w 432"/>
                <a:gd name="T107" fmla="*/ 0 h 270"/>
                <a:gd name="T108" fmla="*/ 1 w 432"/>
                <a:gd name="T109" fmla="*/ 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2" h="270">
                  <a:moveTo>
                    <a:pt x="410" y="210"/>
                  </a:moveTo>
                  <a:lnTo>
                    <a:pt x="400" y="238"/>
                  </a:lnTo>
                  <a:lnTo>
                    <a:pt x="372" y="252"/>
                  </a:lnTo>
                  <a:lnTo>
                    <a:pt x="364" y="270"/>
                  </a:lnTo>
                  <a:lnTo>
                    <a:pt x="346" y="268"/>
                  </a:lnTo>
                  <a:lnTo>
                    <a:pt x="318" y="258"/>
                  </a:lnTo>
                  <a:lnTo>
                    <a:pt x="305" y="221"/>
                  </a:lnTo>
                  <a:lnTo>
                    <a:pt x="278" y="218"/>
                  </a:lnTo>
                  <a:lnTo>
                    <a:pt x="253" y="201"/>
                  </a:lnTo>
                  <a:lnTo>
                    <a:pt x="228" y="185"/>
                  </a:lnTo>
                  <a:lnTo>
                    <a:pt x="179" y="167"/>
                  </a:lnTo>
                  <a:lnTo>
                    <a:pt x="151" y="170"/>
                  </a:lnTo>
                  <a:lnTo>
                    <a:pt x="118" y="174"/>
                  </a:lnTo>
                  <a:lnTo>
                    <a:pt x="96" y="196"/>
                  </a:lnTo>
                  <a:lnTo>
                    <a:pt x="85" y="196"/>
                  </a:lnTo>
                  <a:lnTo>
                    <a:pt x="78" y="166"/>
                  </a:lnTo>
                  <a:lnTo>
                    <a:pt x="70" y="136"/>
                  </a:lnTo>
                  <a:lnTo>
                    <a:pt x="52" y="124"/>
                  </a:lnTo>
                  <a:lnTo>
                    <a:pt x="49" y="125"/>
                  </a:lnTo>
                  <a:lnTo>
                    <a:pt x="55" y="118"/>
                  </a:lnTo>
                  <a:lnTo>
                    <a:pt x="60" y="116"/>
                  </a:lnTo>
                  <a:lnTo>
                    <a:pt x="52" y="101"/>
                  </a:lnTo>
                  <a:lnTo>
                    <a:pt x="38" y="105"/>
                  </a:lnTo>
                  <a:lnTo>
                    <a:pt x="38" y="106"/>
                  </a:lnTo>
                  <a:lnTo>
                    <a:pt x="30" y="71"/>
                  </a:lnTo>
                  <a:lnTo>
                    <a:pt x="32" y="69"/>
                  </a:lnTo>
                  <a:lnTo>
                    <a:pt x="49" y="70"/>
                  </a:lnTo>
                  <a:lnTo>
                    <a:pt x="65" y="78"/>
                  </a:lnTo>
                  <a:lnTo>
                    <a:pt x="72" y="76"/>
                  </a:lnTo>
                  <a:lnTo>
                    <a:pt x="74" y="72"/>
                  </a:lnTo>
                  <a:lnTo>
                    <a:pt x="78" y="60"/>
                  </a:lnTo>
                  <a:lnTo>
                    <a:pt x="49" y="32"/>
                  </a:lnTo>
                  <a:lnTo>
                    <a:pt x="25" y="29"/>
                  </a:lnTo>
                  <a:lnTo>
                    <a:pt x="25" y="58"/>
                  </a:lnTo>
                  <a:lnTo>
                    <a:pt x="26" y="60"/>
                  </a:lnTo>
                  <a:lnTo>
                    <a:pt x="7" y="24"/>
                  </a:lnTo>
                  <a:lnTo>
                    <a:pt x="8" y="8"/>
                  </a:lnTo>
                  <a:lnTo>
                    <a:pt x="0" y="0"/>
                  </a:lnTo>
                  <a:lnTo>
                    <a:pt x="50" y="0"/>
                  </a:lnTo>
                  <a:lnTo>
                    <a:pt x="47" y="26"/>
                  </a:lnTo>
                  <a:lnTo>
                    <a:pt x="80" y="36"/>
                  </a:lnTo>
                  <a:lnTo>
                    <a:pt x="114" y="46"/>
                  </a:lnTo>
                  <a:lnTo>
                    <a:pt x="156" y="56"/>
                  </a:lnTo>
                  <a:lnTo>
                    <a:pt x="149" y="35"/>
                  </a:lnTo>
                  <a:lnTo>
                    <a:pt x="163" y="27"/>
                  </a:lnTo>
                  <a:lnTo>
                    <a:pt x="187" y="2"/>
                  </a:lnTo>
                  <a:lnTo>
                    <a:pt x="226" y="28"/>
                  </a:lnTo>
                  <a:lnTo>
                    <a:pt x="248" y="64"/>
                  </a:lnTo>
                  <a:lnTo>
                    <a:pt x="288" y="80"/>
                  </a:lnTo>
                  <a:lnTo>
                    <a:pt x="313" y="92"/>
                  </a:lnTo>
                  <a:lnTo>
                    <a:pt x="364" y="124"/>
                  </a:lnTo>
                  <a:lnTo>
                    <a:pt x="413" y="155"/>
                  </a:lnTo>
                  <a:lnTo>
                    <a:pt x="432" y="190"/>
                  </a:lnTo>
                  <a:lnTo>
                    <a:pt x="421" y="200"/>
                  </a:lnTo>
                  <a:lnTo>
                    <a:pt x="410" y="21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07" name="Freeform 305"/>
            <p:cNvSpPr>
              <a:spLocks noChangeAspect="1"/>
            </p:cNvSpPr>
            <p:nvPr/>
          </p:nvSpPr>
          <p:spPr bwMode="auto">
            <a:xfrm>
              <a:off x="3710" y="1957"/>
              <a:ext cx="89" cy="196"/>
            </a:xfrm>
            <a:custGeom>
              <a:avLst/>
              <a:gdLst>
                <a:gd name="T0" fmla="*/ 0 w 399"/>
                <a:gd name="T1" fmla="*/ 0 h 321"/>
                <a:gd name="T2" fmla="*/ 0 w 399"/>
                <a:gd name="T3" fmla="*/ 0 h 321"/>
                <a:gd name="T4" fmla="*/ 0 w 399"/>
                <a:gd name="T5" fmla="*/ 0 h 321"/>
                <a:gd name="T6" fmla="*/ 0 w 399"/>
                <a:gd name="T7" fmla="*/ 0 h 321"/>
                <a:gd name="T8" fmla="*/ 0 w 399"/>
                <a:gd name="T9" fmla="*/ 0 h 321"/>
                <a:gd name="T10" fmla="*/ 0 w 399"/>
                <a:gd name="T11" fmla="*/ 0 h 321"/>
                <a:gd name="T12" fmla="*/ 0 w 399"/>
                <a:gd name="T13" fmla="*/ 0 h 321"/>
                <a:gd name="T14" fmla="*/ 0 w 399"/>
                <a:gd name="T15" fmla="*/ 0 h 321"/>
                <a:gd name="T16" fmla="*/ 0 w 399"/>
                <a:gd name="T17" fmla="*/ 0 h 321"/>
                <a:gd name="T18" fmla="*/ 0 w 399"/>
                <a:gd name="T19" fmla="*/ 0 h 321"/>
                <a:gd name="T20" fmla="*/ 0 w 399"/>
                <a:gd name="T21" fmla="*/ 0 h 321"/>
                <a:gd name="T22" fmla="*/ 0 w 399"/>
                <a:gd name="T23" fmla="*/ 0 h 321"/>
                <a:gd name="T24" fmla="*/ 0 w 399"/>
                <a:gd name="T25" fmla="*/ 0 h 321"/>
                <a:gd name="T26" fmla="*/ 0 w 399"/>
                <a:gd name="T27" fmla="*/ 0 h 321"/>
                <a:gd name="T28" fmla="*/ 0 w 399"/>
                <a:gd name="T29" fmla="*/ 0 h 321"/>
                <a:gd name="T30" fmla="*/ 0 w 399"/>
                <a:gd name="T31" fmla="*/ 0 h 321"/>
                <a:gd name="T32" fmla="*/ 0 w 399"/>
                <a:gd name="T33" fmla="*/ 0 h 321"/>
                <a:gd name="T34" fmla="*/ 0 w 399"/>
                <a:gd name="T35" fmla="*/ 0 h 321"/>
                <a:gd name="T36" fmla="*/ 0 w 399"/>
                <a:gd name="T37" fmla="*/ 0 h 321"/>
                <a:gd name="T38" fmla="*/ 0 w 399"/>
                <a:gd name="T39" fmla="*/ 0 h 321"/>
                <a:gd name="T40" fmla="*/ 0 w 399"/>
                <a:gd name="T41" fmla="*/ 0 h 321"/>
                <a:gd name="T42" fmla="*/ 0 w 399"/>
                <a:gd name="T43" fmla="*/ 0 h 321"/>
                <a:gd name="T44" fmla="*/ 0 w 399"/>
                <a:gd name="T45" fmla="*/ 0 h 321"/>
                <a:gd name="T46" fmla="*/ 0 w 399"/>
                <a:gd name="T47" fmla="*/ 0 h 321"/>
                <a:gd name="T48" fmla="*/ 0 w 399"/>
                <a:gd name="T49" fmla="*/ 0 h 321"/>
                <a:gd name="T50" fmla="*/ 0 w 399"/>
                <a:gd name="T51" fmla="*/ 0 h 321"/>
                <a:gd name="T52" fmla="*/ 0 w 399"/>
                <a:gd name="T53" fmla="*/ 0 h 321"/>
                <a:gd name="T54" fmla="*/ 0 w 399"/>
                <a:gd name="T55" fmla="*/ 0 h 321"/>
                <a:gd name="T56" fmla="*/ 1 w 399"/>
                <a:gd name="T57" fmla="*/ 0 h 321"/>
                <a:gd name="T58" fmla="*/ 1 w 399"/>
                <a:gd name="T59" fmla="*/ 0 h 321"/>
                <a:gd name="T60" fmla="*/ 1 w 399"/>
                <a:gd name="T61" fmla="*/ 0 h 321"/>
                <a:gd name="T62" fmla="*/ 1 w 399"/>
                <a:gd name="T63" fmla="*/ 0 h 321"/>
                <a:gd name="T64" fmla="*/ 1 w 399"/>
                <a:gd name="T65" fmla="*/ 0 h 321"/>
                <a:gd name="T66" fmla="*/ 1 w 399"/>
                <a:gd name="T67" fmla="*/ 0 h 321"/>
                <a:gd name="T68" fmla="*/ 0 w 399"/>
                <a:gd name="T69" fmla="*/ 0 h 321"/>
                <a:gd name="T70" fmla="*/ 0 w 399"/>
                <a:gd name="T71" fmla="*/ 0 h 321"/>
                <a:gd name="T72" fmla="*/ 0 w 399"/>
                <a:gd name="T73" fmla="*/ 0 h 321"/>
                <a:gd name="T74" fmla="*/ 0 w 399"/>
                <a:gd name="T75" fmla="*/ 0 h 321"/>
                <a:gd name="T76" fmla="*/ 0 w 399"/>
                <a:gd name="T77" fmla="*/ 0 h 321"/>
                <a:gd name="T78" fmla="*/ 0 w 399"/>
                <a:gd name="T79" fmla="*/ 0 h 321"/>
                <a:gd name="T80" fmla="*/ 0 w 399"/>
                <a:gd name="T81" fmla="*/ 0 h 321"/>
                <a:gd name="T82" fmla="*/ 0 w 399"/>
                <a:gd name="T83" fmla="*/ 0 h 321"/>
                <a:gd name="T84" fmla="*/ 0 w 399"/>
                <a:gd name="T85" fmla="*/ 0 h 321"/>
                <a:gd name="T86" fmla="*/ 0 w 399"/>
                <a:gd name="T87" fmla="*/ 0 h 321"/>
                <a:gd name="T88" fmla="*/ 0 w 399"/>
                <a:gd name="T89" fmla="*/ 0 h 321"/>
                <a:gd name="T90" fmla="*/ 0 w 399"/>
                <a:gd name="T91" fmla="*/ 0 h 321"/>
                <a:gd name="T92" fmla="*/ 0 w 399"/>
                <a:gd name="T93" fmla="*/ 0 h 321"/>
                <a:gd name="T94" fmla="*/ 0 w 399"/>
                <a:gd name="T95" fmla="*/ 0 h 321"/>
                <a:gd name="T96" fmla="*/ 0 w 399"/>
                <a:gd name="T97" fmla="*/ 0 h 321"/>
                <a:gd name="T98" fmla="*/ 0 w 399"/>
                <a:gd name="T99" fmla="*/ 0 h 321"/>
                <a:gd name="T100" fmla="*/ 0 w 399"/>
                <a:gd name="T101" fmla="*/ 0 h 321"/>
                <a:gd name="T102" fmla="*/ 0 w 399"/>
                <a:gd name="T103" fmla="*/ 0 h 321"/>
                <a:gd name="T104" fmla="*/ 0 w 399"/>
                <a:gd name="T105" fmla="*/ 0 h 321"/>
                <a:gd name="T106" fmla="*/ 0 w 399"/>
                <a:gd name="T107" fmla="*/ 0 h 321"/>
                <a:gd name="T108" fmla="*/ 0 w 399"/>
                <a:gd name="T109" fmla="*/ 0 h 321"/>
                <a:gd name="T110" fmla="*/ 0 w 399"/>
                <a:gd name="T111" fmla="*/ 0 h 3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99" h="321">
                  <a:moveTo>
                    <a:pt x="4" y="140"/>
                  </a:moveTo>
                  <a:lnTo>
                    <a:pt x="0" y="145"/>
                  </a:lnTo>
                  <a:lnTo>
                    <a:pt x="0" y="163"/>
                  </a:lnTo>
                  <a:lnTo>
                    <a:pt x="14" y="173"/>
                  </a:lnTo>
                  <a:lnTo>
                    <a:pt x="10" y="180"/>
                  </a:lnTo>
                  <a:lnTo>
                    <a:pt x="17" y="210"/>
                  </a:lnTo>
                  <a:lnTo>
                    <a:pt x="23" y="240"/>
                  </a:lnTo>
                  <a:lnTo>
                    <a:pt x="52" y="251"/>
                  </a:lnTo>
                  <a:lnTo>
                    <a:pt x="59" y="264"/>
                  </a:lnTo>
                  <a:lnTo>
                    <a:pt x="36" y="305"/>
                  </a:lnTo>
                  <a:lnTo>
                    <a:pt x="62" y="313"/>
                  </a:lnTo>
                  <a:lnTo>
                    <a:pt x="88" y="321"/>
                  </a:lnTo>
                  <a:lnTo>
                    <a:pt x="135" y="320"/>
                  </a:lnTo>
                  <a:lnTo>
                    <a:pt x="167" y="313"/>
                  </a:lnTo>
                  <a:lnTo>
                    <a:pt x="200" y="306"/>
                  </a:lnTo>
                  <a:lnTo>
                    <a:pt x="200" y="289"/>
                  </a:lnTo>
                  <a:lnTo>
                    <a:pt x="204" y="261"/>
                  </a:lnTo>
                  <a:lnTo>
                    <a:pt x="234" y="249"/>
                  </a:lnTo>
                  <a:lnTo>
                    <a:pt x="242" y="239"/>
                  </a:lnTo>
                  <a:lnTo>
                    <a:pt x="272" y="241"/>
                  </a:lnTo>
                  <a:lnTo>
                    <a:pt x="274" y="201"/>
                  </a:lnTo>
                  <a:lnTo>
                    <a:pt x="298" y="181"/>
                  </a:lnTo>
                  <a:lnTo>
                    <a:pt x="280" y="161"/>
                  </a:lnTo>
                  <a:lnTo>
                    <a:pt x="306" y="158"/>
                  </a:lnTo>
                  <a:lnTo>
                    <a:pt x="312" y="143"/>
                  </a:lnTo>
                  <a:lnTo>
                    <a:pt x="321" y="116"/>
                  </a:lnTo>
                  <a:lnTo>
                    <a:pt x="304" y="86"/>
                  </a:lnTo>
                  <a:lnTo>
                    <a:pt x="320" y="65"/>
                  </a:lnTo>
                  <a:lnTo>
                    <a:pt x="356" y="56"/>
                  </a:lnTo>
                  <a:lnTo>
                    <a:pt x="390" y="48"/>
                  </a:lnTo>
                  <a:lnTo>
                    <a:pt x="389" y="41"/>
                  </a:lnTo>
                  <a:lnTo>
                    <a:pt x="399" y="41"/>
                  </a:lnTo>
                  <a:lnTo>
                    <a:pt x="374" y="38"/>
                  </a:lnTo>
                  <a:lnTo>
                    <a:pt x="364" y="37"/>
                  </a:lnTo>
                  <a:lnTo>
                    <a:pt x="341" y="38"/>
                  </a:lnTo>
                  <a:lnTo>
                    <a:pt x="304" y="57"/>
                  </a:lnTo>
                  <a:lnTo>
                    <a:pt x="292" y="15"/>
                  </a:lnTo>
                  <a:lnTo>
                    <a:pt x="285" y="14"/>
                  </a:lnTo>
                  <a:lnTo>
                    <a:pt x="275" y="0"/>
                  </a:lnTo>
                  <a:lnTo>
                    <a:pt x="261" y="5"/>
                  </a:lnTo>
                  <a:lnTo>
                    <a:pt x="257" y="26"/>
                  </a:lnTo>
                  <a:lnTo>
                    <a:pt x="234" y="37"/>
                  </a:lnTo>
                  <a:lnTo>
                    <a:pt x="228" y="43"/>
                  </a:lnTo>
                  <a:lnTo>
                    <a:pt x="208" y="44"/>
                  </a:lnTo>
                  <a:lnTo>
                    <a:pt x="192" y="47"/>
                  </a:lnTo>
                  <a:lnTo>
                    <a:pt x="183" y="41"/>
                  </a:lnTo>
                  <a:lnTo>
                    <a:pt x="154" y="36"/>
                  </a:lnTo>
                  <a:lnTo>
                    <a:pt x="124" y="31"/>
                  </a:lnTo>
                  <a:lnTo>
                    <a:pt x="113" y="41"/>
                  </a:lnTo>
                  <a:lnTo>
                    <a:pt x="102" y="51"/>
                  </a:lnTo>
                  <a:lnTo>
                    <a:pt x="92" y="79"/>
                  </a:lnTo>
                  <a:lnTo>
                    <a:pt x="64" y="93"/>
                  </a:lnTo>
                  <a:lnTo>
                    <a:pt x="56" y="111"/>
                  </a:lnTo>
                  <a:lnTo>
                    <a:pt x="38" y="109"/>
                  </a:lnTo>
                  <a:lnTo>
                    <a:pt x="10" y="99"/>
                  </a:lnTo>
                  <a:lnTo>
                    <a:pt x="4" y="14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08" name="Freeform 306"/>
            <p:cNvSpPr>
              <a:spLocks noChangeAspect="1"/>
            </p:cNvSpPr>
            <p:nvPr/>
          </p:nvSpPr>
          <p:spPr bwMode="auto">
            <a:xfrm>
              <a:off x="3315" y="2003"/>
              <a:ext cx="89" cy="196"/>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7">
                  <a:moveTo>
                    <a:pt x="61" y="0"/>
                  </a:moveTo>
                  <a:lnTo>
                    <a:pt x="23" y="12"/>
                  </a:lnTo>
                  <a:lnTo>
                    <a:pt x="0" y="22"/>
                  </a:lnTo>
                  <a:lnTo>
                    <a:pt x="11" y="37"/>
                  </a:lnTo>
                  <a:lnTo>
                    <a:pt x="45" y="25"/>
                  </a:lnTo>
                  <a:lnTo>
                    <a:pt x="43" y="18"/>
                  </a:lnTo>
                  <a:lnTo>
                    <a:pt x="61"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09" name="Line 307"/>
            <p:cNvSpPr>
              <a:spLocks noChangeAspect="1" noChangeShapeType="1"/>
            </p:cNvSpPr>
            <p:nvPr/>
          </p:nvSpPr>
          <p:spPr bwMode="auto">
            <a:xfrm>
              <a:off x="3888" y="1981"/>
              <a:ext cx="3" cy="3"/>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0" name="Line 308"/>
            <p:cNvSpPr>
              <a:spLocks noChangeAspect="1" noChangeShapeType="1"/>
            </p:cNvSpPr>
            <p:nvPr/>
          </p:nvSpPr>
          <p:spPr bwMode="auto">
            <a:xfrm>
              <a:off x="3891" y="1982"/>
              <a:ext cx="1" cy="6"/>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1" name="Line 309"/>
            <p:cNvSpPr>
              <a:spLocks noChangeAspect="1" noChangeShapeType="1"/>
            </p:cNvSpPr>
            <p:nvPr/>
          </p:nvSpPr>
          <p:spPr bwMode="auto">
            <a:xfrm flipH="1">
              <a:off x="3885" y="1987"/>
              <a:ext cx="6" cy="2"/>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2" name="Line 310"/>
            <p:cNvSpPr>
              <a:spLocks noChangeAspect="1" noChangeShapeType="1"/>
            </p:cNvSpPr>
            <p:nvPr/>
          </p:nvSpPr>
          <p:spPr bwMode="auto">
            <a:xfrm flipH="1">
              <a:off x="3883" y="1989"/>
              <a:ext cx="4" cy="2"/>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3" name="Line 311"/>
            <p:cNvSpPr>
              <a:spLocks noChangeAspect="1" noChangeShapeType="1"/>
            </p:cNvSpPr>
            <p:nvPr/>
          </p:nvSpPr>
          <p:spPr bwMode="auto">
            <a:xfrm flipH="1">
              <a:off x="3881" y="1990"/>
              <a:ext cx="2" cy="4"/>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4" name="Line 312"/>
            <p:cNvSpPr>
              <a:spLocks noChangeAspect="1" noChangeShapeType="1"/>
            </p:cNvSpPr>
            <p:nvPr/>
          </p:nvSpPr>
          <p:spPr bwMode="auto">
            <a:xfrm flipH="1">
              <a:off x="3878" y="1993"/>
              <a:ext cx="3" cy="3"/>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5" name="Line 313"/>
            <p:cNvSpPr>
              <a:spLocks noChangeAspect="1" noChangeShapeType="1"/>
            </p:cNvSpPr>
            <p:nvPr/>
          </p:nvSpPr>
          <p:spPr bwMode="auto">
            <a:xfrm flipH="1">
              <a:off x="3878" y="1996"/>
              <a:ext cx="1" cy="5"/>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6" name="Line 314"/>
            <p:cNvSpPr>
              <a:spLocks noChangeAspect="1" noChangeShapeType="1"/>
            </p:cNvSpPr>
            <p:nvPr/>
          </p:nvSpPr>
          <p:spPr bwMode="auto">
            <a:xfrm>
              <a:off x="3878" y="2001"/>
              <a:ext cx="1" cy="4"/>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7" name="Line 315"/>
            <p:cNvSpPr>
              <a:spLocks noChangeAspect="1" noChangeShapeType="1"/>
            </p:cNvSpPr>
            <p:nvPr/>
          </p:nvSpPr>
          <p:spPr bwMode="auto">
            <a:xfrm>
              <a:off x="3884" y="2016"/>
              <a:ext cx="1" cy="4"/>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8" name="Line 316"/>
            <p:cNvSpPr>
              <a:spLocks noChangeAspect="1" noChangeShapeType="1"/>
            </p:cNvSpPr>
            <p:nvPr/>
          </p:nvSpPr>
          <p:spPr bwMode="auto">
            <a:xfrm>
              <a:off x="3885" y="2020"/>
              <a:ext cx="2" cy="8"/>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19" name="Line 317"/>
            <p:cNvSpPr>
              <a:spLocks noChangeAspect="1" noChangeShapeType="1"/>
            </p:cNvSpPr>
            <p:nvPr/>
          </p:nvSpPr>
          <p:spPr bwMode="auto">
            <a:xfrm>
              <a:off x="3885" y="2028"/>
              <a:ext cx="7" cy="5"/>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0" name="Line 318"/>
            <p:cNvSpPr>
              <a:spLocks noChangeAspect="1" noChangeShapeType="1"/>
            </p:cNvSpPr>
            <p:nvPr/>
          </p:nvSpPr>
          <p:spPr bwMode="auto">
            <a:xfrm>
              <a:off x="3892" y="2032"/>
              <a:ext cx="5" cy="4"/>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1" name="Line 319"/>
            <p:cNvSpPr>
              <a:spLocks noChangeAspect="1" noChangeShapeType="1"/>
            </p:cNvSpPr>
            <p:nvPr/>
          </p:nvSpPr>
          <p:spPr bwMode="auto">
            <a:xfrm>
              <a:off x="3897" y="2035"/>
              <a:ext cx="1" cy="6"/>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2" name="Line 320"/>
            <p:cNvSpPr>
              <a:spLocks noChangeAspect="1" noChangeShapeType="1"/>
            </p:cNvSpPr>
            <p:nvPr/>
          </p:nvSpPr>
          <p:spPr bwMode="auto">
            <a:xfrm>
              <a:off x="3908" y="2046"/>
              <a:ext cx="1" cy="2"/>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3" name="Line 321"/>
            <p:cNvSpPr>
              <a:spLocks noChangeAspect="1" noChangeShapeType="1"/>
            </p:cNvSpPr>
            <p:nvPr/>
          </p:nvSpPr>
          <p:spPr bwMode="auto">
            <a:xfrm flipV="1">
              <a:off x="3970" y="2028"/>
              <a:ext cx="8" cy="2"/>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4" name="Line 322"/>
            <p:cNvSpPr>
              <a:spLocks noChangeAspect="1" noChangeShapeType="1"/>
            </p:cNvSpPr>
            <p:nvPr/>
          </p:nvSpPr>
          <p:spPr bwMode="auto">
            <a:xfrm flipV="1">
              <a:off x="3977" y="2019"/>
              <a:ext cx="1" cy="9"/>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5" name="Line 323"/>
            <p:cNvSpPr>
              <a:spLocks noChangeAspect="1" noChangeShapeType="1"/>
            </p:cNvSpPr>
            <p:nvPr/>
          </p:nvSpPr>
          <p:spPr bwMode="auto">
            <a:xfrm flipV="1">
              <a:off x="3978" y="2006"/>
              <a:ext cx="3" cy="14"/>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6" name="Line 324"/>
            <p:cNvSpPr>
              <a:spLocks noChangeAspect="1" noChangeShapeType="1"/>
            </p:cNvSpPr>
            <p:nvPr/>
          </p:nvSpPr>
          <p:spPr bwMode="auto">
            <a:xfrm flipH="1" flipV="1">
              <a:off x="3956" y="1998"/>
              <a:ext cx="11" cy="3"/>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7" name="Line 325"/>
            <p:cNvSpPr>
              <a:spLocks noChangeAspect="1" noChangeShapeType="1"/>
            </p:cNvSpPr>
            <p:nvPr/>
          </p:nvSpPr>
          <p:spPr bwMode="auto">
            <a:xfrm flipH="1">
              <a:off x="3946" y="1998"/>
              <a:ext cx="11" cy="8"/>
            </a:xfrm>
            <a:prstGeom prst="line">
              <a:avLst/>
            </a:prstGeom>
            <a:noFill/>
            <a:ln w="1588">
              <a:solidFill>
                <a:srgbClr val="C0C0C0"/>
              </a:solidFill>
              <a:round/>
              <a:headEnd/>
              <a:tailEnd/>
            </a:ln>
          </p:spPr>
          <p:txBody>
            <a:bodyPr wrap="none" lIns="81941" tIns="40971" rIns="81941" bIns="40971">
              <a:spAutoFit/>
            </a:bodyPr>
            <a:lstStyle/>
            <a:p>
              <a:endParaRPr lang="en-US"/>
            </a:p>
          </p:txBody>
        </p:sp>
        <p:sp>
          <p:nvSpPr>
            <p:cNvPr id="6528" name="Freeform 326"/>
            <p:cNvSpPr>
              <a:spLocks noChangeAspect="1"/>
            </p:cNvSpPr>
            <p:nvPr/>
          </p:nvSpPr>
          <p:spPr bwMode="auto">
            <a:xfrm>
              <a:off x="3355" y="2020"/>
              <a:ext cx="89" cy="196"/>
            </a:xfrm>
            <a:custGeom>
              <a:avLst/>
              <a:gdLst>
                <a:gd name="T0" fmla="*/ 1 w 38"/>
                <a:gd name="T1" fmla="*/ 0 h 56"/>
                <a:gd name="T2" fmla="*/ 1 w 38"/>
                <a:gd name="T3" fmla="*/ 0 h 56"/>
                <a:gd name="T4" fmla="*/ 0 w 38"/>
                <a:gd name="T5" fmla="*/ 0 h 56"/>
                <a:gd name="T6" fmla="*/ 1 w 38"/>
                <a:gd name="T7" fmla="*/ 0 h 56"/>
                <a:gd name="T8" fmla="*/ 1 w 38"/>
                <a:gd name="T9" fmla="*/ 0 h 56"/>
                <a:gd name="T10" fmla="*/ 1 w 38"/>
                <a:gd name="T11" fmla="*/ 0 h 56"/>
                <a:gd name="T12" fmla="*/ 1 w 3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56">
                  <a:moveTo>
                    <a:pt x="33" y="30"/>
                  </a:moveTo>
                  <a:lnTo>
                    <a:pt x="14" y="50"/>
                  </a:lnTo>
                  <a:lnTo>
                    <a:pt x="0" y="56"/>
                  </a:lnTo>
                  <a:lnTo>
                    <a:pt x="9" y="29"/>
                  </a:lnTo>
                  <a:lnTo>
                    <a:pt x="20" y="0"/>
                  </a:lnTo>
                  <a:lnTo>
                    <a:pt x="38" y="8"/>
                  </a:lnTo>
                  <a:lnTo>
                    <a:pt x="33" y="3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29" name="Freeform 327"/>
            <p:cNvSpPr>
              <a:spLocks noChangeAspect="1"/>
            </p:cNvSpPr>
            <p:nvPr/>
          </p:nvSpPr>
          <p:spPr bwMode="auto">
            <a:xfrm>
              <a:off x="3362" y="1978"/>
              <a:ext cx="89" cy="196"/>
            </a:xfrm>
            <a:custGeom>
              <a:avLst/>
              <a:gdLst>
                <a:gd name="T0" fmla="*/ 0 w 185"/>
                <a:gd name="T1" fmla="*/ 0 h 174"/>
                <a:gd name="T2" fmla="*/ 0 w 185"/>
                <a:gd name="T3" fmla="*/ 0 h 174"/>
                <a:gd name="T4" fmla="*/ 0 w 185"/>
                <a:gd name="T5" fmla="*/ 0 h 174"/>
                <a:gd name="T6" fmla="*/ 0 w 185"/>
                <a:gd name="T7" fmla="*/ 0 h 174"/>
                <a:gd name="T8" fmla="*/ 0 w 185"/>
                <a:gd name="T9" fmla="*/ 0 h 174"/>
                <a:gd name="T10" fmla="*/ 0 w 185"/>
                <a:gd name="T11" fmla="*/ 0 h 174"/>
                <a:gd name="T12" fmla="*/ 0 w 185"/>
                <a:gd name="T13" fmla="*/ 0 h 174"/>
                <a:gd name="T14" fmla="*/ 0 w 185"/>
                <a:gd name="T15" fmla="*/ 0 h 174"/>
                <a:gd name="T16" fmla="*/ 0 w 185"/>
                <a:gd name="T17" fmla="*/ 0 h 174"/>
                <a:gd name="T18" fmla="*/ 0 w 185"/>
                <a:gd name="T19" fmla="*/ 0 h 174"/>
                <a:gd name="T20" fmla="*/ 0 w 185"/>
                <a:gd name="T21" fmla="*/ 0 h 174"/>
                <a:gd name="T22" fmla="*/ 0 w 185"/>
                <a:gd name="T23" fmla="*/ 0 h 174"/>
                <a:gd name="T24" fmla="*/ 0 w 185"/>
                <a:gd name="T25" fmla="*/ 0 h 174"/>
                <a:gd name="T26" fmla="*/ 0 w 185"/>
                <a:gd name="T27" fmla="*/ 0 h 174"/>
                <a:gd name="T28" fmla="*/ 0 w 185"/>
                <a:gd name="T29" fmla="*/ 0 h 174"/>
                <a:gd name="T30" fmla="*/ 0 w 185"/>
                <a:gd name="T31" fmla="*/ 0 h 174"/>
                <a:gd name="T32" fmla="*/ 0 w 185"/>
                <a:gd name="T33" fmla="*/ 0 h 174"/>
                <a:gd name="T34" fmla="*/ 0 w 185"/>
                <a:gd name="T35" fmla="*/ 0 h 174"/>
                <a:gd name="T36" fmla="*/ 0 w 185"/>
                <a:gd name="T37" fmla="*/ 0 h 174"/>
                <a:gd name="T38" fmla="*/ 0 w 185"/>
                <a:gd name="T39" fmla="*/ 0 h 174"/>
                <a:gd name="T40" fmla="*/ 0 w 185"/>
                <a:gd name="T41" fmla="*/ 0 h 174"/>
                <a:gd name="T42" fmla="*/ 0 w 185"/>
                <a:gd name="T43" fmla="*/ 0 h 174"/>
                <a:gd name="T44" fmla="*/ 0 w 185"/>
                <a:gd name="T45" fmla="*/ 0 h 1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5" h="174">
                  <a:moveTo>
                    <a:pt x="117" y="13"/>
                  </a:moveTo>
                  <a:lnTo>
                    <a:pt x="73" y="12"/>
                  </a:lnTo>
                  <a:lnTo>
                    <a:pt x="27" y="16"/>
                  </a:lnTo>
                  <a:lnTo>
                    <a:pt x="17" y="19"/>
                  </a:lnTo>
                  <a:lnTo>
                    <a:pt x="15" y="35"/>
                  </a:lnTo>
                  <a:lnTo>
                    <a:pt x="3" y="47"/>
                  </a:lnTo>
                  <a:lnTo>
                    <a:pt x="0" y="44"/>
                  </a:lnTo>
                  <a:lnTo>
                    <a:pt x="8" y="90"/>
                  </a:lnTo>
                  <a:lnTo>
                    <a:pt x="26" y="98"/>
                  </a:lnTo>
                  <a:lnTo>
                    <a:pt x="21" y="120"/>
                  </a:lnTo>
                  <a:lnTo>
                    <a:pt x="2" y="140"/>
                  </a:lnTo>
                  <a:lnTo>
                    <a:pt x="5" y="158"/>
                  </a:lnTo>
                  <a:lnTo>
                    <a:pt x="43" y="174"/>
                  </a:lnTo>
                  <a:lnTo>
                    <a:pt x="71" y="155"/>
                  </a:lnTo>
                  <a:lnTo>
                    <a:pt x="98" y="136"/>
                  </a:lnTo>
                  <a:lnTo>
                    <a:pt x="128" y="118"/>
                  </a:lnTo>
                  <a:lnTo>
                    <a:pt x="159" y="98"/>
                  </a:lnTo>
                  <a:lnTo>
                    <a:pt x="158" y="65"/>
                  </a:lnTo>
                  <a:lnTo>
                    <a:pt x="157" y="30"/>
                  </a:lnTo>
                  <a:lnTo>
                    <a:pt x="185" y="2"/>
                  </a:lnTo>
                  <a:lnTo>
                    <a:pt x="175" y="0"/>
                  </a:lnTo>
                  <a:lnTo>
                    <a:pt x="146" y="6"/>
                  </a:lnTo>
                  <a:lnTo>
                    <a:pt x="117" y="1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0" name="Freeform 328"/>
            <p:cNvSpPr>
              <a:spLocks noChangeAspect="1"/>
            </p:cNvSpPr>
            <p:nvPr/>
          </p:nvSpPr>
          <p:spPr bwMode="auto">
            <a:xfrm>
              <a:off x="3784" y="1903"/>
              <a:ext cx="89" cy="196"/>
            </a:xfrm>
            <a:custGeom>
              <a:avLst/>
              <a:gdLst>
                <a:gd name="T0" fmla="*/ 0 w 249"/>
                <a:gd name="T1" fmla="*/ 0 h 175"/>
                <a:gd name="T2" fmla="*/ 0 w 249"/>
                <a:gd name="T3" fmla="*/ 0 h 175"/>
                <a:gd name="T4" fmla="*/ 0 w 249"/>
                <a:gd name="T5" fmla="*/ 0 h 175"/>
                <a:gd name="T6" fmla="*/ 0 w 249"/>
                <a:gd name="T7" fmla="*/ 0 h 175"/>
                <a:gd name="T8" fmla="*/ 0 w 249"/>
                <a:gd name="T9" fmla="*/ 0 h 175"/>
                <a:gd name="T10" fmla="*/ 0 w 249"/>
                <a:gd name="T11" fmla="*/ 0 h 175"/>
                <a:gd name="T12" fmla="*/ 0 w 249"/>
                <a:gd name="T13" fmla="*/ 0 h 175"/>
                <a:gd name="T14" fmla="*/ 0 w 249"/>
                <a:gd name="T15" fmla="*/ 0 h 175"/>
                <a:gd name="T16" fmla="*/ 0 w 249"/>
                <a:gd name="T17" fmla="*/ 0 h 175"/>
                <a:gd name="T18" fmla="*/ 0 w 249"/>
                <a:gd name="T19" fmla="*/ 0 h 175"/>
                <a:gd name="T20" fmla="*/ 0 w 249"/>
                <a:gd name="T21" fmla="*/ 0 h 175"/>
                <a:gd name="T22" fmla="*/ 0 w 249"/>
                <a:gd name="T23" fmla="*/ 0 h 175"/>
                <a:gd name="T24" fmla="*/ 0 w 249"/>
                <a:gd name="T25" fmla="*/ 0 h 175"/>
                <a:gd name="T26" fmla="*/ 0 w 249"/>
                <a:gd name="T27" fmla="*/ 0 h 175"/>
                <a:gd name="T28" fmla="*/ 0 w 249"/>
                <a:gd name="T29" fmla="*/ 0 h 175"/>
                <a:gd name="T30" fmla="*/ 0 w 249"/>
                <a:gd name="T31" fmla="*/ 0 h 175"/>
                <a:gd name="T32" fmla="*/ 0 w 249"/>
                <a:gd name="T33" fmla="*/ 0 h 175"/>
                <a:gd name="T34" fmla="*/ 0 w 249"/>
                <a:gd name="T35" fmla="*/ 0 h 175"/>
                <a:gd name="T36" fmla="*/ 0 w 249"/>
                <a:gd name="T37" fmla="*/ 0 h 175"/>
                <a:gd name="T38" fmla="*/ 0 w 249"/>
                <a:gd name="T39" fmla="*/ 0 h 175"/>
                <a:gd name="T40" fmla="*/ 0 w 249"/>
                <a:gd name="T41" fmla="*/ 0 h 175"/>
                <a:gd name="T42" fmla="*/ 0 w 249"/>
                <a:gd name="T43" fmla="*/ 0 h 175"/>
                <a:gd name="T44" fmla="*/ 0 w 249"/>
                <a:gd name="T45" fmla="*/ 0 h 175"/>
                <a:gd name="T46" fmla="*/ 0 w 249"/>
                <a:gd name="T47" fmla="*/ 0 h 175"/>
                <a:gd name="T48" fmla="*/ 0 w 249"/>
                <a:gd name="T49" fmla="*/ 0 h 175"/>
                <a:gd name="T50" fmla="*/ 0 w 249"/>
                <a:gd name="T51" fmla="*/ 0 h 175"/>
                <a:gd name="T52" fmla="*/ 0 w 249"/>
                <a:gd name="T53" fmla="*/ 0 h 175"/>
                <a:gd name="T54" fmla="*/ 0 w 249"/>
                <a:gd name="T55" fmla="*/ 0 h 175"/>
                <a:gd name="T56" fmla="*/ 0 w 249"/>
                <a:gd name="T57" fmla="*/ 0 h 175"/>
                <a:gd name="T58" fmla="*/ 0 w 249"/>
                <a:gd name="T59" fmla="*/ 0 h 175"/>
                <a:gd name="T60" fmla="*/ 0 w 249"/>
                <a:gd name="T61" fmla="*/ 0 h 175"/>
                <a:gd name="T62" fmla="*/ 0 w 249"/>
                <a:gd name="T63" fmla="*/ 0 h 175"/>
                <a:gd name="T64" fmla="*/ 0 w 249"/>
                <a:gd name="T65" fmla="*/ 0 h 175"/>
                <a:gd name="T66" fmla="*/ 0 w 249"/>
                <a:gd name="T67" fmla="*/ 0 h 175"/>
                <a:gd name="T68" fmla="*/ 0 w 249"/>
                <a:gd name="T69" fmla="*/ 0 h 1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175">
                  <a:moveTo>
                    <a:pt x="209" y="155"/>
                  </a:moveTo>
                  <a:lnTo>
                    <a:pt x="186" y="156"/>
                  </a:lnTo>
                  <a:lnTo>
                    <a:pt x="149" y="175"/>
                  </a:lnTo>
                  <a:lnTo>
                    <a:pt x="137" y="133"/>
                  </a:lnTo>
                  <a:lnTo>
                    <a:pt x="130" y="132"/>
                  </a:lnTo>
                  <a:lnTo>
                    <a:pt x="120" y="118"/>
                  </a:lnTo>
                  <a:lnTo>
                    <a:pt x="106" y="123"/>
                  </a:lnTo>
                  <a:lnTo>
                    <a:pt x="102" y="144"/>
                  </a:lnTo>
                  <a:lnTo>
                    <a:pt x="79" y="155"/>
                  </a:lnTo>
                  <a:lnTo>
                    <a:pt x="73" y="161"/>
                  </a:lnTo>
                  <a:lnTo>
                    <a:pt x="53" y="162"/>
                  </a:lnTo>
                  <a:lnTo>
                    <a:pt x="37" y="165"/>
                  </a:lnTo>
                  <a:lnTo>
                    <a:pt x="28" y="159"/>
                  </a:lnTo>
                  <a:lnTo>
                    <a:pt x="35" y="136"/>
                  </a:lnTo>
                  <a:lnTo>
                    <a:pt x="42" y="113"/>
                  </a:lnTo>
                  <a:lnTo>
                    <a:pt x="34" y="99"/>
                  </a:lnTo>
                  <a:lnTo>
                    <a:pt x="13" y="87"/>
                  </a:lnTo>
                  <a:lnTo>
                    <a:pt x="0" y="72"/>
                  </a:lnTo>
                  <a:lnTo>
                    <a:pt x="31" y="46"/>
                  </a:lnTo>
                  <a:lnTo>
                    <a:pt x="60" y="19"/>
                  </a:lnTo>
                  <a:lnTo>
                    <a:pt x="82" y="0"/>
                  </a:lnTo>
                  <a:lnTo>
                    <a:pt x="123" y="3"/>
                  </a:lnTo>
                  <a:lnTo>
                    <a:pt x="155" y="24"/>
                  </a:lnTo>
                  <a:lnTo>
                    <a:pt x="119" y="36"/>
                  </a:lnTo>
                  <a:lnTo>
                    <a:pt x="82" y="48"/>
                  </a:lnTo>
                  <a:lnTo>
                    <a:pt x="84" y="71"/>
                  </a:lnTo>
                  <a:lnTo>
                    <a:pt x="136" y="77"/>
                  </a:lnTo>
                  <a:lnTo>
                    <a:pt x="186" y="83"/>
                  </a:lnTo>
                  <a:lnTo>
                    <a:pt x="203" y="113"/>
                  </a:lnTo>
                  <a:lnTo>
                    <a:pt x="231" y="115"/>
                  </a:lnTo>
                  <a:lnTo>
                    <a:pt x="249" y="156"/>
                  </a:lnTo>
                  <a:lnTo>
                    <a:pt x="245" y="159"/>
                  </a:lnTo>
                  <a:lnTo>
                    <a:pt x="244" y="159"/>
                  </a:lnTo>
                  <a:lnTo>
                    <a:pt x="219" y="156"/>
                  </a:lnTo>
                  <a:lnTo>
                    <a:pt x="209" y="15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31" name="Freeform 329"/>
            <p:cNvSpPr>
              <a:spLocks noChangeAspect="1"/>
            </p:cNvSpPr>
            <p:nvPr/>
          </p:nvSpPr>
          <p:spPr bwMode="auto">
            <a:xfrm>
              <a:off x="3605" y="1832"/>
              <a:ext cx="89" cy="196"/>
            </a:xfrm>
            <a:custGeom>
              <a:avLst/>
              <a:gdLst>
                <a:gd name="T0" fmla="*/ 0 w 462"/>
                <a:gd name="T1" fmla="*/ 0 h 308"/>
                <a:gd name="T2" fmla="*/ 0 w 462"/>
                <a:gd name="T3" fmla="*/ 0 h 308"/>
                <a:gd name="T4" fmla="*/ 0 w 462"/>
                <a:gd name="T5" fmla="*/ 0 h 308"/>
                <a:gd name="T6" fmla="*/ 0 w 462"/>
                <a:gd name="T7" fmla="*/ 0 h 308"/>
                <a:gd name="T8" fmla="*/ 0 w 462"/>
                <a:gd name="T9" fmla="*/ 0 h 308"/>
                <a:gd name="T10" fmla="*/ 0 w 462"/>
                <a:gd name="T11" fmla="*/ 0 h 308"/>
                <a:gd name="T12" fmla="*/ 0 w 462"/>
                <a:gd name="T13" fmla="*/ 0 h 308"/>
                <a:gd name="T14" fmla="*/ 0 w 462"/>
                <a:gd name="T15" fmla="*/ 0 h 308"/>
                <a:gd name="T16" fmla="*/ 0 w 462"/>
                <a:gd name="T17" fmla="*/ 0 h 308"/>
                <a:gd name="T18" fmla="*/ 0 w 462"/>
                <a:gd name="T19" fmla="*/ 0 h 308"/>
                <a:gd name="T20" fmla="*/ 0 w 462"/>
                <a:gd name="T21" fmla="*/ 0 h 308"/>
                <a:gd name="T22" fmla="*/ 0 w 462"/>
                <a:gd name="T23" fmla="*/ 0 h 308"/>
                <a:gd name="T24" fmla="*/ 0 w 462"/>
                <a:gd name="T25" fmla="*/ 0 h 308"/>
                <a:gd name="T26" fmla="*/ 0 w 462"/>
                <a:gd name="T27" fmla="*/ 0 h 308"/>
                <a:gd name="T28" fmla="*/ 0 w 462"/>
                <a:gd name="T29" fmla="*/ 0 h 308"/>
                <a:gd name="T30" fmla="*/ 0 w 462"/>
                <a:gd name="T31" fmla="*/ 0 h 308"/>
                <a:gd name="T32" fmla="*/ 0 w 462"/>
                <a:gd name="T33" fmla="*/ 0 h 308"/>
                <a:gd name="T34" fmla="*/ 0 w 462"/>
                <a:gd name="T35" fmla="*/ 0 h 308"/>
                <a:gd name="T36" fmla="*/ 0 w 462"/>
                <a:gd name="T37" fmla="*/ 0 h 308"/>
                <a:gd name="T38" fmla="*/ 0 w 462"/>
                <a:gd name="T39" fmla="*/ 0 h 308"/>
                <a:gd name="T40" fmla="*/ 0 w 462"/>
                <a:gd name="T41" fmla="*/ 0 h 308"/>
                <a:gd name="T42" fmla="*/ 0 w 462"/>
                <a:gd name="T43" fmla="*/ 0 h 308"/>
                <a:gd name="T44" fmla="*/ 0 w 462"/>
                <a:gd name="T45" fmla="*/ 0 h 308"/>
                <a:gd name="T46" fmla="*/ 0 w 462"/>
                <a:gd name="T47" fmla="*/ 0 h 308"/>
                <a:gd name="T48" fmla="*/ 0 w 462"/>
                <a:gd name="T49" fmla="*/ 0 h 308"/>
                <a:gd name="T50" fmla="*/ 0 w 462"/>
                <a:gd name="T51" fmla="*/ 0 h 308"/>
                <a:gd name="T52" fmla="*/ 1 w 462"/>
                <a:gd name="T53" fmla="*/ 0 h 308"/>
                <a:gd name="T54" fmla="*/ 1 w 462"/>
                <a:gd name="T55" fmla="*/ 0 h 308"/>
                <a:gd name="T56" fmla="*/ 1 w 462"/>
                <a:gd name="T57" fmla="*/ 0 h 308"/>
                <a:gd name="T58" fmla="*/ 1 w 462"/>
                <a:gd name="T59" fmla="*/ 0 h 308"/>
                <a:gd name="T60" fmla="*/ 1 w 462"/>
                <a:gd name="T61" fmla="*/ 0 h 308"/>
                <a:gd name="T62" fmla="*/ 1 w 462"/>
                <a:gd name="T63" fmla="*/ 0 h 308"/>
                <a:gd name="T64" fmla="*/ 1 w 462"/>
                <a:gd name="T65" fmla="*/ 0 h 308"/>
                <a:gd name="T66" fmla="*/ 1 w 462"/>
                <a:gd name="T67" fmla="*/ 0 h 308"/>
                <a:gd name="T68" fmla="*/ 1 w 462"/>
                <a:gd name="T69" fmla="*/ 0 h 308"/>
                <a:gd name="T70" fmla="*/ 1 w 462"/>
                <a:gd name="T71" fmla="*/ 0 h 308"/>
                <a:gd name="T72" fmla="*/ 1 w 462"/>
                <a:gd name="T73" fmla="*/ 0 h 308"/>
                <a:gd name="T74" fmla="*/ 1 w 462"/>
                <a:gd name="T75" fmla="*/ 0 h 308"/>
                <a:gd name="T76" fmla="*/ 1 w 462"/>
                <a:gd name="T77" fmla="*/ 0 h 308"/>
                <a:gd name="T78" fmla="*/ 1 w 462"/>
                <a:gd name="T79" fmla="*/ 0 h 308"/>
                <a:gd name="T80" fmla="*/ 1 w 462"/>
                <a:gd name="T81" fmla="*/ 0 h 308"/>
                <a:gd name="T82" fmla="*/ 0 w 462"/>
                <a:gd name="T83" fmla="*/ 0 h 3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2" h="308">
                  <a:moveTo>
                    <a:pt x="330" y="263"/>
                  </a:moveTo>
                  <a:lnTo>
                    <a:pt x="281" y="232"/>
                  </a:lnTo>
                  <a:lnTo>
                    <a:pt x="230" y="200"/>
                  </a:lnTo>
                  <a:lnTo>
                    <a:pt x="205" y="188"/>
                  </a:lnTo>
                  <a:lnTo>
                    <a:pt x="165" y="172"/>
                  </a:lnTo>
                  <a:lnTo>
                    <a:pt x="143" y="136"/>
                  </a:lnTo>
                  <a:lnTo>
                    <a:pt x="104" y="110"/>
                  </a:lnTo>
                  <a:lnTo>
                    <a:pt x="80" y="135"/>
                  </a:lnTo>
                  <a:lnTo>
                    <a:pt x="66" y="143"/>
                  </a:lnTo>
                  <a:lnTo>
                    <a:pt x="73" y="164"/>
                  </a:lnTo>
                  <a:lnTo>
                    <a:pt x="31" y="154"/>
                  </a:lnTo>
                  <a:lnTo>
                    <a:pt x="24" y="123"/>
                  </a:lnTo>
                  <a:lnTo>
                    <a:pt x="15" y="90"/>
                  </a:lnTo>
                  <a:lnTo>
                    <a:pt x="8" y="59"/>
                  </a:lnTo>
                  <a:lnTo>
                    <a:pt x="0" y="27"/>
                  </a:lnTo>
                  <a:lnTo>
                    <a:pt x="36" y="14"/>
                  </a:lnTo>
                  <a:lnTo>
                    <a:pt x="71" y="0"/>
                  </a:lnTo>
                  <a:lnTo>
                    <a:pt x="108" y="20"/>
                  </a:lnTo>
                  <a:lnTo>
                    <a:pt x="146" y="40"/>
                  </a:lnTo>
                  <a:lnTo>
                    <a:pt x="175" y="75"/>
                  </a:lnTo>
                  <a:lnTo>
                    <a:pt x="206" y="77"/>
                  </a:lnTo>
                  <a:lnTo>
                    <a:pt x="236" y="78"/>
                  </a:lnTo>
                  <a:lnTo>
                    <a:pt x="266" y="81"/>
                  </a:lnTo>
                  <a:lnTo>
                    <a:pt x="296" y="83"/>
                  </a:lnTo>
                  <a:lnTo>
                    <a:pt x="329" y="106"/>
                  </a:lnTo>
                  <a:lnTo>
                    <a:pt x="331" y="135"/>
                  </a:lnTo>
                  <a:lnTo>
                    <a:pt x="359" y="148"/>
                  </a:lnTo>
                  <a:lnTo>
                    <a:pt x="386" y="162"/>
                  </a:lnTo>
                  <a:lnTo>
                    <a:pt x="414" y="142"/>
                  </a:lnTo>
                  <a:lnTo>
                    <a:pt x="441" y="123"/>
                  </a:lnTo>
                  <a:lnTo>
                    <a:pt x="462" y="149"/>
                  </a:lnTo>
                  <a:lnTo>
                    <a:pt x="440" y="168"/>
                  </a:lnTo>
                  <a:lnTo>
                    <a:pt x="411" y="195"/>
                  </a:lnTo>
                  <a:lnTo>
                    <a:pt x="380" y="221"/>
                  </a:lnTo>
                  <a:lnTo>
                    <a:pt x="393" y="236"/>
                  </a:lnTo>
                  <a:lnTo>
                    <a:pt x="414" y="248"/>
                  </a:lnTo>
                  <a:lnTo>
                    <a:pt x="422" y="262"/>
                  </a:lnTo>
                  <a:lnTo>
                    <a:pt x="415" y="285"/>
                  </a:lnTo>
                  <a:lnTo>
                    <a:pt x="408" y="308"/>
                  </a:lnTo>
                  <a:lnTo>
                    <a:pt x="379" y="303"/>
                  </a:lnTo>
                  <a:lnTo>
                    <a:pt x="349" y="298"/>
                  </a:lnTo>
                  <a:lnTo>
                    <a:pt x="330" y="26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32" name="Freeform 330"/>
            <p:cNvSpPr>
              <a:spLocks noChangeAspect="1"/>
            </p:cNvSpPr>
            <p:nvPr/>
          </p:nvSpPr>
          <p:spPr bwMode="auto">
            <a:xfrm>
              <a:off x="3138" y="1892"/>
              <a:ext cx="89" cy="196"/>
            </a:xfrm>
            <a:custGeom>
              <a:avLst/>
              <a:gdLst>
                <a:gd name="T0" fmla="*/ 0 w 72"/>
                <a:gd name="T1" fmla="*/ 0 h 53"/>
                <a:gd name="T2" fmla="*/ 0 w 72"/>
                <a:gd name="T3" fmla="*/ 0 h 53"/>
                <a:gd name="T4" fmla="*/ 0 w 72"/>
                <a:gd name="T5" fmla="*/ 0 h 53"/>
                <a:gd name="T6" fmla="*/ 0 w 72"/>
                <a:gd name="T7" fmla="*/ 0 h 53"/>
                <a:gd name="T8" fmla="*/ 0 w 72"/>
                <a:gd name="T9" fmla="*/ 0 h 53"/>
                <a:gd name="T10" fmla="*/ 0 w 72"/>
                <a:gd name="T11" fmla="*/ 0 h 53"/>
                <a:gd name="T12" fmla="*/ 0 w 72"/>
                <a:gd name="T13" fmla="*/ 0 h 53"/>
                <a:gd name="T14" fmla="*/ 0 w 72"/>
                <a:gd name="T15" fmla="*/ 0 h 53"/>
                <a:gd name="T16" fmla="*/ 0 w 72"/>
                <a:gd name="T17" fmla="*/ 0 h 53"/>
                <a:gd name="T18" fmla="*/ 0 w 72"/>
                <a:gd name="T19" fmla="*/ 0 h 53"/>
                <a:gd name="T20" fmla="*/ 0 w 72"/>
                <a:gd name="T21" fmla="*/ 0 h 53"/>
                <a:gd name="T22" fmla="*/ 0 w 72"/>
                <a:gd name="T23" fmla="*/ 0 h 53"/>
                <a:gd name="T24" fmla="*/ 0 w 72"/>
                <a:gd name="T25" fmla="*/ 0 h 53"/>
                <a:gd name="T26" fmla="*/ 0 w 72"/>
                <a:gd name="T27" fmla="*/ 0 h 53"/>
                <a:gd name="T28" fmla="*/ 0 w 72"/>
                <a:gd name="T29" fmla="*/ 0 h 53"/>
                <a:gd name="T30" fmla="*/ 0 w 72"/>
                <a:gd name="T31" fmla="*/ 0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53">
                  <a:moveTo>
                    <a:pt x="20" y="53"/>
                  </a:moveTo>
                  <a:lnTo>
                    <a:pt x="0" y="16"/>
                  </a:lnTo>
                  <a:lnTo>
                    <a:pt x="6" y="15"/>
                  </a:lnTo>
                  <a:lnTo>
                    <a:pt x="6" y="11"/>
                  </a:lnTo>
                  <a:lnTo>
                    <a:pt x="16" y="6"/>
                  </a:lnTo>
                  <a:lnTo>
                    <a:pt x="23" y="9"/>
                  </a:lnTo>
                  <a:lnTo>
                    <a:pt x="27" y="3"/>
                  </a:lnTo>
                  <a:lnTo>
                    <a:pt x="32" y="4"/>
                  </a:lnTo>
                  <a:lnTo>
                    <a:pt x="38" y="5"/>
                  </a:lnTo>
                  <a:lnTo>
                    <a:pt x="41" y="3"/>
                  </a:lnTo>
                  <a:lnTo>
                    <a:pt x="51" y="0"/>
                  </a:lnTo>
                  <a:lnTo>
                    <a:pt x="58" y="9"/>
                  </a:lnTo>
                  <a:lnTo>
                    <a:pt x="63" y="5"/>
                  </a:lnTo>
                  <a:lnTo>
                    <a:pt x="68" y="11"/>
                  </a:lnTo>
                  <a:lnTo>
                    <a:pt x="72" y="38"/>
                  </a:lnTo>
                  <a:lnTo>
                    <a:pt x="20" y="5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3" name="Freeform 331"/>
            <p:cNvSpPr>
              <a:spLocks noChangeAspect="1"/>
            </p:cNvSpPr>
            <p:nvPr/>
          </p:nvSpPr>
          <p:spPr bwMode="auto">
            <a:xfrm>
              <a:off x="3163" y="1861"/>
              <a:ext cx="89" cy="196"/>
            </a:xfrm>
            <a:custGeom>
              <a:avLst/>
              <a:gdLst>
                <a:gd name="T0" fmla="*/ 0 w 173"/>
                <a:gd name="T1" fmla="*/ 0 h 105"/>
                <a:gd name="T2" fmla="*/ 0 w 173"/>
                <a:gd name="T3" fmla="*/ 0 h 105"/>
                <a:gd name="T4" fmla="*/ 0 w 173"/>
                <a:gd name="T5" fmla="*/ 0 h 105"/>
                <a:gd name="T6" fmla="*/ 0 w 173"/>
                <a:gd name="T7" fmla="*/ 0 h 105"/>
                <a:gd name="T8" fmla="*/ 0 w 173"/>
                <a:gd name="T9" fmla="*/ 0 h 105"/>
                <a:gd name="T10" fmla="*/ 0 w 173"/>
                <a:gd name="T11" fmla="*/ 0 h 105"/>
                <a:gd name="T12" fmla="*/ 0 w 173"/>
                <a:gd name="T13" fmla="*/ 0 h 105"/>
                <a:gd name="T14" fmla="*/ 0 w 173"/>
                <a:gd name="T15" fmla="*/ 0 h 105"/>
                <a:gd name="T16" fmla="*/ 0 w 173"/>
                <a:gd name="T17" fmla="*/ 0 h 105"/>
                <a:gd name="T18" fmla="*/ 0 w 173"/>
                <a:gd name="T19" fmla="*/ 0 h 105"/>
                <a:gd name="T20" fmla="*/ 0 w 173"/>
                <a:gd name="T21" fmla="*/ 0 h 105"/>
                <a:gd name="T22" fmla="*/ 0 w 173"/>
                <a:gd name="T23" fmla="*/ 0 h 105"/>
                <a:gd name="T24" fmla="*/ 0 w 173"/>
                <a:gd name="T25" fmla="*/ 0 h 105"/>
                <a:gd name="T26" fmla="*/ 0 w 173"/>
                <a:gd name="T27" fmla="*/ 0 h 105"/>
                <a:gd name="T28" fmla="*/ 0 w 173"/>
                <a:gd name="T29" fmla="*/ 0 h 105"/>
                <a:gd name="T30" fmla="*/ 0 w 173"/>
                <a:gd name="T31" fmla="*/ 0 h 105"/>
                <a:gd name="T32" fmla="*/ 0 w 173"/>
                <a:gd name="T33" fmla="*/ 0 h 105"/>
                <a:gd name="T34" fmla="*/ 0 w 173"/>
                <a:gd name="T35" fmla="*/ 0 h 105"/>
                <a:gd name="T36" fmla="*/ 0 w 173"/>
                <a:gd name="T37" fmla="*/ 0 h 105"/>
                <a:gd name="T38" fmla="*/ 0 w 173"/>
                <a:gd name="T39" fmla="*/ 0 h 105"/>
                <a:gd name="T40" fmla="*/ 0 w 173"/>
                <a:gd name="T41" fmla="*/ 0 h 105"/>
                <a:gd name="T42" fmla="*/ 0 w 173"/>
                <a:gd name="T43" fmla="*/ 0 h 1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3" h="105">
                  <a:moveTo>
                    <a:pt x="10" y="10"/>
                  </a:moveTo>
                  <a:lnTo>
                    <a:pt x="4" y="0"/>
                  </a:lnTo>
                  <a:lnTo>
                    <a:pt x="0" y="22"/>
                  </a:lnTo>
                  <a:lnTo>
                    <a:pt x="13" y="42"/>
                  </a:lnTo>
                  <a:lnTo>
                    <a:pt x="1" y="60"/>
                  </a:lnTo>
                  <a:lnTo>
                    <a:pt x="10" y="72"/>
                  </a:lnTo>
                  <a:lnTo>
                    <a:pt x="15" y="78"/>
                  </a:lnTo>
                  <a:lnTo>
                    <a:pt x="19" y="105"/>
                  </a:lnTo>
                  <a:lnTo>
                    <a:pt x="52" y="99"/>
                  </a:lnTo>
                  <a:lnTo>
                    <a:pt x="102" y="105"/>
                  </a:lnTo>
                  <a:lnTo>
                    <a:pt x="113" y="95"/>
                  </a:lnTo>
                  <a:lnTo>
                    <a:pt x="119" y="89"/>
                  </a:lnTo>
                  <a:lnTo>
                    <a:pt x="124" y="82"/>
                  </a:lnTo>
                  <a:lnTo>
                    <a:pt x="166" y="81"/>
                  </a:lnTo>
                  <a:lnTo>
                    <a:pt x="153" y="65"/>
                  </a:lnTo>
                  <a:lnTo>
                    <a:pt x="159" y="52"/>
                  </a:lnTo>
                  <a:lnTo>
                    <a:pt x="166" y="30"/>
                  </a:lnTo>
                  <a:lnTo>
                    <a:pt x="173" y="17"/>
                  </a:lnTo>
                  <a:lnTo>
                    <a:pt x="119" y="6"/>
                  </a:lnTo>
                  <a:lnTo>
                    <a:pt x="73" y="19"/>
                  </a:lnTo>
                  <a:lnTo>
                    <a:pt x="42" y="15"/>
                  </a:lnTo>
                  <a:lnTo>
                    <a:pt x="10" y="1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4" name="Freeform 332"/>
            <p:cNvSpPr>
              <a:spLocks noChangeAspect="1"/>
            </p:cNvSpPr>
            <p:nvPr/>
          </p:nvSpPr>
          <p:spPr bwMode="auto">
            <a:xfrm>
              <a:off x="3124" y="1889"/>
              <a:ext cx="89" cy="196"/>
            </a:xfrm>
            <a:custGeom>
              <a:avLst/>
              <a:gdLst>
                <a:gd name="T0" fmla="*/ 0 w 51"/>
                <a:gd name="T1" fmla="*/ 0 h 102"/>
                <a:gd name="T2" fmla="*/ 0 w 51"/>
                <a:gd name="T3" fmla="*/ 0 h 102"/>
                <a:gd name="T4" fmla="*/ 0 w 51"/>
                <a:gd name="T5" fmla="*/ 0 h 102"/>
                <a:gd name="T6" fmla="*/ 0 w 51"/>
                <a:gd name="T7" fmla="*/ 0 h 102"/>
                <a:gd name="T8" fmla="*/ 0 w 51"/>
                <a:gd name="T9" fmla="*/ 0 h 102"/>
                <a:gd name="T10" fmla="*/ 0 w 51"/>
                <a:gd name="T11" fmla="*/ 0 h 102"/>
                <a:gd name="T12" fmla="*/ 0 w 51"/>
                <a:gd name="T13" fmla="*/ 0 h 102"/>
                <a:gd name="T14" fmla="*/ 0 w 51"/>
                <a:gd name="T15" fmla="*/ 0 h 102"/>
                <a:gd name="T16" fmla="*/ 0 w 51"/>
                <a:gd name="T17" fmla="*/ 0 h 102"/>
                <a:gd name="T18" fmla="*/ 0 w 51"/>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02">
                  <a:moveTo>
                    <a:pt x="0" y="24"/>
                  </a:moveTo>
                  <a:lnTo>
                    <a:pt x="6" y="71"/>
                  </a:lnTo>
                  <a:lnTo>
                    <a:pt x="28" y="102"/>
                  </a:lnTo>
                  <a:lnTo>
                    <a:pt x="34" y="93"/>
                  </a:lnTo>
                  <a:lnTo>
                    <a:pt x="51" y="61"/>
                  </a:lnTo>
                  <a:lnTo>
                    <a:pt x="51" y="60"/>
                  </a:lnTo>
                  <a:lnTo>
                    <a:pt x="31" y="23"/>
                  </a:lnTo>
                  <a:lnTo>
                    <a:pt x="23" y="5"/>
                  </a:lnTo>
                  <a:lnTo>
                    <a:pt x="5" y="0"/>
                  </a:lnTo>
                  <a:lnTo>
                    <a:pt x="0" y="2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5" name="Freeform 333"/>
            <p:cNvSpPr>
              <a:spLocks noChangeAspect="1"/>
            </p:cNvSpPr>
            <p:nvPr/>
          </p:nvSpPr>
          <p:spPr bwMode="auto">
            <a:xfrm>
              <a:off x="3441" y="1903"/>
              <a:ext cx="89" cy="196"/>
            </a:xfrm>
            <a:custGeom>
              <a:avLst/>
              <a:gdLst>
                <a:gd name="T0" fmla="*/ 0 w 136"/>
                <a:gd name="T1" fmla="*/ 0 h 91"/>
                <a:gd name="T2" fmla="*/ 0 w 136"/>
                <a:gd name="T3" fmla="*/ 0 h 91"/>
                <a:gd name="T4" fmla="*/ 0 w 136"/>
                <a:gd name="T5" fmla="*/ 0 h 91"/>
                <a:gd name="T6" fmla="*/ 0 w 136"/>
                <a:gd name="T7" fmla="*/ 0 h 91"/>
                <a:gd name="T8" fmla="*/ 0 w 136"/>
                <a:gd name="T9" fmla="*/ 0 h 91"/>
                <a:gd name="T10" fmla="*/ 0 w 136"/>
                <a:gd name="T11" fmla="*/ 0 h 91"/>
                <a:gd name="T12" fmla="*/ 0 w 136"/>
                <a:gd name="T13" fmla="*/ 0 h 91"/>
                <a:gd name="T14" fmla="*/ 0 w 136"/>
                <a:gd name="T15" fmla="*/ 0 h 91"/>
                <a:gd name="T16" fmla="*/ 0 w 136"/>
                <a:gd name="T17" fmla="*/ 0 h 91"/>
                <a:gd name="T18" fmla="*/ 0 w 136"/>
                <a:gd name="T19" fmla="*/ 0 h 91"/>
                <a:gd name="T20" fmla="*/ 0 w 136"/>
                <a:gd name="T21" fmla="*/ 0 h 91"/>
                <a:gd name="T22" fmla="*/ 0 w 136"/>
                <a:gd name="T23" fmla="*/ 0 h 91"/>
                <a:gd name="T24" fmla="*/ 0 w 136"/>
                <a:gd name="T25" fmla="*/ 0 h 91"/>
                <a:gd name="T26" fmla="*/ 0 w 136"/>
                <a:gd name="T27" fmla="*/ 0 h 91"/>
                <a:gd name="T28" fmla="*/ 0 w 136"/>
                <a:gd name="T29" fmla="*/ 0 h 91"/>
                <a:gd name="T30" fmla="*/ 0 w 136"/>
                <a:gd name="T31" fmla="*/ 0 h 91"/>
                <a:gd name="T32" fmla="*/ 0 w 136"/>
                <a:gd name="T33" fmla="*/ 0 h 91"/>
                <a:gd name="T34" fmla="*/ 0 w 136"/>
                <a:gd name="T35" fmla="*/ 0 h 91"/>
                <a:gd name="T36" fmla="*/ 0 w 136"/>
                <a:gd name="T37" fmla="*/ 0 h 91"/>
                <a:gd name="T38" fmla="*/ 0 w 136"/>
                <a:gd name="T39" fmla="*/ 0 h 91"/>
                <a:gd name="T40" fmla="*/ 0 w 136"/>
                <a:gd name="T41" fmla="*/ 0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6" h="91">
                  <a:moveTo>
                    <a:pt x="18" y="14"/>
                  </a:moveTo>
                  <a:lnTo>
                    <a:pt x="0" y="0"/>
                  </a:lnTo>
                  <a:lnTo>
                    <a:pt x="44" y="1"/>
                  </a:lnTo>
                  <a:lnTo>
                    <a:pt x="87" y="1"/>
                  </a:lnTo>
                  <a:lnTo>
                    <a:pt x="114" y="6"/>
                  </a:lnTo>
                  <a:lnTo>
                    <a:pt x="113" y="38"/>
                  </a:lnTo>
                  <a:lnTo>
                    <a:pt x="125" y="43"/>
                  </a:lnTo>
                  <a:lnTo>
                    <a:pt x="114" y="56"/>
                  </a:lnTo>
                  <a:lnTo>
                    <a:pt x="136" y="86"/>
                  </a:lnTo>
                  <a:lnTo>
                    <a:pt x="123" y="91"/>
                  </a:lnTo>
                  <a:lnTo>
                    <a:pt x="114" y="85"/>
                  </a:lnTo>
                  <a:lnTo>
                    <a:pt x="111" y="80"/>
                  </a:lnTo>
                  <a:lnTo>
                    <a:pt x="105" y="74"/>
                  </a:lnTo>
                  <a:lnTo>
                    <a:pt x="98" y="74"/>
                  </a:lnTo>
                  <a:lnTo>
                    <a:pt x="89" y="72"/>
                  </a:lnTo>
                  <a:lnTo>
                    <a:pt x="81" y="68"/>
                  </a:lnTo>
                  <a:lnTo>
                    <a:pt x="70" y="68"/>
                  </a:lnTo>
                  <a:lnTo>
                    <a:pt x="69" y="67"/>
                  </a:lnTo>
                  <a:lnTo>
                    <a:pt x="44" y="56"/>
                  </a:lnTo>
                  <a:lnTo>
                    <a:pt x="32" y="37"/>
                  </a:lnTo>
                  <a:lnTo>
                    <a:pt x="18" y="1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6" name="Freeform 334"/>
            <p:cNvSpPr>
              <a:spLocks noChangeAspect="1"/>
            </p:cNvSpPr>
            <p:nvPr/>
          </p:nvSpPr>
          <p:spPr bwMode="auto">
            <a:xfrm>
              <a:off x="3496" y="1898"/>
              <a:ext cx="89" cy="196"/>
            </a:xfrm>
            <a:custGeom>
              <a:avLst/>
              <a:gdLst>
                <a:gd name="T0" fmla="*/ 0 w 115"/>
                <a:gd name="T1" fmla="*/ 0 h 123"/>
                <a:gd name="T2" fmla="*/ 0 w 115"/>
                <a:gd name="T3" fmla="*/ 0 h 123"/>
                <a:gd name="T4" fmla="*/ 0 w 115"/>
                <a:gd name="T5" fmla="*/ 0 h 123"/>
                <a:gd name="T6" fmla="*/ 0 w 115"/>
                <a:gd name="T7" fmla="*/ 0 h 123"/>
                <a:gd name="T8" fmla="*/ 0 w 115"/>
                <a:gd name="T9" fmla="*/ 0 h 123"/>
                <a:gd name="T10" fmla="*/ 0 w 115"/>
                <a:gd name="T11" fmla="*/ 0 h 123"/>
                <a:gd name="T12" fmla="*/ 0 w 115"/>
                <a:gd name="T13" fmla="*/ 0 h 123"/>
                <a:gd name="T14" fmla="*/ 0 w 115"/>
                <a:gd name="T15" fmla="*/ 0 h 123"/>
                <a:gd name="T16" fmla="*/ 0 w 115"/>
                <a:gd name="T17" fmla="*/ 0 h 123"/>
                <a:gd name="T18" fmla="*/ 0 w 115"/>
                <a:gd name="T19" fmla="*/ 0 h 123"/>
                <a:gd name="T20" fmla="*/ 0 w 115"/>
                <a:gd name="T21" fmla="*/ 0 h 123"/>
                <a:gd name="T22" fmla="*/ 0 w 115"/>
                <a:gd name="T23" fmla="*/ 0 h 123"/>
                <a:gd name="T24" fmla="*/ 0 w 115"/>
                <a:gd name="T25" fmla="*/ 0 h 123"/>
                <a:gd name="T26" fmla="*/ 0 w 115"/>
                <a:gd name="T27" fmla="*/ 0 h 123"/>
                <a:gd name="T28" fmla="*/ 0 w 115"/>
                <a:gd name="T29" fmla="*/ 0 h 123"/>
                <a:gd name="T30" fmla="*/ 0 w 115"/>
                <a:gd name="T31" fmla="*/ 0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5" h="123">
                  <a:moveTo>
                    <a:pt x="23" y="98"/>
                  </a:moveTo>
                  <a:lnTo>
                    <a:pt x="1" y="68"/>
                  </a:lnTo>
                  <a:lnTo>
                    <a:pt x="12" y="55"/>
                  </a:lnTo>
                  <a:lnTo>
                    <a:pt x="0" y="50"/>
                  </a:lnTo>
                  <a:lnTo>
                    <a:pt x="1" y="18"/>
                  </a:lnTo>
                  <a:lnTo>
                    <a:pt x="11" y="0"/>
                  </a:lnTo>
                  <a:lnTo>
                    <a:pt x="59" y="8"/>
                  </a:lnTo>
                  <a:lnTo>
                    <a:pt x="77" y="32"/>
                  </a:lnTo>
                  <a:lnTo>
                    <a:pt x="115" y="55"/>
                  </a:lnTo>
                  <a:lnTo>
                    <a:pt x="96" y="59"/>
                  </a:lnTo>
                  <a:lnTo>
                    <a:pt x="89" y="101"/>
                  </a:lnTo>
                  <a:lnTo>
                    <a:pt x="85" y="123"/>
                  </a:lnTo>
                  <a:lnTo>
                    <a:pt x="58" y="105"/>
                  </a:lnTo>
                  <a:lnTo>
                    <a:pt x="61" y="98"/>
                  </a:lnTo>
                  <a:lnTo>
                    <a:pt x="53" y="80"/>
                  </a:lnTo>
                  <a:lnTo>
                    <a:pt x="23" y="9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7" name="Freeform 335"/>
            <p:cNvSpPr>
              <a:spLocks noChangeAspect="1"/>
            </p:cNvSpPr>
            <p:nvPr/>
          </p:nvSpPr>
          <p:spPr bwMode="auto">
            <a:xfrm>
              <a:off x="3475" y="1937"/>
              <a:ext cx="89" cy="196"/>
            </a:xfrm>
            <a:custGeom>
              <a:avLst/>
              <a:gdLst>
                <a:gd name="T0" fmla="*/ 0 w 54"/>
                <a:gd name="T1" fmla="*/ 0 h 28"/>
                <a:gd name="T2" fmla="*/ 0 w 54"/>
                <a:gd name="T3" fmla="*/ 0 h 28"/>
                <a:gd name="T4" fmla="*/ 0 w 54"/>
                <a:gd name="T5" fmla="*/ 0 h 28"/>
                <a:gd name="T6" fmla="*/ 0 w 54"/>
                <a:gd name="T7" fmla="*/ 0 h 28"/>
                <a:gd name="T8" fmla="*/ 0 w 54"/>
                <a:gd name="T9" fmla="*/ 0 h 28"/>
                <a:gd name="T10" fmla="*/ 0 w 54"/>
                <a:gd name="T11" fmla="*/ 0 h 28"/>
                <a:gd name="T12" fmla="*/ 0 w 54"/>
                <a:gd name="T13" fmla="*/ 0 h 28"/>
                <a:gd name="T14" fmla="*/ 0 w 54"/>
                <a:gd name="T15" fmla="*/ 0 h 28"/>
                <a:gd name="T16" fmla="*/ 0 w 54"/>
                <a:gd name="T17" fmla="*/ 0 h 28"/>
                <a:gd name="T18" fmla="*/ 0 w 54"/>
                <a:gd name="T19" fmla="*/ 0 h 28"/>
                <a:gd name="T20" fmla="*/ 0 w 54"/>
                <a:gd name="T21" fmla="*/ 0 h 28"/>
                <a:gd name="T22" fmla="*/ 0 w 54"/>
                <a:gd name="T23" fmla="*/ 0 h 28"/>
                <a:gd name="T24" fmla="*/ 0 w 54"/>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28">
                  <a:moveTo>
                    <a:pt x="54" y="23"/>
                  </a:moveTo>
                  <a:lnTo>
                    <a:pt x="42" y="28"/>
                  </a:lnTo>
                  <a:lnTo>
                    <a:pt x="7" y="7"/>
                  </a:lnTo>
                  <a:lnTo>
                    <a:pt x="2" y="1"/>
                  </a:lnTo>
                  <a:lnTo>
                    <a:pt x="0" y="0"/>
                  </a:lnTo>
                  <a:lnTo>
                    <a:pt x="11" y="0"/>
                  </a:lnTo>
                  <a:lnTo>
                    <a:pt x="19" y="4"/>
                  </a:lnTo>
                  <a:lnTo>
                    <a:pt x="28" y="5"/>
                  </a:lnTo>
                  <a:lnTo>
                    <a:pt x="35" y="6"/>
                  </a:lnTo>
                  <a:lnTo>
                    <a:pt x="41" y="12"/>
                  </a:lnTo>
                  <a:lnTo>
                    <a:pt x="44" y="17"/>
                  </a:lnTo>
                  <a:lnTo>
                    <a:pt x="53" y="23"/>
                  </a:lnTo>
                  <a:lnTo>
                    <a:pt x="54" y="2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8" name="Freeform 336"/>
            <p:cNvSpPr>
              <a:spLocks noChangeAspect="1"/>
            </p:cNvSpPr>
            <p:nvPr/>
          </p:nvSpPr>
          <p:spPr bwMode="auto">
            <a:xfrm>
              <a:off x="3136" y="1902"/>
              <a:ext cx="89" cy="196"/>
            </a:xfrm>
            <a:custGeom>
              <a:avLst/>
              <a:gdLst>
                <a:gd name="T0" fmla="*/ 0 w 181"/>
                <a:gd name="T1" fmla="*/ 0 h 186"/>
                <a:gd name="T2" fmla="*/ 0 w 181"/>
                <a:gd name="T3" fmla="*/ 0 h 186"/>
                <a:gd name="T4" fmla="*/ 0 w 181"/>
                <a:gd name="T5" fmla="*/ 0 h 186"/>
                <a:gd name="T6" fmla="*/ 0 w 181"/>
                <a:gd name="T7" fmla="*/ 0 h 186"/>
                <a:gd name="T8" fmla="*/ 0 w 181"/>
                <a:gd name="T9" fmla="*/ 0 h 186"/>
                <a:gd name="T10" fmla="*/ 0 w 181"/>
                <a:gd name="T11" fmla="*/ 0 h 186"/>
                <a:gd name="T12" fmla="*/ 0 w 181"/>
                <a:gd name="T13" fmla="*/ 0 h 186"/>
                <a:gd name="T14" fmla="*/ 0 w 181"/>
                <a:gd name="T15" fmla="*/ 0 h 186"/>
                <a:gd name="T16" fmla="*/ 0 w 181"/>
                <a:gd name="T17" fmla="*/ 0 h 186"/>
                <a:gd name="T18" fmla="*/ 0 w 181"/>
                <a:gd name="T19" fmla="*/ 0 h 186"/>
                <a:gd name="T20" fmla="*/ 0 w 181"/>
                <a:gd name="T21" fmla="*/ 0 h 186"/>
                <a:gd name="T22" fmla="*/ 0 w 181"/>
                <a:gd name="T23" fmla="*/ 0 h 186"/>
                <a:gd name="T24" fmla="*/ 0 w 181"/>
                <a:gd name="T25" fmla="*/ 0 h 186"/>
                <a:gd name="T26" fmla="*/ 0 w 181"/>
                <a:gd name="T27" fmla="*/ 0 h 186"/>
                <a:gd name="T28" fmla="*/ 0 w 181"/>
                <a:gd name="T29" fmla="*/ 0 h 186"/>
                <a:gd name="T30" fmla="*/ 0 w 181"/>
                <a:gd name="T31" fmla="*/ 0 h 186"/>
                <a:gd name="T32" fmla="*/ 0 w 181"/>
                <a:gd name="T33" fmla="*/ 0 h 186"/>
                <a:gd name="T34" fmla="*/ 0 w 181"/>
                <a:gd name="T35" fmla="*/ 0 h 186"/>
                <a:gd name="T36" fmla="*/ 0 w 181"/>
                <a:gd name="T37" fmla="*/ 0 h 186"/>
                <a:gd name="T38" fmla="*/ 0 w 181"/>
                <a:gd name="T39" fmla="*/ 0 h 186"/>
                <a:gd name="T40" fmla="*/ 0 w 181"/>
                <a:gd name="T41" fmla="*/ 0 h 186"/>
                <a:gd name="T42" fmla="*/ 0 w 181"/>
                <a:gd name="T43" fmla="*/ 0 h 186"/>
                <a:gd name="T44" fmla="*/ 0 w 181"/>
                <a:gd name="T45" fmla="*/ 0 h 186"/>
                <a:gd name="T46" fmla="*/ 0 w 181"/>
                <a:gd name="T47" fmla="*/ 0 h 186"/>
                <a:gd name="T48" fmla="*/ 0 w 181"/>
                <a:gd name="T49" fmla="*/ 0 h 186"/>
                <a:gd name="T50" fmla="*/ 0 w 181"/>
                <a:gd name="T51" fmla="*/ 0 h 186"/>
                <a:gd name="T52" fmla="*/ 0 w 181"/>
                <a:gd name="T53" fmla="*/ 0 h 186"/>
                <a:gd name="T54" fmla="*/ 0 w 181"/>
                <a:gd name="T55" fmla="*/ 0 h 186"/>
                <a:gd name="T56" fmla="*/ 0 w 181"/>
                <a:gd name="T57" fmla="*/ 0 h 186"/>
                <a:gd name="T58" fmla="*/ 0 w 181"/>
                <a:gd name="T59" fmla="*/ 0 h 186"/>
                <a:gd name="T60" fmla="*/ 0 w 181"/>
                <a:gd name="T61" fmla="*/ 0 h 186"/>
                <a:gd name="T62" fmla="*/ 0 w 181"/>
                <a:gd name="T63" fmla="*/ 0 h 186"/>
                <a:gd name="T64" fmla="*/ 0 w 181"/>
                <a:gd name="T65" fmla="*/ 0 h 186"/>
                <a:gd name="T66" fmla="*/ 0 w 181"/>
                <a:gd name="T67" fmla="*/ 0 h 186"/>
                <a:gd name="T68" fmla="*/ 0 w 181"/>
                <a:gd name="T69" fmla="*/ 0 h 186"/>
                <a:gd name="T70" fmla="*/ 0 w 181"/>
                <a:gd name="T71" fmla="*/ 0 h 186"/>
                <a:gd name="T72" fmla="*/ 0 w 181"/>
                <a:gd name="T73" fmla="*/ 0 h 186"/>
                <a:gd name="T74" fmla="*/ 0 w 181"/>
                <a:gd name="T75" fmla="*/ 0 h 186"/>
                <a:gd name="T76" fmla="*/ 0 w 181"/>
                <a:gd name="T77" fmla="*/ 0 h 186"/>
                <a:gd name="T78" fmla="*/ 0 w 181"/>
                <a:gd name="T79" fmla="*/ 0 h 186"/>
                <a:gd name="T80" fmla="*/ 0 w 181"/>
                <a:gd name="T81" fmla="*/ 0 h 186"/>
                <a:gd name="T82" fmla="*/ 0 w 181"/>
                <a:gd name="T83" fmla="*/ 0 h 186"/>
                <a:gd name="T84" fmla="*/ 0 w 181"/>
                <a:gd name="T85" fmla="*/ 0 h 186"/>
                <a:gd name="T86" fmla="*/ 0 w 181"/>
                <a:gd name="T87" fmla="*/ 0 h 186"/>
                <a:gd name="T88" fmla="*/ 0 w 181"/>
                <a:gd name="T89" fmla="*/ 0 h 186"/>
                <a:gd name="T90" fmla="*/ 0 w 181"/>
                <a:gd name="T91" fmla="*/ 0 h 186"/>
                <a:gd name="T92" fmla="*/ 0 w 181"/>
                <a:gd name="T93" fmla="*/ 0 h 186"/>
                <a:gd name="T94" fmla="*/ 0 w 181"/>
                <a:gd name="T95" fmla="*/ 0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1" h="186">
                  <a:moveTo>
                    <a:pt x="33" y="97"/>
                  </a:moveTo>
                  <a:lnTo>
                    <a:pt x="13" y="89"/>
                  </a:lnTo>
                  <a:lnTo>
                    <a:pt x="0" y="73"/>
                  </a:lnTo>
                  <a:lnTo>
                    <a:pt x="6" y="64"/>
                  </a:lnTo>
                  <a:lnTo>
                    <a:pt x="23" y="32"/>
                  </a:lnTo>
                  <a:lnTo>
                    <a:pt x="23" y="31"/>
                  </a:lnTo>
                  <a:lnTo>
                    <a:pt x="75" y="16"/>
                  </a:lnTo>
                  <a:lnTo>
                    <a:pt x="108" y="10"/>
                  </a:lnTo>
                  <a:lnTo>
                    <a:pt x="158" y="16"/>
                  </a:lnTo>
                  <a:lnTo>
                    <a:pt x="169" y="6"/>
                  </a:lnTo>
                  <a:lnTo>
                    <a:pt x="175" y="0"/>
                  </a:lnTo>
                  <a:lnTo>
                    <a:pt x="181" y="13"/>
                  </a:lnTo>
                  <a:lnTo>
                    <a:pt x="170" y="35"/>
                  </a:lnTo>
                  <a:lnTo>
                    <a:pt x="135" y="29"/>
                  </a:lnTo>
                  <a:lnTo>
                    <a:pt x="104" y="38"/>
                  </a:lnTo>
                  <a:lnTo>
                    <a:pt x="119" y="54"/>
                  </a:lnTo>
                  <a:lnTo>
                    <a:pt x="105" y="54"/>
                  </a:lnTo>
                  <a:lnTo>
                    <a:pt x="108" y="61"/>
                  </a:lnTo>
                  <a:lnTo>
                    <a:pt x="95" y="56"/>
                  </a:lnTo>
                  <a:lnTo>
                    <a:pt x="102" y="65"/>
                  </a:lnTo>
                  <a:lnTo>
                    <a:pt x="81" y="42"/>
                  </a:lnTo>
                  <a:lnTo>
                    <a:pt x="73" y="48"/>
                  </a:lnTo>
                  <a:lnTo>
                    <a:pt x="86" y="78"/>
                  </a:lnTo>
                  <a:lnTo>
                    <a:pt x="92" y="94"/>
                  </a:lnTo>
                  <a:lnTo>
                    <a:pt x="81" y="88"/>
                  </a:lnTo>
                  <a:lnTo>
                    <a:pt x="85" y="100"/>
                  </a:lnTo>
                  <a:lnTo>
                    <a:pt x="79" y="102"/>
                  </a:lnTo>
                  <a:lnTo>
                    <a:pt x="119" y="130"/>
                  </a:lnTo>
                  <a:lnTo>
                    <a:pt x="117" y="142"/>
                  </a:lnTo>
                  <a:lnTo>
                    <a:pt x="103" y="134"/>
                  </a:lnTo>
                  <a:lnTo>
                    <a:pt x="95" y="138"/>
                  </a:lnTo>
                  <a:lnTo>
                    <a:pt x="102" y="154"/>
                  </a:lnTo>
                  <a:lnTo>
                    <a:pt x="85" y="154"/>
                  </a:lnTo>
                  <a:lnTo>
                    <a:pt x="96" y="186"/>
                  </a:lnTo>
                  <a:lnTo>
                    <a:pt x="80" y="179"/>
                  </a:lnTo>
                  <a:lnTo>
                    <a:pt x="75" y="186"/>
                  </a:lnTo>
                  <a:lnTo>
                    <a:pt x="62" y="169"/>
                  </a:lnTo>
                  <a:lnTo>
                    <a:pt x="57" y="176"/>
                  </a:lnTo>
                  <a:lnTo>
                    <a:pt x="42" y="145"/>
                  </a:lnTo>
                  <a:lnTo>
                    <a:pt x="39" y="132"/>
                  </a:lnTo>
                  <a:lnTo>
                    <a:pt x="63" y="124"/>
                  </a:lnTo>
                  <a:lnTo>
                    <a:pt x="91" y="131"/>
                  </a:lnTo>
                  <a:lnTo>
                    <a:pt x="91" y="125"/>
                  </a:lnTo>
                  <a:lnTo>
                    <a:pt x="73" y="118"/>
                  </a:lnTo>
                  <a:lnTo>
                    <a:pt x="41" y="116"/>
                  </a:lnTo>
                  <a:lnTo>
                    <a:pt x="33" y="118"/>
                  </a:lnTo>
                  <a:lnTo>
                    <a:pt x="26" y="100"/>
                  </a:lnTo>
                  <a:lnTo>
                    <a:pt x="33" y="97"/>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39" name="Freeform 337"/>
            <p:cNvSpPr>
              <a:spLocks noChangeAspect="1"/>
            </p:cNvSpPr>
            <p:nvPr/>
          </p:nvSpPr>
          <p:spPr bwMode="auto">
            <a:xfrm>
              <a:off x="3192" y="2006"/>
              <a:ext cx="89" cy="196"/>
            </a:xfrm>
            <a:custGeom>
              <a:avLst/>
              <a:gdLst>
                <a:gd name="T0" fmla="*/ 0 w 82"/>
                <a:gd name="T1" fmla="*/ 0 h 18"/>
                <a:gd name="T2" fmla="*/ 0 w 82"/>
                <a:gd name="T3" fmla="*/ 0 h 18"/>
                <a:gd name="T4" fmla="*/ 0 w 82"/>
                <a:gd name="T5" fmla="*/ 0 h 18"/>
                <a:gd name="T6" fmla="*/ 0 w 82"/>
                <a:gd name="T7" fmla="*/ 0 h 18"/>
                <a:gd name="T8" fmla="*/ 0 w 82"/>
                <a:gd name="T9" fmla="*/ 0 h 18"/>
                <a:gd name="T10" fmla="*/ 0 w 82"/>
                <a:gd name="T11" fmla="*/ 0 h 18"/>
                <a:gd name="T12" fmla="*/ 0 w 82"/>
                <a:gd name="T13" fmla="*/ 0 h 18"/>
                <a:gd name="T14" fmla="*/ 0 w 82"/>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 h="18">
                  <a:moveTo>
                    <a:pt x="64" y="8"/>
                  </a:moveTo>
                  <a:lnTo>
                    <a:pt x="17" y="0"/>
                  </a:lnTo>
                  <a:lnTo>
                    <a:pt x="4" y="0"/>
                  </a:lnTo>
                  <a:lnTo>
                    <a:pt x="0" y="10"/>
                  </a:lnTo>
                  <a:lnTo>
                    <a:pt x="29" y="14"/>
                  </a:lnTo>
                  <a:lnTo>
                    <a:pt x="58" y="18"/>
                  </a:lnTo>
                  <a:lnTo>
                    <a:pt x="82" y="11"/>
                  </a:lnTo>
                  <a:lnTo>
                    <a:pt x="64" y="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0" name="Freeform 338"/>
            <p:cNvSpPr>
              <a:spLocks noChangeAspect="1"/>
            </p:cNvSpPr>
            <p:nvPr/>
          </p:nvSpPr>
          <p:spPr bwMode="auto">
            <a:xfrm>
              <a:off x="3178" y="1948"/>
              <a:ext cx="89" cy="196"/>
            </a:xfrm>
            <a:custGeom>
              <a:avLst/>
              <a:gdLst>
                <a:gd name="T0" fmla="*/ 0 w 46"/>
                <a:gd name="T1" fmla="*/ 0 h 33"/>
                <a:gd name="T2" fmla="*/ 0 w 46"/>
                <a:gd name="T3" fmla="*/ 0 h 33"/>
                <a:gd name="T4" fmla="*/ 0 w 46"/>
                <a:gd name="T5" fmla="*/ 0 h 33"/>
                <a:gd name="T6" fmla="*/ 0 w 46"/>
                <a:gd name="T7" fmla="*/ 0 h 33"/>
                <a:gd name="T8" fmla="*/ 0 w 46"/>
                <a:gd name="T9" fmla="*/ 0 h 33"/>
                <a:gd name="T10" fmla="*/ 0 w 46"/>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3">
                  <a:moveTo>
                    <a:pt x="46" y="33"/>
                  </a:moveTo>
                  <a:lnTo>
                    <a:pt x="21" y="10"/>
                  </a:lnTo>
                  <a:lnTo>
                    <a:pt x="0" y="0"/>
                  </a:lnTo>
                  <a:lnTo>
                    <a:pt x="22" y="17"/>
                  </a:lnTo>
                  <a:lnTo>
                    <a:pt x="45" y="33"/>
                  </a:lnTo>
                  <a:lnTo>
                    <a:pt x="46" y="3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1" name="Freeform 339"/>
            <p:cNvSpPr>
              <a:spLocks noChangeAspect="1"/>
            </p:cNvSpPr>
            <p:nvPr/>
          </p:nvSpPr>
          <p:spPr bwMode="auto">
            <a:xfrm>
              <a:off x="3216" y="1942"/>
              <a:ext cx="89" cy="196"/>
            </a:xfrm>
            <a:custGeom>
              <a:avLst/>
              <a:gdLst>
                <a:gd name="T0" fmla="*/ 1 w 20"/>
                <a:gd name="T1" fmla="*/ 0 h 10"/>
                <a:gd name="T2" fmla="*/ 1 w 20"/>
                <a:gd name="T3" fmla="*/ 0 h 10"/>
                <a:gd name="T4" fmla="*/ 0 w 20"/>
                <a:gd name="T5" fmla="*/ 0 h 10"/>
                <a:gd name="T6" fmla="*/ 1 w 20"/>
                <a:gd name="T7" fmla="*/ 0 h 10"/>
                <a:gd name="T8" fmla="*/ 1 w 20"/>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0">
                  <a:moveTo>
                    <a:pt x="20" y="10"/>
                  </a:moveTo>
                  <a:lnTo>
                    <a:pt x="8" y="6"/>
                  </a:lnTo>
                  <a:lnTo>
                    <a:pt x="0" y="0"/>
                  </a:lnTo>
                  <a:lnTo>
                    <a:pt x="17" y="4"/>
                  </a:lnTo>
                  <a:lnTo>
                    <a:pt x="20" y="1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2" name="Freeform 340"/>
            <p:cNvSpPr>
              <a:spLocks noChangeAspect="1"/>
            </p:cNvSpPr>
            <p:nvPr/>
          </p:nvSpPr>
          <p:spPr bwMode="auto">
            <a:xfrm>
              <a:off x="3143" y="1957"/>
              <a:ext cx="89" cy="196"/>
            </a:xfrm>
            <a:custGeom>
              <a:avLst/>
              <a:gdLst>
                <a:gd name="T0" fmla="*/ 0 w 9"/>
                <a:gd name="T1" fmla="*/ 0 h 9"/>
                <a:gd name="T2" fmla="*/ 0 w 9"/>
                <a:gd name="T3" fmla="*/ 1 h 9"/>
                <a:gd name="T4" fmla="*/ 0 w 9"/>
                <a:gd name="T5" fmla="*/ 1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8"/>
                  </a:lnTo>
                  <a:lnTo>
                    <a:pt x="2" y="9"/>
                  </a:lnTo>
                  <a:lnTo>
                    <a:pt x="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3" name="Freeform 341"/>
            <p:cNvSpPr>
              <a:spLocks noChangeAspect="1"/>
            </p:cNvSpPr>
            <p:nvPr/>
          </p:nvSpPr>
          <p:spPr bwMode="auto">
            <a:xfrm>
              <a:off x="3218" y="1955"/>
              <a:ext cx="89" cy="196"/>
            </a:xfrm>
            <a:custGeom>
              <a:avLst/>
              <a:gdLst>
                <a:gd name="T0" fmla="*/ 1 w 6"/>
                <a:gd name="T1" fmla="*/ 0 h 10"/>
                <a:gd name="T2" fmla="*/ 1 w 6"/>
                <a:gd name="T3" fmla="*/ 0 h 10"/>
                <a:gd name="T4" fmla="*/ 0 w 6"/>
                <a:gd name="T5" fmla="*/ 0 h 10"/>
                <a:gd name="T6" fmla="*/ 1 w 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0">
                  <a:moveTo>
                    <a:pt x="6" y="0"/>
                  </a:moveTo>
                  <a:lnTo>
                    <a:pt x="5" y="10"/>
                  </a:lnTo>
                  <a:lnTo>
                    <a:pt x="0" y="3"/>
                  </a:lnTo>
                  <a:lnTo>
                    <a:pt x="6"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4" name="Freeform 342"/>
            <p:cNvSpPr>
              <a:spLocks noChangeAspect="1"/>
            </p:cNvSpPr>
            <p:nvPr/>
          </p:nvSpPr>
          <p:spPr bwMode="auto">
            <a:xfrm>
              <a:off x="2953" y="1815"/>
              <a:ext cx="89" cy="196"/>
            </a:xfrm>
            <a:custGeom>
              <a:avLst/>
              <a:gdLst>
                <a:gd name="T0" fmla="*/ 0 w 342"/>
                <a:gd name="T1" fmla="*/ 0 h 320"/>
                <a:gd name="T2" fmla="*/ 0 w 342"/>
                <a:gd name="T3" fmla="*/ 0 h 320"/>
                <a:gd name="T4" fmla="*/ 0 w 342"/>
                <a:gd name="T5" fmla="*/ 0 h 320"/>
                <a:gd name="T6" fmla="*/ 0 w 342"/>
                <a:gd name="T7" fmla="*/ 0 h 320"/>
                <a:gd name="T8" fmla="*/ 0 w 342"/>
                <a:gd name="T9" fmla="*/ 0 h 320"/>
                <a:gd name="T10" fmla="*/ 0 w 342"/>
                <a:gd name="T11" fmla="*/ 0 h 320"/>
                <a:gd name="T12" fmla="*/ 0 w 342"/>
                <a:gd name="T13" fmla="*/ 0 h 320"/>
                <a:gd name="T14" fmla="*/ 0 w 342"/>
                <a:gd name="T15" fmla="*/ 0 h 320"/>
                <a:gd name="T16" fmla="*/ 0 w 342"/>
                <a:gd name="T17" fmla="*/ 0 h 320"/>
                <a:gd name="T18" fmla="*/ 0 w 342"/>
                <a:gd name="T19" fmla="*/ 0 h 320"/>
                <a:gd name="T20" fmla="*/ 0 w 342"/>
                <a:gd name="T21" fmla="*/ 0 h 320"/>
                <a:gd name="T22" fmla="*/ 0 w 342"/>
                <a:gd name="T23" fmla="*/ 0 h 320"/>
                <a:gd name="T24" fmla="*/ 0 w 342"/>
                <a:gd name="T25" fmla="*/ 0 h 320"/>
                <a:gd name="T26" fmla="*/ 0 w 342"/>
                <a:gd name="T27" fmla="*/ 0 h 320"/>
                <a:gd name="T28" fmla="*/ 0 w 342"/>
                <a:gd name="T29" fmla="*/ 0 h 320"/>
                <a:gd name="T30" fmla="*/ 0 w 342"/>
                <a:gd name="T31" fmla="*/ 0 h 320"/>
                <a:gd name="T32" fmla="*/ 0 w 342"/>
                <a:gd name="T33" fmla="*/ 0 h 320"/>
                <a:gd name="T34" fmla="*/ 0 w 342"/>
                <a:gd name="T35" fmla="*/ 0 h 320"/>
                <a:gd name="T36" fmla="*/ 0 w 342"/>
                <a:gd name="T37" fmla="*/ 0 h 320"/>
                <a:gd name="T38" fmla="*/ 0 w 342"/>
                <a:gd name="T39" fmla="*/ 0 h 320"/>
                <a:gd name="T40" fmla="*/ 0 w 342"/>
                <a:gd name="T41" fmla="*/ 0 h 320"/>
                <a:gd name="T42" fmla="*/ 0 w 342"/>
                <a:gd name="T43" fmla="*/ 0 h 320"/>
                <a:gd name="T44" fmla="*/ 0 w 342"/>
                <a:gd name="T45" fmla="*/ 0 h 320"/>
                <a:gd name="T46" fmla="*/ 0 w 342"/>
                <a:gd name="T47" fmla="*/ 0 h 320"/>
                <a:gd name="T48" fmla="*/ 0 w 342"/>
                <a:gd name="T49" fmla="*/ 0 h 320"/>
                <a:gd name="T50" fmla="*/ 0 w 342"/>
                <a:gd name="T51" fmla="*/ 0 h 320"/>
                <a:gd name="T52" fmla="*/ 0 w 342"/>
                <a:gd name="T53" fmla="*/ 0 h 320"/>
                <a:gd name="T54" fmla="*/ 0 w 342"/>
                <a:gd name="T55" fmla="*/ 0 h 320"/>
                <a:gd name="T56" fmla="*/ 0 w 342"/>
                <a:gd name="T57" fmla="*/ 0 h 320"/>
                <a:gd name="T58" fmla="*/ 0 w 342"/>
                <a:gd name="T59" fmla="*/ 0 h 320"/>
                <a:gd name="T60" fmla="*/ 0 w 342"/>
                <a:gd name="T61" fmla="*/ 0 h 320"/>
                <a:gd name="T62" fmla="*/ 0 w 342"/>
                <a:gd name="T63" fmla="*/ 0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320">
                  <a:moveTo>
                    <a:pt x="191" y="15"/>
                  </a:moveTo>
                  <a:lnTo>
                    <a:pt x="147" y="0"/>
                  </a:lnTo>
                  <a:lnTo>
                    <a:pt x="117" y="5"/>
                  </a:lnTo>
                  <a:lnTo>
                    <a:pt x="100" y="3"/>
                  </a:lnTo>
                  <a:lnTo>
                    <a:pt x="100" y="5"/>
                  </a:lnTo>
                  <a:lnTo>
                    <a:pt x="94" y="11"/>
                  </a:lnTo>
                  <a:lnTo>
                    <a:pt x="87" y="21"/>
                  </a:lnTo>
                  <a:lnTo>
                    <a:pt x="68" y="21"/>
                  </a:lnTo>
                  <a:lnTo>
                    <a:pt x="57" y="35"/>
                  </a:lnTo>
                  <a:lnTo>
                    <a:pt x="39" y="21"/>
                  </a:lnTo>
                  <a:lnTo>
                    <a:pt x="22" y="34"/>
                  </a:lnTo>
                  <a:lnTo>
                    <a:pt x="4" y="35"/>
                  </a:lnTo>
                  <a:lnTo>
                    <a:pt x="4" y="50"/>
                  </a:lnTo>
                  <a:lnTo>
                    <a:pt x="0" y="64"/>
                  </a:lnTo>
                  <a:lnTo>
                    <a:pt x="0" y="72"/>
                  </a:lnTo>
                  <a:lnTo>
                    <a:pt x="2" y="87"/>
                  </a:lnTo>
                  <a:lnTo>
                    <a:pt x="21" y="98"/>
                  </a:lnTo>
                  <a:lnTo>
                    <a:pt x="21" y="111"/>
                  </a:lnTo>
                  <a:lnTo>
                    <a:pt x="48" y="93"/>
                  </a:lnTo>
                  <a:lnTo>
                    <a:pt x="87" y="100"/>
                  </a:lnTo>
                  <a:lnTo>
                    <a:pt x="108" y="137"/>
                  </a:lnTo>
                  <a:lnTo>
                    <a:pt x="134" y="160"/>
                  </a:lnTo>
                  <a:lnTo>
                    <a:pt x="160" y="184"/>
                  </a:lnTo>
                  <a:lnTo>
                    <a:pt x="168" y="188"/>
                  </a:lnTo>
                  <a:lnTo>
                    <a:pt x="170" y="189"/>
                  </a:lnTo>
                  <a:lnTo>
                    <a:pt x="191" y="200"/>
                  </a:lnTo>
                  <a:lnTo>
                    <a:pt x="226" y="224"/>
                  </a:lnTo>
                  <a:lnTo>
                    <a:pt x="243" y="231"/>
                  </a:lnTo>
                  <a:lnTo>
                    <a:pt x="258" y="243"/>
                  </a:lnTo>
                  <a:lnTo>
                    <a:pt x="278" y="280"/>
                  </a:lnTo>
                  <a:lnTo>
                    <a:pt x="267" y="311"/>
                  </a:lnTo>
                  <a:lnTo>
                    <a:pt x="279" y="320"/>
                  </a:lnTo>
                  <a:lnTo>
                    <a:pt x="292" y="297"/>
                  </a:lnTo>
                  <a:lnTo>
                    <a:pt x="304" y="284"/>
                  </a:lnTo>
                  <a:lnTo>
                    <a:pt x="308" y="274"/>
                  </a:lnTo>
                  <a:lnTo>
                    <a:pt x="292" y="260"/>
                  </a:lnTo>
                  <a:lnTo>
                    <a:pt x="298" y="230"/>
                  </a:lnTo>
                  <a:lnTo>
                    <a:pt x="316" y="234"/>
                  </a:lnTo>
                  <a:lnTo>
                    <a:pt x="338" y="251"/>
                  </a:lnTo>
                  <a:lnTo>
                    <a:pt x="342" y="236"/>
                  </a:lnTo>
                  <a:lnTo>
                    <a:pt x="305" y="215"/>
                  </a:lnTo>
                  <a:lnTo>
                    <a:pt x="268" y="195"/>
                  </a:lnTo>
                  <a:lnTo>
                    <a:pt x="274" y="182"/>
                  </a:lnTo>
                  <a:lnTo>
                    <a:pt x="263" y="178"/>
                  </a:lnTo>
                  <a:lnTo>
                    <a:pt x="226" y="167"/>
                  </a:lnTo>
                  <a:lnTo>
                    <a:pt x="210" y="144"/>
                  </a:lnTo>
                  <a:lnTo>
                    <a:pt x="196" y="122"/>
                  </a:lnTo>
                  <a:lnTo>
                    <a:pt x="168" y="105"/>
                  </a:lnTo>
                  <a:lnTo>
                    <a:pt x="156" y="75"/>
                  </a:lnTo>
                  <a:lnTo>
                    <a:pt x="152" y="59"/>
                  </a:lnTo>
                  <a:lnTo>
                    <a:pt x="177" y="44"/>
                  </a:lnTo>
                  <a:lnTo>
                    <a:pt x="194" y="48"/>
                  </a:lnTo>
                  <a:lnTo>
                    <a:pt x="186" y="26"/>
                  </a:lnTo>
                  <a:lnTo>
                    <a:pt x="191" y="15"/>
                  </a:lnTo>
                  <a:lnTo>
                    <a:pt x="164" y="105"/>
                  </a:lnTo>
                  <a:lnTo>
                    <a:pt x="161" y="105"/>
                  </a:lnTo>
                  <a:lnTo>
                    <a:pt x="160" y="105"/>
                  </a:lnTo>
                  <a:lnTo>
                    <a:pt x="160" y="106"/>
                  </a:lnTo>
                  <a:lnTo>
                    <a:pt x="162" y="107"/>
                  </a:lnTo>
                  <a:lnTo>
                    <a:pt x="164" y="105"/>
                  </a:lnTo>
                  <a:lnTo>
                    <a:pt x="191" y="15"/>
                  </a:lnTo>
                  <a:lnTo>
                    <a:pt x="170" y="185"/>
                  </a:lnTo>
                  <a:lnTo>
                    <a:pt x="171" y="185"/>
                  </a:lnTo>
                  <a:lnTo>
                    <a:pt x="170" y="185"/>
                  </a:lnTo>
                  <a:lnTo>
                    <a:pt x="191" y="1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5" name="Freeform 343"/>
            <p:cNvSpPr>
              <a:spLocks noChangeAspect="1"/>
            </p:cNvSpPr>
            <p:nvPr/>
          </p:nvSpPr>
          <p:spPr bwMode="auto">
            <a:xfrm>
              <a:off x="2953" y="1815"/>
              <a:ext cx="89" cy="196"/>
            </a:xfrm>
            <a:custGeom>
              <a:avLst/>
              <a:gdLst>
                <a:gd name="T0" fmla="*/ 0 w 342"/>
                <a:gd name="T1" fmla="*/ 0 h 320"/>
                <a:gd name="T2" fmla="*/ 0 w 342"/>
                <a:gd name="T3" fmla="*/ 0 h 320"/>
                <a:gd name="T4" fmla="*/ 0 w 342"/>
                <a:gd name="T5" fmla="*/ 0 h 320"/>
                <a:gd name="T6" fmla="*/ 0 w 342"/>
                <a:gd name="T7" fmla="*/ 0 h 320"/>
                <a:gd name="T8" fmla="*/ 0 w 342"/>
                <a:gd name="T9" fmla="*/ 0 h 320"/>
                <a:gd name="T10" fmla="*/ 0 w 342"/>
                <a:gd name="T11" fmla="*/ 0 h 320"/>
                <a:gd name="T12" fmla="*/ 0 w 342"/>
                <a:gd name="T13" fmla="*/ 0 h 320"/>
                <a:gd name="T14" fmla="*/ 0 w 342"/>
                <a:gd name="T15" fmla="*/ 0 h 320"/>
                <a:gd name="T16" fmla="*/ 0 w 342"/>
                <a:gd name="T17" fmla="*/ 0 h 320"/>
                <a:gd name="T18" fmla="*/ 0 w 342"/>
                <a:gd name="T19" fmla="*/ 0 h 320"/>
                <a:gd name="T20" fmla="*/ 0 w 342"/>
                <a:gd name="T21" fmla="*/ 0 h 320"/>
                <a:gd name="T22" fmla="*/ 0 w 342"/>
                <a:gd name="T23" fmla="*/ 0 h 320"/>
                <a:gd name="T24" fmla="*/ 0 w 342"/>
                <a:gd name="T25" fmla="*/ 0 h 320"/>
                <a:gd name="T26" fmla="*/ 0 w 342"/>
                <a:gd name="T27" fmla="*/ 0 h 320"/>
                <a:gd name="T28" fmla="*/ 0 w 342"/>
                <a:gd name="T29" fmla="*/ 0 h 320"/>
                <a:gd name="T30" fmla="*/ 0 w 342"/>
                <a:gd name="T31" fmla="*/ 0 h 320"/>
                <a:gd name="T32" fmla="*/ 0 w 342"/>
                <a:gd name="T33" fmla="*/ 0 h 320"/>
                <a:gd name="T34" fmla="*/ 0 w 342"/>
                <a:gd name="T35" fmla="*/ 0 h 320"/>
                <a:gd name="T36" fmla="*/ 0 w 342"/>
                <a:gd name="T37" fmla="*/ 0 h 320"/>
                <a:gd name="T38" fmla="*/ 0 w 342"/>
                <a:gd name="T39" fmla="*/ 0 h 320"/>
                <a:gd name="T40" fmla="*/ 0 w 342"/>
                <a:gd name="T41" fmla="*/ 0 h 320"/>
                <a:gd name="T42" fmla="*/ 0 w 342"/>
                <a:gd name="T43" fmla="*/ 0 h 320"/>
                <a:gd name="T44" fmla="*/ 0 w 342"/>
                <a:gd name="T45" fmla="*/ 0 h 320"/>
                <a:gd name="T46" fmla="*/ 0 w 342"/>
                <a:gd name="T47" fmla="*/ 0 h 320"/>
                <a:gd name="T48" fmla="*/ 0 w 342"/>
                <a:gd name="T49" fmla="*/ 0 h 320"/>
                <a:gd name="T50" fmla="*/ 0 w 342"/>
                <a:gd name="T51" fmla="*/ 0 h 320"/>
                <a:gd name="T52" fmla="*/ 0 w 342"/>
                <a:gd name="T53" fmla="*/ 0 h 320"/>
                <a:gd name="T54" fmla="*/ 0 w 342"/>
                <a:gd name="T55" fmla="*/ 0 h 320"/>
                <a:gd name="T56" fmla="*/ 0 w 342"/>
                <a:gd name="T57" fmla="*/ 0 h 320"/>
                <a:gd name="T58" fmla="*/ 0 w 342"/>
                <a:gd name="T59" fmla="*/ 0 h 320"/>
                <a:gd name="T60" fmla="*/ 0 w 342"/>
                <a:gd name="T61" fmla="*/ 0 h 320"/>
                <a:gd name="T62" fmla="*/ 0 w 342"/>
                <a:gd name="T63" fmla="*/ 0 h 320"/>
                <a:gd name="T64" fmla="*/ 0 w 342"/>
                <a:gd name="T65" fmla="*/ 0 h 320"/>
                <a:gd name="T66" fmla="*/ 0 w 342"/>
                <a:gd name="T67" fmla="*/ 0 h 320"/>
                <a:gd name="T68" fmla="*/ 0 w 342"/>
                <a:gd name="T69" fmla="*/ 0 h 320"/>
                <a:gd name="T70" fmla="*/ 0 w 342"/>
                <a:gd name="T71" fmla="*/ 0 h 320"/>
                <a:gd name="T72" fmla="*/ 0 w 342"/>
                <a:gd name="T73" fmla="*/ 0 h 320"/>
                <a:gd name="T74" fmla="*/ 0 w 342"/>
                <a:gd name="T75" fmla="*/ 0 h 320"/>
                <a:gd name="T76" fmla="*/ 0 w 342"/>
                <a:gd name="T77" fmla="*/ 0 h 320"/>
                <a:gd name="T78" fmla="*/ 0 w 342"/>
                <a:gd name="T79" fmla="*/ 0 h 320"/>
                <a:gd name="T80" fmla="*/ 0 w 342"/>
                <a:gd name="T81" fmla="*/ 0 h 320"/>
                <a:gd name="T82" fmla="*/ 0 w 342"/>
                <a:gd name="T83" fmla="*/ 0 h 320"/>
                <a:gd name="T84" fmla="*/ 0 w 342"/>
                <a:gd name="T85" fmla="*/ 0 h 320"/>
                <a:gd name="T86" fmla="*/ 0 w 342"/>
                <a:gd name="T87" fmla="*/ 0 h 320"/>
                <a:gd name="T88" fmla="*/ 0 w 342"/>
                <a:gd name="T89" fmla="*/ 0 h 320"/>
                <a:gd name="T90" fmla="*/ 0 w 342"/>
                <a:gd name="T91" fmla="*/ 0 h 320"/>
                <a:gd name="T92" fmla="*/ 0 w 342"/>
                <a:gd name="T93" fmla="*/ 0 h 320"/>
                <a:gd name="T94" fmla="*/ 0 w 342"/>
                <a:gd name="T95" fmla="*/ 0 h 320"/>
                <a:gd name="T96" fmla="*/ 0 w 342"/>
                <a:gd name="T97" fmla="*/ 0 h 320"/>
                <a:gd name="T98" fmla="*/ 0 w 342"/>
                <a:gd name="T99" fmla="*/ 0 h 320"/>
                <a:gd name="T100" fmla="*/ 0 w 342"/>
                <a:gd name="T101" fmla="*/ 0 h 320"/>
                <a:gd name="T102" fmla="*/ 0 w 342"/>
                <a:gd name="T103" fmla="*/ 0 h 320"/>
                <a:gd name="T104" fmla="*/ 0 w 342"/>
                <a:gd name="T105" fmla="*/ 0 h 320"/>
                <a:gd name="T106" fmla="*/ 0 w 342"/>
                <a:gd name="T107" fmla="*/ 0 h 3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2" h="320">
                  <a:moveTo>
                    <a:pt x="191" y="15"/>
                  </a:moveTo>
                  <a:lnTo>
                    <a:pt x="147" y="0"/>
                  </a:lnTo>
                  <a:lnTo>
                    <a:pt x="117" y="5"/>
                  </a:lnTo>
                  <a:lnTo>
                    <a:pt x="100" y="3"/>
                  </a:lnTo>
                  <a:lnTo>
                    <a:pt x="100" y="5"/>
                  </a:lnTo>
                  <a:lnTo>
                    <a:pt x="94" y="11"/>
                  </a:lnTo>
                  <a:lnTo>
                    <a:pt x="87" y="21"/>
                  </a:lnTo>
                  <a:lnTo>
                    <a:pt x="68" y="21"/>
                  </a:lnTo>
                  <a:lnTo>
                    <a:pt x="57" y="35"/>
                  </a:lnTo>
                  <a:lnTo>
                    <a:pt x="39" y="21"/>
                  </a:lnTo>
                  <a:lnTo>
                    <a:pt x="22" y="34"/>
                  </a:lnTo>
                  <a:lnTo>
                    <a:pt x="4" y="35"/>
                  </a:lnTo>
                  <a:lnTo>
                    <a:pt x="4" y="50"/>
                  </a:lnTo>
                  <a:lnTo>
                    <a:pt x="0" y="64"/>
                  </a:lnTo>
                  <a:lnTo>
                    <a:pt x="0" y="72"/>
                  </a:lnTo>
                  <a:lnTo>
                    <a:pt x="2" y="87"/>
                  </a:lnTo>
                  <a:lnTo>
                    <a:pt x="21" y="98"/>
                  </a:lnTo>
                  <a:lnTo>
                    <a:pt x="21" y="111"/>
                  </a:lnTo>
                  <a:lnTo>
                    <a:pt x="48" y="93"/>
                  </a:lnTo>
                  <a:lnTo>
                    <a:pt x="87" y="100"/>
                  </a:lnTo>
                  <a:lnTo>
                    <a:pt x="108" y="137"/>
                  </a:lnTo>
                  <a:lnTo>
                    <a:pt x="134" y="160"/>
                  </a:lnTo>
                  <a:lnTo>
                    <a:pt x="160" y="184"/>
                  </a:lnTo>
                  <a:lnTo>
                    <a:pt x="168" y="188"/>
                  </a:lnTo>
                  <a:lnTo>
                    <a:pt x="170" y="189"/>
                  </a:lnTo>
                  <a:lnTo>
                    <a:pt x="191" y="200"/>
                  </a:lnTo>
                  <a:lnTo>
                    <a:pt x="226" y="224"/>
                  </a:lnTo>
                  <a:lnTo>
                    <a:pt x="243" y="231"/>
                  </a:lnTo>
                  <a:lnTo>
                    <a:pt x="258" y="243"/>
                  </a:lnTo>
                  <a:lnTo>
                    <a:pt x="278" y="280"/>
                  </a:lnTo>
                  <a:lnTo>
                    <a:pt x="267" y="311"/>
                  </a:lnTo>
                  <a:lnTo>
                    <a:pt x="279" y="320"/>
                  </a:lnTo>
                  <a:lnTo>
                    <a:pt x="292" y="297"/>
                  </a:lnTo>
                  <a:lnTo>
                    <a:pt x="304" y="284"/>
                  </a:lnTo>
                  <a:lnTo>
                    <a:pt x="308" y="274"/>
                  </a:lnTo>
                  <a:lnTo>
                    <a:pt x="292" y="260"/>
                  </a:lnTo>
                  <a:lnTo>
                    <a:pt x="298" y="230"/>
                  </a:lnTo>
                  <a:lnTo>
                    <a:pt x="316" y="234"/>
                  </a:lnTo>
                  <a:lnTo>
                    <a:pt x="338" y="251"/>
                  </a:lnTo>
                  <a:lnTo>
                    <a:pt x="342" y="236"/>
                  </a:lnTo>
                  <a:lnTo>
                    <a:pt x="305" y="215"/>
                  </a:lnTo>
                  <a:lnTo>
                    <a:pt x="268" y="195"/>
                  </a:lnTo>
                  <a:lnTo>
                    <a:pt x="274" y="182"/>
                  </a:lnTo>
                  <a:lnTo>
                    <a:pt x="263" y="178"/>
                  </a:lnTo>
                  <a:lnTo>
                    <a:pt x="226" y="167"/>
                  </a:lnTo>
                  <a:lnTo>
                    <a:pt x="210" y="144"/>
                  </a:lnTo>
                  <a:lnTo>
                    <a:pt x="196" y="122"/>
                  </a:lnTo>
                  <a:lnTo>
                    <a:pt x="168" y="105"/>
                  </a:lnTo>
                  <a:lnTo>
                    <a:pt x="156" y="75"/>
                  </a:lnTo>
                  <a:lnTo>
                    <a:pt x="152" y="59"/>
                  </a:lnTo>
                  <a:lnTo>
                    <a:pt x="177" y="44"/>
                  </a:lnTo>
                  <a:lnTo>
                    <a:pt x="194" y="48"/>
                  </a:lnTo>
                  <a:lnTo>
                    <a:pt x="186" y="26"/>
                  </a:lnTo>
                  <a:lnTo>
                    <a:pt x="191" y="1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6" name="Freeform 344"/>
            <p:cNvSpPr>
              <a:spLocks noChangeAspect="1"/>
            </p:cNvSpPr>
            <p:nvPr/>
          </p:nvSpPr>
          <p:spPr bwMode="auto">
            <a:xfrm>
              <a:off x="3027" y="1863"/>
              <a:ext cx="89" cy="196"/>
            </a:xfrm>
            <a:custGeom>
              <a:avLst/>
              <a:gdLst>
                <a:gd name="T0" fmla="*/ 1 w 4"/>
                <a:gd name="T1" fmla="*/ 0 h 2"/>
                <a:gd name="T2" fmla="*/ 1 w 4"/>
                <a:gd name="T3" fmla="*/ 0 h 2"/>
                <a:gd name="T4" fmla="*/ 0 w 4"/>
                <a:gd name="T5" fmla="*/ 0 h 2"/>
                <a:gd name="T6" fmla="*/ 0 w 4"/>
                <a:gd name="T7" fmla="*/ 256 h 2"/>
                <a:gd name="T8" fmla="*/ 1 w 4"/>
                <a:gd name="T9" fmla="*/ 512 h 2"/>
                <a:gd name="T10" fmla="*/ 1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4" y="0"/>
                  </a:moveTo>
                  <a:lnTo>
                    <a:pt x="1" y="0"/>
                  </a:lnTo>
                  <a:lnTo>
                    <a:pt x="0" y="0"/>
                  </a:lnTo>
                  <a:lnTo>
                    <a:pt x="0" y="1"/>
                  </a:lnTo>
                  <a:lnTo>
                    <a:pt x="2" y="2"/>
                  </a:lnTo>
                  <a:lnTo>
                    <a:pt x="4"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7" name="Freeform 345"/>
            <p:cNvSpPr>
              <a:spLocks noChangeAspect="1"/>
            </p:cNvSpPr>
            <p:nvPr/>
          </p:nvSpPr>
          <p:spPr bwMode="auto">
            <a:xfrm>
              <a:off x="3031" y="1903"/>
              <a:ext cx="89" cy="196"/>
            </a:xfrm>
            <a:custGeom>
              <a:avLst/>
              <a:gdLst>
                <a:gd name="T0" fmla="*/ 0 w 1"/>
                <a:gd name="T1" fmla="*/ 256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lnTo>
                    <a:pt x="1" y="0"/>
                  </a:lnTo>
                  <a:lnTo>
                    <a:pt x="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8" name="Freeform 346"/>
            <p:cNvSpPr>
              <a:spLocks noChangeAspect="1"/>
            </p:cNvSpPr>
            <p:nvPr/>
          </p:nvSpPr>
          <p:spPr bwMode="auto">
            <a:xfrm>
              <a:off x="3034" y="1959"/>
              <a:ext cx="89" cy="196"/>
            </a:xfrm>
            <a:custGeom>
              <a:avLst/>
              <a:gdLst>
                <a:gd name="T0" fmla="*/ 0 w 92"/>
                <a:gd name="T1" fmla="*/ 1 h 56"/>
                <a:gd name="T2" fmla="*/ 0 w 92"/>
                <a:gd name="T3" fmla="*/ 1 h 56"/>
                <a:gd name="T4" fmla="*/ 0 w 92"/>
                <a:gd name="T5" fmla="*/ 1 h 56"/>
                <a:gd name="T6" fmla="*/ 0 w 92"/>
                <a:gd name="T7" fmla="*/ 1 h 56"/>
                <a:gd name="T8" fmla="*/ 0 w 92"/>
                <a:gd name="T9" fmla="*/ 1 h 56"/>
                <a:gd name="T10" fmla="*/ 0 w 92"/>
                <a:gd name="T11" fmla="*/ 1 h 56"/>
                <a:gd name="T12" fmla="*/ 0 w 92"/>
                <a:gd name="T13" fmla="*/ 1 h 56"/>
                <a:gd name="T14" fmla="*/ 0 w 92"/>
                <a:gd name="T15" fmla="*/ 0 h 56"/>
                <a:gd name="T16" fmla="*/ 0 w 92"/>
                <a:gd name="T17" fmla="*/ 1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56">
                  <a:moveTo>
                    <a:pt x="80" y="33"/>
                  </a:moveTo>
                  <a:lnTo>
                    <a:pt x="81" y="56"/>
                  </a:lnTo>
                  <a:lnTo>
                    <a:pt x="44" y="40"/>
                  </a:lnTo>
                  <a:lnTo>
                    <a:pt x="8" y="25"/>
                  </a:lnTo>
                  <a:lnTo>
                    <a:pt x="0" y="9"/>
                  </a:lnTo>
                  <a:lnTo>
                    <a:pt x="26" y="6"/>
                  </a:lnTo>
                  <a:lnTo>
                    <a:pt x="59" y="2"/>
                  </a:lnTo>
                  <a:lnTo>
                    <a:pt x="92" y="0"/>
                  </a:lnTo>
                  <a:lnTo>
                    <a:pt x="80" y="3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49" name="Freeform 347"/>
            <p:cNvSpPr>
              <a:spLocks noChangeAspect="1"/>
            </p:cNvSpPr>
            <p:nvPr/>
          </p:nvSpPr>
          <p:spPr bwMode="auto">
            <a:xfrm>
              <a:off x="2973" y="1909"/>
              <a:ext cx="89" cy="196"/>
            </a:xfrm>
            <a:custGeom>
              <a:avLst/>
              <a:gdLst>
                <a:gd name="T0" fmla="*/ 0 w 47"/>
                <a:gd name="T1" fmla="*/ 0 h 84"/>
                <a:gd name="T2" fmla="*/ 0 w 47"/>
                <a:gd name="T3" fmla="*/ 0 h 84"/>
                <a:gd name="T4" fmla="*/ 0 w 47"/>
                <a:gd name="T5" fmla="*/ 0 h 84"/>
                <a:gd name="T6" fmla="*/ 0 w 47"/>
                <a:gd name="T7" fmla="*/ 0 h 84"/>
                <a:gd name="T8" fmla="*/ 0 w 47"/>
                <a:gd name="T9" fmla="*/ 0 h 84"/>
                <a:gd name="T10" fmla="*/ 0 w 47"/>
                <a:gd name="T11" fmla="*/ 0 h 84"/>
                <a:gd name="T12" fmla="*/ 0 w 47"/>
                <a:gd name="T13" fmla="*/ 0 h 84"/>
                <a:gd name="T14" fmla="*/ 0 w 47"/>
                <a:gd name="T15" fmla="*/ 0 h 84"/>
                <a:gd name="T16" fmla="*/ 0 w 47"/>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84">
                  <a:moveTo>
                    <a:pt x="25" y="72"/>
                  </a:moveTo>
                  <a:lnTo>
                    <a:pt x="14" y="84"/>
                  </a:lnTo>
                  <a:lnTo>
                    <a:pt x="7" y="65"/>
                  </a:lnTo>
                  <a:lnTo>
                    <a:pt x="3" y="38"/>
                  </a:lnTo>
                  <a:lnTo>
                    <a:pt x="0" y="13"/>
                  </a:lnTo>
                  <a:lnTo>
                    <a:pt x="29" y="0"/>
                  </a:lnTo>
                  <a:lnTo>
                    <a:pt x="47" y="25"/>
                  </a:lnTo>
                  <a:lnTo>
                    <a:pt x="42" y="69"/>
                  </a:lnTo>
                  <a:lnTo>
                    <a:pt x="25" y="7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0" name="Freeform 348"/>
            <p:cNvSpPr>
              <a:spLocks noChangeAspect="1"/>
            </p:cNvSpPr>
            <p:nvPr/>
          </p:nvSpPr>
          <p:spPr bwMode="auto">
            <a:xfrm>
              <a:off x="2961" y="1869"/>
              <a:ext cx="89" cy="196"/>
            </a:xfrm>
            <a:custGeom>
              <a:avLst/>
              <a:gdLst>
                <a:gd name="T0" fmla="*/ 1 w 1"/>
                <a:gd name="T1" fmla="*/ 0 h 1"/>
                <a:gd name="T2" fmla="*/ 0 w 1"/>
                <a:gd name="T3" fmla="*/ 0 h 1"/>
                <a:gd name="T4" fmla="*/ 0 w 1"/>
                <a:gd name="T5" fmla="*/ 1 h 1"/>
                <a:gd name="T6" fmla="*/ 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lnTo>
                    <a:pt x="0" y="0"/>
                  </a:lnTo>
                  <a:lnTo>
                    <a:pt x="0" y="1"/>
                  </a:lnTo>
                  <a:lnTo>
                    <a:pt x="1"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1" name="Freeform 349"/>
            <p:cNvSpPr>
              <a:spLocks noChangeAspect="1"/>
            </p:cNvSpPr>
            <p:nvPr/>
          </p:nvSpPr>
          <p:spPr bwMode="auto">
            <a:xfrm>
              <a:off x="3222" y="1898"/>
              <a:ext cx="89" cy="196"/>
            </a:xfrm>
            <a:custGeom>
              <a:avLst/>
              <a:gdLst>
                <a:gd name="T0" fmla="*/ 1 w 556"/>
                <a:gd name="T1" fmla="*/ 0 h 217"/>
                <a:gd name="T2" fmla="*/ 0 w 556"/>
                <a:gd name="T3" fmla="*/ 0 h 217"/>
                <a:gd name="T4" fmla="*/ 0 w 556"/>
                <a:gd name="T5" fmla="*/ 0 h 217"/>
                <a:gd name="T6" fmla="*/ 0 w 556"/>
                <a:gd name="T7" fmla="*/ 0 h 217"/>
                <a:gd name="T8" fmla="*/ 0 w 556"/>
                <a:gd name="T9" fmla="*/ 0 h 217"/>
                <a:gd name="T10" fmla="*/ 0 w 556"/>
                <a:gd name="T11" fmla="*/ 0 h 217"/>
                <a:gd name="T12" fmla="*/ 0 w 556"/>
                <a:gd name="T13" fmla="*/ 0 h 217"/>
                <a:gd name="T14" fmla="*/ 0 w 556"/>
                <a:gd name="T15" fmla="*/ 0 h 217"/>
                <a:gd name="T16" fmla="*/ 0 w 556"/>
                <a:gd name="T17" fmla="*/ 0 h 217"/>
                <a:gd name="T18" fmla="*/ 0 w 556"/>
                <a:gd name="T19" fmla="*/ 0 h 217"/>
                <a:gd name="T20" fmla="*/ 0 w 556"/>
                <a:gd name="T21" fmla="*/ 0 h 217"/>
                <a:gd name="T22" fmla="*/ 0 w 556"/>
                <a:gd name="T23" fmla="*/ 0 h 217"/>
                <a:gd name="T24" fmla="*/ 0 w 556"/>
                <a:gd name="T25" fmla="*/ 0 h 217"/>
                <a:gd name="T26" fmla="*/ 0 w 556"/>
                <a:gd name="T27" fmla="*/ 0 h 217"/>
                <a:gd name="T28" fmla="*/ 0 w 556"/>
                <a:gd name="T29" fmla="*/ 0 h 217"/>
                <a:gd name="T30" fmla="*/ 0 w 556"/>
                <a:gd name="T31" fmla="*/ 0 h 217"/>
                <a:gd name="T32" fmla="*/ 0 w 556"/>
                <a:gd name="T33" fmla="*/ 0 h 217"/>
                <a:gd name="T34" fmla="*/ 0 w 556"/>
                <a:gd name="T35" fmla="*/ 0 h 217"/>
                <a:gd name="T36" fmla="*/ 0 w 556"/>
                <a:gd name="T37" fmla="*/ 0 h 217"/>
                <a:gd name="T38" fmla="*/ 0 w 556"/>
                <a:gd name="T39" fmla="*/ 0 h 217"/>
                <a:gd name="T40" fmla="*/ 0 w 556"/>
                <a:gd name="T41" fmla="*/ 0 h 217"/>
                <a:gd name="T42" fmla="*/ 0 w 556"/>
                <a:gd name="T43" fmla="*/ 0 h 217"/>
                <a:gd name="T44" fmla="*/ 0 w 556"/>
                <a:gd name="T45" fmla="*/ 0 h 217"/>
                <a:gd name="T46" fmla="*/ 0 w 556"/>
                <a:gd name="T47" fmla="*/ 0 h 217"/>
                <a:gd name="T48" fmla="*/ 0 w 556"/>
                <a:gd name="T49" fmla="*/ 0 h 217"/>
                <a:gd name="T50" fmla="*/ 1 w 556"/>
                <a:gd name="T51" fmla="*/ 0 h 217"/>
                <a:gd name="T52" fmla="*/ 1 w 556"/>
                <a:gd name="T53" fmla="*/ 0 h 217"/>
                <a:gd name="T54" fmla="*/ 1 w 556"/>
                <a:gd name="T55" fmla="*/ 0 h 217"/>
                <a:gd name="T56" fmla="*/ 1 w 556"/>
                <a:gd name="T57" fmla="*/ 0 h 217"/>
                <a:gd name="T58" fmla="*/ 1 w 556"/>
                <a:gd name="T59" fmla="*/ 0 h 217"/>
                <a:gd name="T60" fmla="*/ 1 w 556"/>
                <a:gd name="T61" fmla="*/ 0 h 217"/>
                <a:gd name="T62" fmla="*/ 1 w 556"/>
                <a:gd name="T63" fmla="*/ 0 h 217"/>
                <a:gd name="T64" fmla="*/ 1 w 556"/>
                <a:gd name="T65" fmla="*/ 0 h 217"/>
                <a:gd name="T66" fmla="*/ 1 w 556"/>
                <a:gd name="T67" fmla="*/ 0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6" h="217">
                  <a:moveTo>
                    <a:pt x="416" y="183"/>
                  </a:moveTo>
                  <a:lnTo>
                    <a:pt x="372" y="182"/>
                  </a:lnTo>
                  <a:lnTo>
                    <a:pt x="326" y="186"/>
                  </a:lnTo>
                  <a:lnTo>
                    <a:pt x="316" y="189"/>
                  </a:lnTo>
                  <a:lnTo>
                    <a:pt x="314" y="205"/>
                  </a:lnTo>
                  <a:lnTo>
                    <a:pt x="302" y="217"/>
                  </a:lnTo>
                  <a:lnTo>
                    <a:pt x="299" y="214"/>
                  </a:lnTo>
                  <a:lnTo>
                    <a:pt x="300" y="208"/>
                  </a:lnTo>
                  <a:lnTo>
                    <a:pt x="301" y="181"/>
                  </a:lnTo>
                  <a:lnTo>
                    <a:pt x="288" y="188"/>
                  </a:lnTo>
                  <a:lnTo>
                    <a:pt x="268" y="187"/>
                  </a:lnTo>
                  <a:lnTo>
                    <a:pt x="245" y="195"/>
                  </a:lnTo>
                  <a:lnTo>
                    <a:pt x="215" y="210"/>
                  </a:lnTo>
                  <a:lnTo>
                    <a:pt x="190" y="202"/>
                  </a:lnTo>
                  <a:lnTo>
                    <a:pt x="142" y="182"/>
                  </a:lnTo>
                  <a:lnTo>
                    <a:pt x="137" y="196"/>
                  </a:lnTo>
                  <a:lnTo>
                    <a:pt x="122" y="205"/>
                  </a:lnTo>
                  <a:lnTo>
                    <a:pt x="95" y="195"/>
                  </a:lnTo>
                  <a:lnTo>
                    <a:pt x="79" y="186"/>
                  </a:lnTo>
                  <a:lnTo>
                    <a:pt x="64" y="188"/>
                  </a:lnTo>
                  <a:lnTo>
                    <a:pt x="48" y="188"/>
                  </a:lnTo>
                  <a:lnTo>
                    <a:pt x="66" y="178"/>
                  </a:lnTo>
                  <a:lnTo>
                    <a:pt x="43" y="175"/>
                  </a:lnTo>
                  <a:lnTo>
                    <a:pt x="46" y="166"/>
                  </a:lnTo>
                  <a:lnTo>
                    <a:pt x="32" y="154"/>
                  </a:lnTo>
                  <a:lnTo>
                    <a:pt x="36" y="147"/>
                  </a:lnTo>
                  <a:lnTo>
                    <a:pt x="11" y="135"/>
                  </a:lnTo>
                  <a:lnTo>
                    <a:pt x="6" y="122"/>
                  </a:lnTo>
                  <a:lnTo>
                    <a:pt x="14" y="124"/>
                  </a:lnTo>
                  <a:lnTo>
                    <a:pt x="25" y="127"/>
                  </a:lnTo>
                  <a:lnTo>
                    <a:pt x="19" y="114"/>
                  </a:lnTo>
                  <a:lnTo>
                    <a:pt x="19" y="108"/>
                  </a:lnTo>
                  <a:lnTo>
                    <a:pt x="16" y="90"/>
                  </a:lnTo>
                  <a:lnTo>
                    <a:pt x="0" y="87"/>
                  </a:lnTo>
                  <a:lnTo>
                    <a:pt x="2" y="62"/>
                  </a:lnTo>
                  <a:lnTo>
                    <a:pt x="31" y="58"/>
                  </a:lnTo>
                  <a:lnTo>
                    <a:pt x="41" y="51"/>
                  </a:lnTo>
                  <a:lnTo>
                    <a:pt x="76" y="52"/>
                  </a:lnTo>
                  <a:lnTo>
                    <a:pt x="98" y="43"/>
                  </a:lnTo>
                  <a:lnTo>
                    <a:pt x="90" y="42"/>
                  </a:lnTo>
                  <a:lnTo>
                    <a:pt x="74" y="30"/>
                  </a:lnTo>
                  <a:lnTo>
                    <a:pt x="130" y="32"/>
                  </a:lnTo>
                  <a:lnTo>
                    <a:pt x="169" y="7"/>
                  </a:lnTo>
                  <a:lnTo>
                    <a:pt x="198" y="3"/>
                  </a:lnTo>
                  <a:lnTo>
                    <a:pt x="227" y="0"/>
                  </a:lnTo>
                  <a:lnTo>
                    <a:pt x="245" y="2"/>
                  </a:lnTo>
                  <a:lnTo>
                    <a:pt x="266" y="10"/>
                  </a:lnTo>
                  <a:lnTo>
                    <a:pt x="277" y="18"/>
                  </a:lnTo>
                  <a:lnTo>
                    <a:pt x="316" y="26"/>
                  </a:lnTo>
                  <a:lnTo>
                    <a:pt x="353" y="36"/>
                  </a:lnTo>
                  <a:lnTo>
                    <a:pt x="390" y="36"/>
                  </a:lnTo>
                  <a:lnTo>
                    <a:pt x="433" y="16"/>
                  </a:lnTo>
                  <a:lnTo>
                    <a:pt x="470" y="13"/>
                  </a:lnTo>
                  <a:lnTo>
                    <a:pt x="488" y="27"/>
                  </a:lnTo>
                  <a:lnTo>
                    <a:pt x="502" y="50"/>
                  </a:lnTo>
                  <a:lnTo>
                    <a:pt x="514" y="69"/>
                  </a:lnTo>
                  <a:lnTo>
                    <a:pt x="539" y="80"/>
                  </a:lnTo>
                  <a:lnTo>
                    <a:pt x="526" y="90"/>
                  </a:lnTo>
                  <a:lnTo>
                    <a:pt x="529" y="110"/>
                  </a:lnTo>
                  <a:lnTo>
                    <a:pt x="536" y="146"/>
                  </a:lnTo>
                  <a:lnTo>
                    <a:pt x="556" y="170"/>
                  </a:lnTo>
                  <a:lnTo>
                    <a:pt x="539" y="172"/>
                  </a:lnTo>
                  <a:lnTo>
                    <a:pt x="530" y="166"/>
                  </a:lnTo>
                  <a:lnTo>
                    <a:pt x="492" y="166"/>
                  </a:lnTo>
                  <a:lnTo>
                    <a:pt x="484" y="172"/>
                  </a:lnTo>
                  <a:lnTo>
                    <a:pt x="474" y="170"/>
                  </a:lnTo>
                  <a:lnTo>
                    <a:pt x="445" y="176"/>
                  </a:lnTo>
                  <a:lnTo>
                    <a:pt x="416" y="183"/>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2" name="Freeform 350"/>
            <p:cNvSpPr>
              <a:spLocks noChangeAspect="1"/>
            </p:cNvSpPr>
            <p:nvPr/>
          </p:nvSpPr>
          <p:spPr bwMode="auto">
            <a:xfrm>
              <a:off x="3216" y="1898"/>
              <a:ext cx="89" cy="196"/>
            </a:xfrm>
            <a:custGeom>
              <a:avLst/>
              <a:gdLst>
                <a:gd name="T0" fmla="*/ 0 w 85"/>
                <a:gd name="T1" fmla="*/ 0 h 63"/>
                <a:gd name="T2" fmla="*/ 0 w 85"/>
                <a:gd name="T3" fmla="*/ 0 h 63"/>
                <a:gd name="T4" fmla="*/ 0 w 85"/>
                <a:gd name="T5" fmla="*/ 0 h 63"/>
                <a:gd name="T6" fmla="*/ 0 w 85"/>
                <a:gd name="T7" fmla="*/ 0 h 63"/>
                <a:gd name="T8" fmla="*/ 0 w 85"/>
                <a:gd name="T9" fmla="*/ 0 h 63"/>
                <a:gd name="T10" fmla="*/ 0 w 85"/>
                <a:gd name="T11" fmla="*/ 0 h 63"/>
                <a:gd name="T12" fmla="*/ 0 w 85"/>
                <a:gd name="T13" fmla="*/ 0 h 63"/>
                <a:gd name="T14" fmla="*/ 0 w 85"/>
                <a:gd name="T15" fmla="*/ 0 h 63"/>
                <a:gd name="T16" fmla="*/ 0 w 85"/>
                <a:gd name="T17" fmla="*/ 0 h 63"/>
                <a:gd name="T18" fmla="*/ 0 w 85"/>
                <a:gd name="T19" fmla="*/ 0 h 63"/>
                <a:gd name="T20" fmla="*/ 0 w 85"/>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63">
                  <a:moveTo>
                    <a:pt x="10" y="1"/>
                  </a:moveTo>
                  <a:lnTo>
                    <a:pt x="5" y="8"/>
                  </a:lnTo>
                  <a:lnTo>
                    <a:pt x="11" y="21"/>
                  </a:lnTo>
                  <a:lnTo>
                    <a:pt x="0" y="43"/>
                  </a:lnTo>
                  <a:lnTo>
                    <a:pt x="18" y="46"/>
                  </a:lnTo>
                  <a:lnTo>
                    <a:pt x="9" y="63"/>
                  </a:lnTo>
                  <a:lnTo>
                    <a:pt x="40" y="39"/>
                  </a:lnTo>
                  <a:lnTo>
                    <a:pt x="85" y="32"/>
                  </a:lnTo>
                  <a:lnTo>
                    <a:pt x="72" y="21"/>
                  </a:lnTo>
                  <a:lnTo>
                    <a:pt x="52" y="0"/>
                  </a:lnTo>
                  <a:lnTo>
                    <a:pt x="10" y="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3" name="Freeform 351"/>
            <p:cNvSpPr>
              <a:spLocks noChangeAspect="1"/>
            </p:cNvSpPr>
            <p:nvPr/>
          </p:nvSpPr>
          <p:spPr bwMode="auto">
            <a:xfrm>
              <a:off x="3152" y="1670"/>
              <a:ext cx="89" cy="196"/>
            </a:xfrm>
            <a:custGeom>
              <a:avLst/>
              <a:gdLst>
                <a:gd name="T0" fmla="*/ 0 w 244"/>
                <a:gd name="T1" fmla="*/ 0 h 156"/>
                <a:gd name="T2" fmla="*/ 0 w 244"/>
                <a:gd name="T3" fmla="*/ 0 h 156"/>
                <a:gd name="T4" fmla="*/ 0 w 244"/>
                <a:gd name="T5" fmla="*/ 0 h 156"/>
                <a:gd name="T6" fmla="*/ 0 w 244"/>
                <a:gd name="T7" fmla="*/ 0 h 156"/>
                <a:gd name="T8" fmla="*/ 0 w 244"/>
                <a:gd name="T9" fmla="*/ 0 h 156"/>
                <a:gd name="T10" fmla="*/ 0 w 244"/>
                <a:gd name="T11" fmla="*/ 0 h 156"/>
                <a:gd name="T12" fmla="*/ 0 w 244"/>
                <a:gd name="T13" fmla="*/ 0 h 156"/>
                <a:gd name="T14" fmla="*/ 0 w 244"/>
                <a:gd name="T15" fmla="*/ 0 h 156"/>
                <a:gd name="T16" fmla="*/ 0 w 244"/>
                <a:gd name="T17" fmla="*/ 0 h 156"/>
                <a:gd name="T18" fmla="*/ 0 w 244"/>
                <a:gd name="T19" fmla="*/ 0 h 156"/>
                <a:gd name="T20" fmla="*/ 0 w 244"/>
                <a:gd name="T21" fmla="*/ 0 h 156"/>
                <a:gd name="T22" fmla="*/ 0 w 244"/>
                <a:gd name="T23" fmla="*/ 0 h 156"/>
                <a:gd name="T24" fmla="*/ 0 w 244"/>
                <a:gd name="T25" fmla="*/ 0 h 156"/>
                <a:gd name="T26" fmla="*/ 0 w 244"/>
                <a:gd name="T27" fmla="*/ 0 h 156"/>
                <a:gd name="T28" fmla="*/ 0 w 244"/>
                <a:gd name="T29" fmla="*/ 0 h 156"/>
                <a:gd name="T30" fmla="*/ 0 w 244"/>
                <a:gd name="T31" fmla="*/ 0 h 156"/>
                <a:gd name="T32" fmla="*/ 0 w 244"/>
                <a:gd name="T33" fmla="*/ 0 h 156"/>
                <a:gd name="T34" fmla="*/ 0 w 244"/>
                <a:gd name="T35" fmla="*/ 0 h 156"/>
                <a:gd name="T36" fmla="*/ 0 w 244"/>
                <a:gd name="T37" fmla="*/ 0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4" h="156">
                  <a:moveTo>
                    <a:pt x="244" y="86"/>
                  </a:moveTo>
                  <a:lnTo>
                    <a:pt x="234" y="95"/>
                  </a:lnTo>
                  <a:lnTo>
                    <a:pt x="242" y="126"/>
                  </a:lnTo>
                  <a:lnTo>
                    <a:pt x="209" y="143"/>
                  </a:lnTo>
                  <a:lnTo>
                    <a:pt x="210" y="156"/>
                  </a:lnTo>
                  <a:lnTo>
                    <a:pt x="164" y="147"/>
                  </a:lnTo>
                  <a:lnTo>
                    <a:pt x="116" y="138"/>
                  </a:lnTo>
                  <a:lnTo>
                    <a:pt x="68" y="137"/>
                  </a:lnTo>
                  <a:lnTo>
                    <a:pt x="21" y="137"/>
                  </a:lnTo>
                  <a:lnTo>
                    <a:pt x="5" y="128"/>
                  </a:lnTo>
                  <a:lnTo>
                    <a:pt x="23" y="104"/>
                  </a:lnTo>
                  <a:lnTo>
                    <a:pt x="0" y="59"/>
                  </a:lnTo>
                  <a:lnTo>
                    <a:pt x="41" y="32"/>
                  </a:lnTo>
                  <a:lnTo>
                    <a:pt x="82" y="5"/>
                  </a:lnTo>
                  <a:lnTo>
                    <a:pt x="119" y="0"/>
                  </a:lnTo>
                  <a:lnTo>
                    <a:pt x="161" y="8"/>
                  </a:lnTo>
                  <a:lnTo>
                    <a:pt x="203" y="15"/>
                  </a:lnTo>
                  <a:lnTo>
                    <a:pt x="209" y="54"/>
                  </a:lnTo>
                  <a:lnTo>
                    <a:pt x="244" y="86"/>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4" name="Freeform 352"/>
            <p:cNvSpPr>
              <a:spLocks noChangeAspect="1"/>
            </p:cNvSpPr>
            <p:nvPr/>
          </p:nvSpPr>
          <p:spPr bwMode="auto">
            <a:xfrm>
              <a:off x="3141" y="1614"/>
              <a:ext cx="89" cy="196"/>
            </a:xfrm>
            <a:custGeom>
              <a:avLst/>
              <a:gdLst>
                <a:gd name="T0" fmla="*/ 0 w 117"/>
                <a:gd name="T1" fmla="*/ 0 h 55"/>
                <a:gd name="T2" fmla="*/ 0 w 117"/>
                <a:gd name="T3" fmla="*/ 0 h 55"/>
                <a:gd name="T4" fmla="*/ 0 w 117"/>
                <a:gd name="T5" fmla="*/ 0 h 55"/>
                <a:gd name="T6" fmla="*/ 0 w 117"/>
                <a:gd name="T7" fmla="*/ 0 h 55"/>
                <a:gd name="T8" fmla="*/ 0 w 117"/>
                <a:gd name="T9" fmla="*/ 0 h 55"/>
                <a:gd name="T10" fmla="*/ 0 w 117"/>
                <a:gd name="T11" fmla="*/ 0 h 55"/>
                <a:gd name="T12" fmla="*/ 0 w 117"/>
                <a:gd name="T13" fmla="*/ 0 h 55"/>
                <a:gd name="T14" fmla="*/ 0 w 117"/>
                <a:gd name="T15" fmla="*/ 0 h 55"/>
                <a:gd name="T16" fmla="*/ 0 w 117"/>
                <a:gd name="T17" fmla="*/ 0 h 55"/>
                <a:gd name="T18" fmla="*/ 0 w 117"/>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 h="55">
                  <a:moveTo>
                    <a:pt x="117" y="35"/>
                  </a:moveTo>
                  <a:lnTo>
                    <a:pt x="109" y="5"/>
                  </a:lnTo>
                  <a:lnTo>
                    <a:pt x="47" y="0"/>
                  </a:lnTo>
                  <a:lnTo>
                    <a:pt x="0" y="13"/>
                  </a:lnTo>
                  <a:lnTo>
                    <a:pt x="5" y="25"/>
                  </a:lnTo>
                  <a:lnTo>
                    <a:pt x="20" y="43"/>
                  </a:lnTo>
                  <a:lnTo>
                    <a:pt x="30" y="43"/>
                  </a:lnTo>
                  <a:lnTo>
                    <a:pt x="67" y="49"/>
                  </a:lnTo>
                  <a:lnTo>
                    <a:pt x="105" y="55"/>
                  </a:lnTo>
                  <a:lnTo>
                    <a:pt x="117" y="3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5" name="Freeform 353"/>
            <p:cNvSpPr>
              <a:spLocks noChangeAspect="1"/>
            </p:cNvSpPr>
            <p:nvPr/>
          </p:nvSpPr>
          <p:spPr bwMode="auto">
            <a:xfrm>
              <a:off x="3119" y="1635"/>
              <a:ext cx="89" cy="196"/>
            </a:xfrm>
            <a:custGeom>
              <a:avLst/>
              <a:gdLst>
                <a:gd name="T0" fmla="*/ 0 w 191"/>
                <a:gd name="T1" fmla="*/ 0 h 79"/>
                <a:gd name="T2" fmla="*/ 0 w 191"/>
                <a:gd name="T3" fmla="*/ 0 h 79"/>
                <a:gd name="T4" fmla="*/ 0 w 191"/>
                <a:gd name="T5" fmla="*/ 0 h 79"/>
                <a:gd name="T6" fmla="*/ 0 w 191"/>
                <a:gd name="T7" fmla="*/ 0 h 79"/>
                <a:gd name="T8" fmla="*/ 0 w 191"/>
                <a:gd name="T9" fmla="*/ 0 h 79"/>
                <a:gd name="T10" fmla="*/ 0 w 191"/>
                <a:gd name="T11" fmla="*/ 0 h 79"/>
                <a:gd name="T12" fmla="*/ 0 w 191"/>
                <a:gd name="T13" fmla="*/ 0 h 79"/>
                <a:gd name="T14" fmla="*/ 0 w 191"/>
                <a:gd name="T15" fmla="*/ 0 h 79"/>
                <a:gd name="T16" fmla="*/ 0 w 191"/>
                <a:gd name="T17" fmla="*/ 0 h 79"/>
                <a:gd name="T18" fmla="*/ 0 w 191"/>
                <a:gd name="T19" fmla="*/ 0 h 79"/>
                <a:gd name="T20" fmla="*/ 0 w 191"/>
                <a:gd name="T21" fmla="*/ 0 h 79"/>
                <a:gd name="T22" fmla="*/ 0 w 191"/>
                <a:gd name="T23" fmla="*/ 0 h 79"/>
                <a:gd name="T24" fmla="*/ 0 w 191"/>
                <a:gd name="T25" fmla="*/ 0 h 79"/>
                <a:gd name="T26" fmla="*/ 0 w 191"/>
                <a:gd name="T27" fmla="*/ 0 h 79"/>
                <a:gd name="T28" fmla="*/ 0 w 191"/>
                <a:gd name="T29" fmla="*/ 0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1" h="79">
                  <a:moveTo>
                    <a:pt x="98" y="54"/>
                  </a:moveTo>
                  <a:lnTo>
                    <a:pt x="53" y="60"/>
                  </a:lnTo>
                  <a:lnTo>
                    <a:pt x="9" y="65"/>
                  </a:lnTo>
                  <a:lnTo>
                    <a:pt x="0" y="67"/>
                  </a:lnTo>
                  <a:lnTo>
                    <a:pt x="14" y="23"/>
                  </a:lnTo>
                  <a:lnTo>
                    <a:pt x="36" y="22"/>
                  </a:lnTo>
                  <a:lnTo>
                    <a:pt x="70" y="42"/>
                  </a:lnTo>
                  <a:lnTo>
                    <a:pt x="84" y="30"/>
                  </a:lnTo>
                  <a:lnTo>
                    <a:pt x="81" y="0"/>
                  </a:lnTo>
                  <a:lnTo>
                    <a:pt x="118" y="6"/>
                  </a:lnTo>
                  <a:lnTo>
                    <a:pt x="156" y="12"/>
                  </a:lnTo>
                  <a:lnTo>
                    <a:pt x="173" y="36"/>
                  </a:lnTo>
                  <a:lnTo>
                    <a:pt x="191" y="74"/>
                  </a:lnTo>
                  <a:lnTo>
                    <a:pt x="154" y="79"/>
                  </a:lnTo>
                  <a:lnTo>
                    <a:pt x="98" y="5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6" name="Freeform 354"/>
            <p:cNvSpPr>
              <a:spLocks noChangeAspect="1"/>
            </p:cNvSpPr>
            <p:nvPr/>
          </p:nvSpPr>
          <p:spPr bwMode="auto">
            <a:xfrm>
              <a:off x="3119" y="1661"/>
              <a:ext cx="89" cy="196"/>
            </a:xfrm>
            <a:custGeom>
              <a:avLst/>
              <a:gdLst>
                <a:gd name="T0" fmla="*/ 0 w 154"/>
                <a:gd name="T1" fmla="*/ 0 h 79"/>
                <a:gd name="T2" fmla="*/ 0 w 154"/>
                <a:gd name="T3" fmla="*/ 0 h 79"/>
                <a:gd name="T4" fmla="*/ 0 w 154"/>
                <a:gd name="T5" fmla="*/ 0 h 79"/>
                <a:gd name="T6" fmla="*/ 0 w 154"/>
                <a:gd name="T7" fmla="*/ 0 h 79"/>
                <a:gd name="T8" fmla="*/ 0 w 154"/>
                <a:gd name="T9" fmla="*/ 0 h 79"/>
                <a:gd name="T10" fmla="*/ 0 w 154"/>
                <a:gd name="T11" fmla="*/ 0 h 79"/>
                <a:gd name="T12" fmla="*/ 0 w 154"/>
                <a:gd name="T13" fmla="*/ 0 h 79"/>
                <a:gd name="T14" fmla="*/ 0 w 154"/>
                <a:gd name="T15" fmla="*/ 0 h 79"/>
                <a:gd name="T16" fmla="*/ 0 w 154"/>
                <a:gd name="T17" fmla="*/ 0 h 79"/>
                <a:gd name="T18" fmla="*/ 0 w 154"/>
                <a:gd name="T19" fmla="*/ 0 h 79"/>
                <a:gd name="T20" fmla="*/ 0 w 154"/>
                <a:gd name="T21" fmla="*/ 0 h 79"/>
                <a:gd name="T22" fmla="*/ 0 w 15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79">
                  <a:moveTo>
                    <a:pt x="8" y="58"/>
                  </a:moveTo>
                  <a:lnTo>
                    <a:pt x="0" y="13"/>
                  </a:lnTo>
                  <a:lnTo>
                    <a:pt x="9" y="11"/>
                  </a:lnTo>
                  <a:lnTo>
                    <a:pt x="53" y="6"/>
                  </a:lnTo>
                  <a:lnTo>
                    <a:pt x="98" y="0"/>
                  </a:lnTo>
                  <a:lnTo>
                    <a:pt x="154" y="25"/>
                  </a:lnTo>
                  <a:lnTo>
                    <a:pt x="113" y="52"/>
                  </a:lnTo>
                  <a:lnTo>
                    <a:pt x="72" y="79"/>
                  </a:lnTo>
                  <a:lnTo>
                    <a:pt x="48" y="78"/>
                  </a:lnTo>
                  <a:lnTo>
                    <a:pt x="47" y="65"/>
                  </a:lnTo>
                  <a:lnTo>
                    <a:pt x="23" y="61"/>
                  </a:lnTo>
                  <a:lnTo>
                    <a:pt x="8" y="5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7" name="Freeform 355"/>
            <p:cNvSpPr>
              <a:spLocks noChangeAspect="1"/>
            </p:cNvSpPr>
            <p:nvPr/>
          </p:nvSpPr>
          <p:spPr bwMode="auto">
            <a:xfrm>
              <a:off x="3039" y="1691"/>
              <a:ext cx="89" cy="196"/>
            </a:xfrm>
            <a:custGeom>
              <a:avLst/>
              <a:gdLst>
                <a:gd name="T0" fmla="*/ 0 w 276"/>
                <a:gd name="T1" fmla="*/ 0 h 194"/>
                <a:gd name="T2" fmla="*/ 0 w 276"/>
                <a:gd name="T3" fmla="*/ 0 h 194"/>
                <a:gd name="T4" fmla="*/ 0 w 276"/>
                <a:gd name="T5" fmla="*/ 0 h 194"/>
                <a:gd name="T6" fmla="*/ 0 w 276"/>
                <a:gd name="T7" fmla="*/ 0 h 194"/>
                <a:gd name="T8" fmla="*/ 0 w 276"/>
                <a:gd name="T9" fmla="*/ 0 h 194"/>
                <a:gd name="T10" fmla="*/ 0 w 276"/>
                <a:gd name="T11" fmla="*/ 0 h 194"/>
                <a:gd name="T12" fmla="*/ 0 w 276"/>
                <a:gd name="T13" fmla="*/ 0 h 194"/>
                <a:gd name="T14" fmla="*/ 0 w 276"/>
                <a:gd name="T15" fmla="*/ 0 h 194"/>
                <a:gd name="T16" fmla="*/ 0 w 276"/>
                <a:gd name="T17" fmla="*/ 0 h 194"/>
                <a:gd name="T18" fmla="*/ 0 w 276"/>
                <a:gd name="T19" fmla="*/ 0 h 194"/>
                <a:gd name="T20" fmla="*/ 0 w 276"/>
                <a:gd name="T21" fmla="*/ 0 h 194"/>
                <a:gd name="T22" fmla="*/ 0 w 276"/>
                <a:gd name="T23" fmla="*/ 0 h 194"/>
                <a:gd name="T24" fmla="*/ 0 w 276"/>
                <a:gd name="T25" fmla="*/ 0 h 194"/>
                <a:gd name="T26" fmla="*/ 0 w 276"/>
                <a:gd name="T27" fmla="*/ 0 h 194"/>
                <a:gd name="T28" fmla="*/ 0 w 276"/>
                <a:gd name="T29" fmla="*/ 0 h 194"/>
                <a:gd name="T30" fmla="*/ 0 w 276"/>
                <a:gd name="T31" fmla="*/ 0 h 194"/>
                <a:gd name="T32" fmla="*/ 0 w 276"/>
                <a:gd name="T33" fmla="*/ 0 h 194"/>
                <a:gd name="T34" fmla="*/ 0 w 276"/>
                <a:gd name="T35" fmla="*/ 0 h 194"/>
                <a:gd name="T36" fmla="*/ 0 w 276"/>
                <a:gd name="T37" fmla="*/ 0 h 194"/>
                <a:gd name="T38" fmla="*/ 0 w 276"/>
                <a:gd name="T39" fmla="*/ 0 h 194"/>
                <a:gd name="T40" fmla="*/ 0 w 276"/>
                <a:gd name="T41" fmla="*/ 0 h 194"/>
                <a:gd name="T42" fmla="*/ 0 w 276"/>
                <a:gd name="T43" fmla="*/ 0 h 194"/>
                <a:gd name="T44" fmla="*/ 0 w 276"/>
                <a:gd name="T45" fmla="*/ 0 h 194"/>
                <a:gd name="T46" fmla="*/ 0 w 276"/>
                <a:gd name="T47" fmla="*/ 0 h 194"/>
                <a:gd name="T48" fmla="*/ 0 w 276"/>
                <a:gd name="T49" fmla="*/ 0 h 194"/>
                <a:gd name="T50" fmla="*/ 0 w 276"/>
                <a:gd name="T51" fmla="*/ 0 h 194"/>
                <a:gd name="T52" fmla="*/ 0 w 276"/>
                <a:gd name="T53" fmla="*/ 0 h 194"/>
                <a:gd name="T54" fmla="*/ 0 w 276"/>
                <a:gd name="T55" fmla="*/ 0 h 194"/>
                <a:gd name="T56" fmla="*/ 0 w 276"/>
                <a:gd name="T57" fmla="*/ 0 h 194"/>
                <a:gd name="T58" fmla="*/ 0 w 276"/>
                <a:gd name="T59" fmla="*/ 0 h 1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6" h="194">
                  <a:moveTo>
                    <a:pt x="114" y="9"/>
                  </a:moveTo>
                  <a:lnTo>
                    <a:pt x="109" y="0"/>
                  </a:lnTo>
                  <a:lnTo>
                    <a:pt x="73" y="2"/>
                  </a:lnTo>
                  <a:lnTo>
                    <a:pt x="37" y="14"/>
                  </a:lnTo>
                  <a:lnTo>
                    <a:pt x="0" y="22"/>
                  </a:lnTo>
                  <a:lnTo>
                    <a:pt x="11" y="32"/>
                  </a:lnTo>
                  <a:lnTo>
                    <a:pt x="3" y="34"/>
                  </a:lnTo>
                  <a:lnTo>
                    <a:pt x="6" y="67"/>
                  </a:lnTo>
                  <a:lnTo>
                    <a:pt x="21" y="104"/>
                  </a:lnTo>
                  <a:lnTo>
                    <a:pt x="25" y="132"/>
                  </a:lnTo>
                  <a:lnTo>
                    <a:pt x="30" y="130"/>
                  </a:lnTo>
                  <a:lnTo>
                    <a:pt x="66" y="144"/>
                  </a:lnTo>
                  <a:lnTo>
                    <a:pt x="73" y="153"/>
                  </a:lnTo>
                  <a:lnTo>
                    <a:pt x="88" y="152"/>
                  </a:lnTo>
                  <a:lnTo>
                    <a:pt x="107" y="152"/>
                  </a:lnTo>
                  <a:lnTo>
                    <a:pt x="141" y="177"/>
                  </a:lnTo>
                  <a:lnTo>
                    <a:pt x="171" y="180"/>
                  </a:lnTo>
                  <a:lnTo>
                    <a:pt x="177" y="186"/>
                  </a:lnTo>
                  <a:lnTo>
                    <a:pt x="202" y="183"/>
                  </a:lnTo>
                  <a:lnTo>
                    <a:pt x="244" y="194"/>
                  </a:lnTo>
                  <a:lnTo>
                    <a:pt x="249" y="183"/>
                  </a:lnTo>
                  <a:lnTo>
                    <a:pt x="274" y="147"/>
                  </a:lnTo>
                  <a:lnTo>
                    <a:pt x="276" y="130"/>
                  </a:lnTo>
                  <a:lnTo>
                    <a:pt x="262" y="93"/>
                  </a:lnTo>
                  <a:lnTo>
                    <a:pt x="246" y="84"/>
                  </a:lnTo>
                  <a:lnTo>
                    <a:pt x="264" y="60"/>
                  </a:lnTo>
                  <a:lnTo>
                    <a:pt x="241" y="15"/>
                  </a:lnTo>
                  <a:lnTo>
                    <a:pt x="191" y="12"/>
                  </a:lnTo>
                  <a:lnTo>
                    <a:pt x="142" y="8"/>
                  </a:lnTo>
                  <a:lnTo>
                    <a:pt x="114" y="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8" name="Freeform 356"/>
            <p:cNvSpPr>
              <a:spLocks noChangeAspect="1"/>
            </p:cNvSpPr>
            <p:nvPr/>
          </p:nvSpPr>
          <p:spPr bwMode="auto">
            <a:xfrm>
              <a:off x="3130" y="1795"/>
              <a:ext cx="89" cy="196"/>
            </a:xfrm>
            <a:custGeom>
              <a:avLst/>
              <a:gdLst>
                <a:gd name="T0" fmla="*/ 0 w 270"/>
                <a:gd name="T1" fmla="*/ 0 h 159"/>
                <a:gd name="T2" fmla="*/ 0 w 270"/>
                <a:gd name="T3" fmla="*/ 0 h 159"/>
                <a:gd name="T4" fmla="*/ 0 w 270"/>
                <a:gd name="T5" fmla="*/ 0 h 159"/>
                <a:gd name="T6" fmla="*/ 0 w 270"/>
                <a:gd name="T7" fmla="*/ 0 h 159"/>
                <a:gd name="T8" fmla="*/ 0 w 270"/>
                <a:gd name="T9" fmla="*/ 0 h 159"/>
                <a:gd name="T10" fmla="*/ 0 w 270"/>
                <a:gd name="T11" fmla="*/ 0 h 159"/>
                <a:gd name="T12" fmla="*/ 0 w 270"/>
                <a:gd name="T13" fmla="*/ 0 h 159"/>
                <a:gd name="T14" fmla="*/ 0 w 270"/>
                <a:gd name="T15" fmla="*/ 0 h 159"/>
                <a:gd name="T16" fmla="*/ 0 w 270"/>
                <a:gd name="T17" fmla="*/ 0 h 159"/>
                <a:gd name="T18" fmla="*/ 0 w 270"/>
                <a:gd name="T19" fmla="*/ 0 h 159"/>
                <a:gd name="T20" fmla="*/ 0 w 270"/>
                <a:gd name="T21" fmla="*/ 0 h 159"/>
                <a:gd name="T22" fmla="*/ 0 w 270"/>
                <a:gd name="T23" fmla="*/ 0 h 159"/>
                <a:gd name="T24" fmla="*/ 0 w 270"/>
                <a:gd name="T25" fmla="*/ 0 h 159"/>
                <a:gd name="T26" fmla="*/ 0 w 270"/>
                <a:gd name="T27" fmla="*/ 0 h 159"/>
                <a:gd name="T28" fmla="*/ 0 w 270"/>
                <a:gd name="T29" fmla="*/ 0 h 159"/>
                <a:gd name="T30" fmla="*/ 0 w 270"/>
                <a:gd name="T31" fmla="*/ 0 h 159"/>
                <a:gd name="T32" fmla="*/ 0 w 270"/>
                <a:gd name="T33" fmla="*/ 0 h 159"/>
                <a:gd name="T34" fmla="*/ 0 w 270"/>
                <a:gd name="T35" fmla="*/ 0 h 159"/>
                <a:gd name="T36" fmla="*/ 0 w 270"/>
                <a:gd name="T37" fmla="*/ 0 h 159"/>
                <a:gd name="T38" fmla="*/ 0 w 270"/>
                <a:gd name="T39" fmla="*/ 0 h 159"/>
                <a:gd name="T40" fmla="*/ 0 w 270"/>
                <a:gd name="T41" fmla="*/ 0 h 159"/>
                <a:gd name="T42" fmla="*/ 0 w 270"/>
                <a:gd name="T43" fmla="*/ 0 h 159"/>
                <a:gd name="T44" fmla="*/ 0 w 270"/>
                <a:gd name="T45" fmla="*/ 0 h 159"/>
                <a:gd name="T46" fmla="*/ 0 w 270"/>
                <a:gd name="T47" fmla="*/ 0 h 159"/>
                <a:gd name="T48" fmla="*/ 0 w 270"/>
                <a:gd name="T49" fmla="*/ 0 h 159"/>
                <a:gd name="T50" fmla="*/ 0 w 270"/>
                <a:gd name="T51" fmla="*/ 0 h 159"/>
                <a:gd name="T52" fmla="*/ 0 w 270"/>
                <a:gd name="T53" fmla="*/ 0 h 159"/>
                <a:gd name="T54" fmla="*/ 0 w 270"/>
                <a:gd name="T55" fmla="*/ 0 h 159"/>
                <a:gd name="T56" fmla="*/ 0 w 270"/>
                <a:gd name="T57" fmla="*/ 0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70" h="159">
                  <a:moveTo>
                    <a:pt x="249" y="131"/>
                  </a:moveTo>
                  <a:lnTo>
                    <a:pt x="245" y="157"/>
                  </a:lnTo>
                  <a:lnTo>
                    <a:pt x="191" y="146"/>
                  </a:lnTo>
                  <a:lnTo>
                    <a:pt x="145" y="159"/>
                  </a:lnTo>
                  <a:lnTo>
                    <a:pt x="114" y="155"/>
                  </a:lnTo>
                  <a:lnTo>
                    <a:pt x="82" y="150"/>
                  </a:lnTo>
                  <a:lnTo>
                    <a:pt x="76" y="140"/>
                  </a:lnTo>
                  <a:lnTo>
                    <a:pt x="72" y="129"/>
                  </a:lnTo>
                  <a:lnTo>
                    <a:pt x="64" y="125"/>
                  </a:lnTo>
                  <a:lnTo>
                    <a:pt x="54" y="125"/>
                  </a:lnTo>
                  <a:lnTo>
                    <a:pt x="41" y="117"/>
                  </a:lnTo>
                  <a:lnTo>
                    <a:pt x="0" y="74"/>
                  </a:lnTo>
                  <a:lnTo>
                    <a:pt x="16" y="69"/>
                  </a:lnTo>
                  <a:lnTo>
                    <a:pt x="39" y="37"/>
                  </a:lnTo>
                  <a:lnTo>
                    <a:pt x="66" y="11"/>
                  </a:lnTo>
                  <a:lnTo>
                    <a:pt x="67" y="9"/>
                  </a:lnTo>
                  <a:lnTo>
                    <a:pt x="120" y="14"/>
                  </a:lnTo>
                  <a:lnTo>
                    <a:pt x="168" y="0"/>
                  </a:lnTo>
                  <a:lnTo>
                    <a:pt x="171" y="0"/>
                  </a:lnTo>
                  <a:lnTo>
                    <a:pt x="191" y="20"/>
                  </a:lnTo>
                  <a:lnTo>
                    <a:pt x="211" y="41"/>
                  </a:lnTo>
                  <a:lnTo>
                    <a:pt x="221" y="71"/>
                  </a:lnTo>
                  <a:lnTo>
                    <a:pt x="229" y="99"/>
                  </a:lnTo>
                  <a:lnTo>
                    <a:pt x="252" y="101"/>
                  </a:lnTo>
                  <a:lnTo>
                    <a:pt x="269" y="105"/>
                  </a:lnTo>
                  <a:lnTo>
                    <a:pt x="270" y="114"/>
                  </a:lnTo>
                  <a:lnTo>
                    <a:pt x="257" y="121"/>
                  </a:lnTo>
                  <a:lnTo>
                    <a:pt x="253" y="117"/>
                  </a:lnTo>
                  <a:lnTo>
                    <a:pt x="249" y="13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59" name="Freeform 357"/>
            <p:cNvSpPr>
              <a:spLocks noChangeAspect="1"/>
            </p:cNvSpPr>
            <p:nvPr/>
          </p:nvSpPr>
          <p:spPr bwMode="auto">
            <a:xfrm>
              <a:off x="3019" y="1750"/>
              <a:ext cx="89" cy="196"/>
            </a:xfrm>
            <a:custGeom>
              <a:avLst/>
              <a:gdLst>
                <a:gd name="T0" fmla="*/ 0 w 184"/>
                <a:gd name="T1" fmla="*/ 0 h 84"/>
                <a:gd name="T2" fmla="*/ 0 w 184"/>
                <a:gd name="T3" fmla="*/ 0 h 84"/>
                <a:gd name="T4" fmla="*/ 0 w 184"/>
                <a:gd name="T5" fmla="*/ 0 h 84"/>
                <a:gd name="T6" fmla="*/ 0 w 184"/>
                <a:gd name="T7" fmla="*/ 0 h 84"/>
                <a:gd name="T8" fmla="*/ 0 w 184"/>
                <a:gd name="T9" fmla="*/ 0 h 84"/>
                <a:gd name="T10" fmla="*/ 0 w 184"/>
                <a:gd name="T11" fmla="*/ 0 h 84"/>
                <a:gd name="T12" fmla="*/ 0 w 184"/>
                <a:gd name="T13" fmla="*/ 0 h 84"/>
                <a:gd name="T14" fmla="*/ 0 w 184"/>
                <a:gd name="T15" fmla="*/ 0 h 84"/>
                <a:gd name="T16" fmla="*/ 0 w 184"/>
                <a:gd name="T17" fmla="*/ 0 h 84"/>
                <a:gd name="T18" fmla="*/ 0 w 184"/>
                <a:gd name="T19" fmla="*/ 0 h 84"/>
                <a:gd name="T20" fmla="*/ 0 w 184"/>
                <a:gd name="T21" fmla="*/ 0 h 84"/>
                <a:gd name="T22" fmla="*/ 0 w 184"/>
                <a:gd name="T23" fmla="*/ 0 h 84"/>
                <a:gd name="T24" fmla="*/ 0 w 184"/>
                <a:gd name="T25" fmla="*/ 0 h 84"/>
                <a:gd name="T26" fmla="*/ 0 w 184"/>
                <a:gd name="T27" fmla="*/ 0 h 84"/>
                <a:gd name="T28" fmla="*/ 0 w 184"/>
                <a:gd name="T29" fmla="*/ 0 h 84"/>
                <a:gd name="T30" fmla="*/ 0 w 184"/>
                <a:gd name="T31" fmla="*/ 0 h 84"/>
                <a:gd name="T32" fmla="*/ 0 w 184"/>
                <a:gd name="T33" fmla="*/ 0 h 84"/>
                <a:gd name="T34" fmla="*/ 0 w 184"/>
                <a:gd name="T35" fmla="*/ 0 h 84"/>
                <a:gd name="T36" fmla="*/ 0 w 184"/>
                <a:gd name="T37" fmla="*/ 0 h 84"/>
                <a:gd name="T38" fmla="*/ 0 w 184"/>
                <a:gd name="T39" fmla="*/ 0 h 84"/>
                <a:gd name="T40" fmla="*/ 0 w 184"/>
                <a:gd name="T41" fmla="*/ 0 h 84"/>
                <a:gd name="T42" fmla="*/ 0 w 184"/>
                <a:gd name="T43" fmla="*/ 0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4" h="84">
                  <a:moveTo>
                    <a:pt x="150" y="24"/>
                  </a:moveTo>
                  <a:lnTo>
                    <a:pt x="184" y="49"/>
                  </a:lnTo>
                  <a:lnTo>
                    <a:pt x="182" y="53"/>
                  </a:lnTo>
                  <a:lnTo>
                    <a:pt x="174" y="59"/>
                  </a:lnTo>
                  <a:lnTo>
                    <a:pt x="167" y="62"/>
                  </a:lnTo>
                  <a:lnTo>
                    <a:pt x="167" y="66"/>
                  </a:lnTo>
                  <a:lnTo>
                    <a:pt x="157" y="74"/>
                  </a:lnTo>
                  <a:lnTo>
                    <a:pt x="142" y="78"/>
                  </a:lnTo>
                  <a:lnTo>
                    <a:pt x="133" y="78"/>
                  </a:lnTo>
                  <a:lnTo>
                    <a:pt x="124" y="77"/>
                  </a:lnTo>
                  <a:lnTo>
                    <a:pt x="79" y="71"/>
                  </a:lnTo>
                  <a:lnTo>
                    <a:pt x="62" y="84"/>
                  </a:lnTo>
                  <a:lnTo>
                    <a:pt x="47" y="77"/>
                  </a:lnTo>
                  <a:lnTo>
                    <a:pt x="7" y="40"/>
                  </a:lnTo>
                  <a:lnTo>
                    <a:pt x="0" y="26"/>
                  </a:lnTo>
                  <a:lnTo>
                    <a:pt x="62" y="0"/>
                  </a:lnTo>
                  <a:lnTo>
                    <a:pt x="68" y="4"/>
                  </a:lnTo>
                  <a:lnTo>
                    <a:pt x="73" y="2"/>
                  </a:lnTo>
                  <a:lnTo>
                    <a:pt x="109" y="16"/>
                  </a:lnTo>
                  <a:lnTo>
                    <a:pt x="116" y="25"/>
                  </a:lnTo>
                  <a:lnTo>
                    <a:pt x="131" y="24"/>
                  </a:lnTo>
                  <a:lnTo>
                    <a:pt x="150" y="2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0" name="Freeform 358"/>
            <p:cNvSpPr>
              <a:spLocks noChangeAspect="1"/>
            </p:cNvSpPr>
            <p:nvPr/>
          </p:nvSpPr>
          <p:spPr bwMode="auto">
            <a:xfrm>
              <a:off x="2894" y="1744"/>
              <a:ext cx="89" cy="196"/>
            </a:xfrm>
            <a:custGeom>
              <a:avLst/>
              <a:gdLst>
                <a:gd name="T0" fmla="*/ 0 w 99"/>
                <a:gd name="T1" fmla="*/ 0 h 62"/>
                <a:gd name="T2" fmla="*/ 0 w 99"/>
                <a:gd name="T3" fmla="*/ 0 h 62"/>
                <a:gd name="T4" fmla="*/ 0 w 99"/>
                <a:gd name="T5" fmla="*/ 0 h 62"/>
                <a:gd name="T6" fmla="*/ 0 w 99"/>
                <a:gd name="T7" fmla="*/ 0 h 62"/>
                <a:gd name="T8" fmla="*/ 0 w 99"/>
                <a:gd name="T9" fmla="*/ 0 h 62"/>
                <a:gd name="T10" fmla="*/ 0 w 99"/>
                <a:gd name="T11" fmla="*/ 0 h 62"/>
                <a:gd name="T12" fmla="*/ 0 w 99"/>
                <a:gd name="T13" fmla="*/ 0 h 62"/>
                <a:gd name="T14" fmla="*/ 0 w 99"/>
                <a:gd name="T15" fmla="*/ 0 h 62"/>
                <a:gd name="T16" fmla="*/ 0 w 99"/>
                <a:gd name="T17" fmla="*/ 0 h 62"/>
                <a:gd name="T18" fmla="*/ 0 w 99"/>
                <a:gd name="T19" fmla="*/ 0 h 62"/>
                <a:gd name="T20" fmla="*/ 0 w 99"/>
                <a:gd name="T21" fmla="*/ 0 h 62"/>
                <a:gd name="T22" fmla="*/ 0 w 99"/>
                <a:gd name="T23" fmla="*/ 0 h 62"/>
                <a:gd name="T24" fmla="*/ 0 w 99"/>
                <a:gd name="T25" fmla="*/ 0 h 62"/>
                <a:gd name="T26" fmla="*/ 0 w 99"/>
                <a:gd name="T27" fmla="*/ 0 h 62"/>
                <a:gd name="T28" fmla="*/ 0 w 99"/>
                <a:gd name="T29" fmla="*/ 0 h 62"/>
                <a:gd name="T30" fmla="*/ 0 w 99"/>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9" h="62">
                  <a:moveTo>
                    <a:pt x="21" y="0"/>
                  </a:moveTo>
                  <a:lnTo>
                    <a:pt x="0" y="9"/>
                  </a:lnTo>
                  <a:lnTo>
                    <a:pt x="10" y="21"/>
                  </a:lnTo>
                  <a:lnTo>
                    <a:pt x="46" y="44"/>
                  </a:lnTo>
                  <a:lnTo>
                    <a:pt x="60" y="43"/>
                  </a:lnTo>
                  <a:lnTo>
                    <a:pt x="62" y="47"/>
                  </a:lnTo>
                  <a:lnTo>
                    <a:pt x="90" y="62"/>
                  </a:lnTo>
                  <a:lnTo>
                    <a:pt x="91" y="62"/>
                  </a:lnTo>
                  <a:lnTo>
                    <a:pt x="91" y="57"/>
                  </a:lnTo>
                  <a:lnTo>
                    <a:pt x="98" y="42"/>
                  </a:lnTo>
                  <a:lnTo>
                    <a:pt x="99" y="24"/>
                  </a:lnTo>
                  <a:lnTo>
                    <a:pt x="94" y="20"/>
                  </a:lnTo>
                  <a:lnTo>
                    <a:pt x="86" y="13"/>
                  </a:lnTo>
                  <a:lnTo>
                    <a:pt x="80" y="2"/>
                  </a:lnTo>
                  <a:lnTo>
                    <a:pt x="45" y="0"/>
                  </a:lnTo>
                  <a:lnTo>
                    <a:pt x="21"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1" name="Freeform 359"/>
            <p:cNvSpPr>
              <a:spLocks noChangeAspect="1"/>
            </p:cNvSpPr>
            <p:nvPr/>
          </p:nvSpPr>
          <p:spPr bwMode="auto">
            <a:xfrm>
              <a:off x="2936" y="1764"/>
              <a:ext cx="89" cy="196"/>
            </a:xfrm>
            <a:custGeom>
              <a:avLst/>
              <a:gdLst>
                <a:gd name="T0" fmla="*/ 1 w 15"/>
                <a:gd name="T1" fmla="*/ 0 h 23"/>
                <a:gd name="T2" fmla="*/ 1 w 15"/>
                <a:gd name="T3" fmla="*/ 0 h 23"/>
                <a:gd name="T4" fmla="*/ 1 w 15"/>
                <a:gd name="T5" fmla="*/ 0 h 23"/>
                <a:gd name="T6" fmla="*/ 0 w 15"/>
                <a:gd name="T7" fmla="*/ 0 h 23"/>
                <a:gd name="T8" fmla="*/ 1 w 15"/>
                <a:gd name="T9" fmla="*/ 0 h 23"/>
                <a:gd name="T10" fmla="*/ 1 w 15"/>
                <a:gd name="T11" fmla="*/ 0 h 23"/>
                <a:gd name="T12" fmla="*/ 1 w 15"/>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8" y="0"/>
                  </a:moveTo>
                  <a:lnTo>
                    <a:pt x="1" y="15"/>
                  </a:lnTo>
                  <a:lnTo>
                    <a:pt x="1" y="20"/>
                  </a:lnTo>
                  <a:lnTo>
                    <a:pt x="0" y="20"/>
                  </a:lnTo>
                  <a:lnTo>
                    <a:pt x="15" y="23"/>
                  </a:lnTo>
                  <a:lnTo>
                    <a:pt x="15" y="20"/>
                  </a:lnTo>
                  <a:lnTo>
                    <a:pt x="8"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2" name="Freeform 360"/>
            <p:cNvSpPr>
              <a:spLocks noChangeAspect="1"/>
            </p:cNvSpPr>
            <p:nvPr/>
          </p:nvSpPr>
          <p:spPr bwMode="auto">
            <a:xfrm>
              <a:off x="3208" y="1786"/>
              <a:ext cx="89" cy="196"/>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3" h="124">
                  <a:moveTo>
                    <a:pt x="24" y="0"/>
                  </a:moveTo>
                  <a:lnTo>
                    <a:pt x="0" y="19"/>
                  </a:lnTo>
                  <a:lnTo>
                    <a:pt x="3" y="19"/>
                  </a:lnTo>
                  <a:lnTo>
                    <a:pt x="23" y="39"/>
                  </a:lnTo>
                  <a:lnTo>
                    <a:pt x="43" y="60"/>
                  </a:lnTo>
                  <a:lnTo>
                    <a:pt x="53" y="90"/>
                  </a:lnTo>
                  <a:lnTo>
                    <a:pt x="61" y="118"/>
                  </a:lnTo>
                  <a:lnTo>
                    <a:pt x="84" y="120"/>
                  </a:lnTo>
                  <a:lnTo>
                    <a:pt x="101" y="124"/>
                  </a:lnTo>
                  <a:lnTo>
                    <a:pt x="100" y="108"/>
                  </a:lnTo>
                  <a:lnTo>
                    <a:pt x="123" y="85"/>
                  </a:lnTo>
                  <a:lnTo>
                    <a:pt x="101" y="64"/>
                  </a:lnTo>
                  <a:lnTo>
                    <a:pt x="78" y="44"/>
                  </a:lnTo>
                  <a:lnTo>
                    <a:pt x="55" y="24"/>
                  </a:lnTo>
                  <a:lnTo>
                    <a:pt x="34" y="2"/>
                  </a:lnTo>
                  <a:lnTo>
                    <a:pt x="24"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3" name="Freeform 361"/>
            <p:cNvSpPr>
              <a:spLocks noChangeAspect="1"/>
            </p:cNvSpPr>
            <p:nvPr/>
          </p:nvSpPr>
          <p:spPr bwMode="auto">
            <a:xfrm>
              <a:off x="3083" y="1460"/>
              <a:ext cx="89" cy="196"/>
            </a:xfrm>
            <a:custGeom>
              <a:avLst/>
              <a:gdLst>
                <a:gd name="T0" fmla="*/ 0 w 301"/>
                <a:gd name="T1" fmla="*/ 0 h 319"/>
                <a:gd name="T2" fmla="*/ 0 w 301"/>
                <a:gd name="T3" fmla="*/ 0 h 319"/>
                <a:gd name="T4" fmla="*/ 0 w 301"/>
                <a:gd name="T5" fmla="*/ 0 h 319"/>
                <a:gd name="T6" fmla="*/ 0 w 301"/>
                <a:gd name="T7" fmla="*/ 0 h 319"/>
                <a:gd name="T8" fmla="*/ 0 w 301"/>
                <a:gd name="T9" fmla="*/ 0 h 319"/>
                <a:gd name="T10" fmla="*/ 0 w 301"/>
                <a:gd name="T11" fmla="*/ 0 h 319"/>
                <a:gd name="T12" fmla="*/ 0 w 301"/>
                <a:gd name="T13" fmla="*/ 0 h 319"/>
                <a:gd name="T14" fmla="*/ 0 w 301"/>
                <a:gd name="T15" fmla="*/ 0 h 319"/>
                <a:gd name="T16" fmla="*/ 0 w 301"/>
                <a:gd name="T17" fmla="*/ 0 h 319"/>
                <a:gd name="T18" fmla="*/ 0 w 301"/>
                <a:gd name="T19" fmla="*/ 0 h 319"/>
                <a:gd name="T20" fmla="*/ 0 w 301"/>
                <a:gd name="T21" fmla="*/ 0 h 319"/>
                <a:gd name="T22" fmla="*/ 0 w 301"/>
                <a:gd name="T23" fmla="*/ 0 h 319"/>
                <a:gd name="T24" fmla="*/ 0 w 301"/>
                <a:gd name="T25" fmla="*/ 0 h 319"/>
                <a:gd name="T26" fmla="*/ 0 w 301"/>
                <a:gd name="T27" fmla="*/ 0 h 319"/>
                <a:gd name="T28" fmla="*/ 0 w 301"/>
                <a:gd name="T29" fmla="*/ 0 h 319"/>
                <a:gd name="T30" fmla="*/ 0 w 301"/>
                <a:gd name="T31" fmla="*/ 0 h 319"/>
                <a:gd name="T32" fmla="*/ 0 w 301"/>
                <a:gd name="T33" fmla="*/ 0 h 319"/>
                <a:gd name="T34" fmla="*/ 0 w 301"/>
                <a:gd name="T35" fmla="*/ 0 h 319"/>
                <a:gd name="T36" fmla="*/ 0 w 301"/>
                <a:gd name="T37" fmla="*/ 0 h 319"/>
                <a:gd name="T38" fmla="*/ 0 w 301"/>
                <a:gd name="T39" fmla="*/ 0 h 319"/>
                <a:gd name="T40" fmla="*/ 0 w 301"/>
                <a:gd name="T41" fmla="*/ 0 h 319"/>
                <a:gd name="T42" fmla="*/ 0 w 301"/>
                <a:gd name="T43" fmla="*/ 0 h 319"/>
                <a:gd name="T44" fmla="*/ 0 w 301"/>
                <a:gd name="T45" fmla="*/ 0 h 319"/>
                <a:gd name="T46" fmla="*/ 0 w 301"/>
                <a:gd name="T47" fmla="*/ 0 h 319"/>
                <a:gd name="T48" fmla="*/ 0 w 301"/>
                <a:gd name="T49" fmla="*/ 0 h 319"/>
                <a:gd name="T50" fmla="*/ 0 w 301"/>
                <a:gd name="T51" fmla="*/ 0 h 319"/>
                <a:gd name="T52" fmla="*/ 0 w 301"/>
                <a:gd name="T53" fmla="*/ 0 h 319"/>
                <a:gd name="T54" fmla="*/ 0 w 301"/>
                <a:gd name="T55" fmla="*/ 0 h 319"/>
                <a:gd name="T56" fmla="*/ 0 w 301"/>
                <a:gd name="T57" fmla="*/ 0 h 319"/>
                <a:gd name="T58" fmla="*/ 0 w 301"/>
                <a:gd name="T59" fmla="*/ 0 h 319"/>
                <a:gd name="T60" fmla="*/ 0 w 301"/>
                <a:gd name="T61" fmla="*/ 0 h 319"/>
                <a:gd name="T62" fmla="*/ 0 w 301"/>
                <a:gd name="T63" fmla="*/ 0 h 319"/>
                <a:gd name="T64" fmla="*/ 0 w 301"/>
                <a:gd name="T65" fmla="*/ 0 h 319"/>
                <a:gd name="T66" fmla="*/ 0 w 301"/>
                <a:gd name="T67" fmla="*/ 0 h 319"/>
                <a:gd name="T68" fmla="*/ 0 w 301"/>
                <a:gd name="T69" fmla="*/ 0 h 319"/>
                <a:gd name="T70" fmla="*/ 0 w 301"/>
                <a:gd name="T71" fmla="*/ 0 h 319"/>
                <a:gd name="T72" fmla="*/ 0 w 301"/>
                <a:gd name="T73" fmla="*/ 0 h 319"/>
                <a:gd name="T74" fmla="*/ 0 w 301"/>
                <a:gd name="T75" fmla="*/ 0 h 319"/>
                <a:gd name="T76" fmla="*/ 0 w 301"/>
                <a:gd name="T77" fmla="*/ 0 h 319"/>
                <a:gd name="T78" fmla="*/ 0 w 301"/>
                <a:gd name="T79" fmla="*/ 0 h 319"/>
                <a:gd name="T80" fmla="*/ 0 w 301"/>
                <a:gd name="T81" fmla="*/ 0 h 319"/>
                <a:gd name="T82" fmla="*/ 0 w 301"/>
                <a:gd name="T83" fmla="*/ 0 h 319"/>
                <a:gd name="T84" fmla="*/ 0 w 301"/>
                <a:gd name="T85" fmla="*/ 0 h 3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1" h="319">
                  <a:moveTo>
                    <a:pt x="253" y="171"/>
                  </a:moveTo>
                  <a:lnTo>
                    <a:pt x="244" y="160"/>
                  </a:lnTo>
                  <a:lnTo>
                    <a:pt x="242" y="133"/>
                  </a:lnTo>
                  <a:lnTo>
                    <a:pt x="212" y="98"/>
                  </a:lnTo>
                  <a:lnTo>
                    <a:pt x="227" y="75"/>
                  </a:lnTo>
                  <a:lnTo>
                    <a:pt x="192" y="56"/>
                  </a:lnTo>
                  <a:lnTo>
                    <a:pt x="190" y="36"/>
                  </a:lnTo>
                  <a:lnTo>
                    <a:pt x="192" y="30"/>
                  </a:lnTo>
                  <a:lnTo>
                    <a:pt x="191" y="10"/>
                  </a:lnTo>
                  <a:lnTo>
                    <a:pt x="152" y="0"/>
                  </a:lnTo>
                  <a:lnTo>
                    <a:pt x="120" y="12"/>
                  </a:lnTo>
                  <a:lnTo>
                    <a:pt x="112" y="34"/>
                  </a:lnTo>
                  <a:lnTo>
                    <a:pt x="97" y="42"/>
                  </a:lnTo>
                  <a:lnTo>
                    <a:pt x="67" y="42"/>
                  </a:lnTo>
                  <a:lnTo>
                    <a:pt x="41" y="36"/>
                  </a:lnTo>
                  <a:lnTo>
                    <a:pt x="14" y="21"/>
                  </a:lnTo>
                  <a:lnTo>
                    <a:pt x="0" y="30"/>
                  </a:lnTo>
                  <a:lnTo>
                    <a:pt x="67" y="57"/>
                  </a:lnTo>
                  <a:lnTo>
                    <a:pt x="90" y="99"/>
                  </a:lnTo>
                  <a:lnTo>
                    <a:pt x="102" y="129"/>
                  </a:lnTo>
                  <a:lnTo>
                    <a:pt x="113" y="127"/>
                  </a:lnTo>
                  <a:lnTo>
                    <a:pt x="125" y="135"/>
                  </a:lnTo>
                  <a:lnTo>
                    <a:pt x="131" y="158"/>
                  </a:lnTo>
                  <a:lnTo>
                    <a:pt x="89" y="190"/>
                  </a:lnTo>
                  <a:lnTo>
                    <a:pt x="73" y="207"/>
                  </a:lnTo>
                  <a:lnTo>
                    <a:pt x="52" y="217"/>
                  </a:lnTo>
                  <a:lnTo>
                    <a:pt x="56" y="253"/>
                  </a:lnTo>
                  <a:lnTo>
                    <a:pt x="65" y="294"/>
                  </a:lnTo>
                  <a:lnTo>
                    <a:pt x="91" y="302"/>
                  </a:lnTo>
                  <a:lnTo>
                    <a:pt x="92" y="307"/>
                  </a:lnTo>
                  <a:lnTo>
                    <a:pt x="103" y="306"/>
                  </a:lnTo>
                  <a:lnTo>
                    <a:pt x="113" y="319"/>
                  </a:lnTo>
                  <a:lnTo>
                    <a:pt x="120" y="315"/>
                  </a:lnTo>
                  <a:lnTo>
                    <a:pt x="181" y="303"/>
                  </a:lnTo>
                  <a:lnTo>
                    <a:pt x="194" y="297"/>
                  </a:lnTo>
                  <a:lnTo>
                    <a:pt x="227" y="297"/>
                  </a:lnTo>
                  <a:lnTo>
                    <a:pt x="246" y="278"/>
                  </a:lnTo>
                  <a:lnTo>
                    <a:pt x="265" y="259"/>
                  </a:lnTo>
                  <a:lnTo>
                    <a:pt x="283" y="241"/>
                  </a:lnTo>
                  <a:lnTo>
                    <a:pt x="301" y="222"/>
                  </a:lnTo>
                  <a:lnTo>
                    <a:pt x="257" y="195"/>
                  </a:lnTo>
                  <a:lnTo>
                    <a:pt x="268" y="186"/>
                  </a:lnTo>
                  <a:lnTo>
                    <a:pt x="253" y="171"/>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4" name="Freeform 362"/>
            <p:cNvSpPr>
              <a:spLocks noChangeAspect="1"/>
            </p:cNvSpPr>
            <p:nvPr/>
          </p:nvSpPr>
          <p:spPr bwMode="auto">
            <a:xfrm>
              <a:off x="2986" y="1810"/>
              <a:ext cx="89" cy="196"/>
            </a:xfrm>
            <a:custGeom>
              <a:avLst/>
              <a:gdLst>
                <a:gd name="T0" fmla="*/ 0 w 4"/>
                <a:gd name="T1" fmla="*/ 0 h 8"/>
                <a:gd name="T2" fmla="*/ 0 w 4"/>
                <a:gd name="T3" fmla="*/ 1 h 8"/>
                <a:gd name="T4" fmla="*/ 0 w 4"/>
                <a:gd name="T5" fmla="*/ 1 h 8"/>
                <a:gd name="T6" fmla="*/ 0 w 4"/>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8">
                  <a:moveTo>
                    <a:pt x="1" y="0"/>
                  </a:moveTo>
                  <a:lnTo>
                    <a:pt x="0" y="8"/>
                  </a:lnTo>
                  <a:lnTo>
                    <a:pt x="4" y="8"/>
                  </a:lnTo>
                  <a:lnTo>
                    <a:pt x="1"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5" name="Freeform 363"/>
            <p:cNvSpPr>
              <a:spLocks noChangeAspect="1"/>
            </p:cNvSpPr>
            <p:nvPr/>
          </p:nvSpPr>
          <p:spPr bwMode="auto">
            <a:xfrm>
              <a:off x="3070" y="1844"/>
              <a:ext cx="89" cy="196"/>
            </a:xfrm>
            <a:custGeom>
              <a:avLst/>
              <a:gdLst>
                <a:gd name="T0" fmla="*/ 0 w 114"/>
                <a:gd name="T1" fmla="*/ 0 h 95"/>
                <a:gd name="T2" fmla="*/ 0 w 114"/>
                <a:gd name="T3" fmla="*/ 0 h 95"/>
                <a:gd name="T4" fmla="*/ 0 w 114"/>
                <a:gd name="T5" fmla="*/ 0 h 95"/>
                <a:gd name="T6" fmla="*/ 0 w 114"/>
                <a:gd name="T7" fmla="*/ 0 h 95"/>
                <a:gd name="T8" fmla="*/ 0 w 114"/>
                <a:gd name="T9" fmla="*/ 0 h 95"/>
                <a:gd name="T10" fmla="*/ 0 w 114"/>
                <a:gd name="T11" fmla="*/ 0 h 95"/>
                <a:gd name="T12" fmla="*/ 0 w 114"/>
                <a:gd name="T13" fmla="*/ 0 h 95"/>
                <a:gd name="T14" fmla="*/ 0 w 114"/>
                <a:gd name="T15" fmla="*/ 0 h 95"/>
                <a:gd name="T16" fmla="*/ 0 w 114"/>
                <a:gd name="T17" fmla="*/ 0 h 95"/>
                <a:gd name="T18" fmla="*/ 0 w 114"/>
                <a:gd name="T19" fmla="*/ 0 h 95"/>
                <a:gd name="T20" fmla="*/ 0 w 114"/>
                <a:gd name="T21" fmla="*/ 0 h 95"/>
                <a:gd name="T22" fmla="*/ 0 w 114"/>
                <a:gd name="T23" fmla="*/ 0 h 95"/>
                <a:gd name="T24" fmla="*/ 0 w 114"/>
                <a:gd name="T25" fmla="*/ 0 h 95"/>
                <a:gd name="T26" fmla="*/ 0 w 114"/>
                <a:gd name="T27" fmla="*/ 0 h 95"/>
                <a:gd name="T28" fmla="*/ 0 w 114"/>
                <a:gd name="T29" fmla="*/ 0 h 95"/>
                <a:gd name="T30" fmla="*/ 0 w 114"/>
                <a:gd name="T31" fmla="*/ 0 h 95"/>
                <a:gd name="T32" fmla="*/ 0 w 114"/>
                <a:gd name="T33" fmla="*/ 0 h 95"/>
                <a:gd name="T34" fmla="*/ 0 w 114"/>
                <a:gd name="T35" fmla="*/ 0 h 95"/>
                <a:gd name="T36" fmla="*/ 0 w 114"/>
                <a:gd name="T37" fmla="*/ 0 h 95"/>
                <a:gd name="T38" fmla="*/ 0 w 114"/>
                <a:gd name="T39" fmla="*/ 0 h 95"/>
                <a:gd name="T40" fmla="*/ 0 w 114"/>
                <a:gd name="T41" fmla="*/ 0 h 95"/>
                <a:gd name="T42" fmla="*/ 0 w 114"/>
                <a:gd name="T43" fmla="*/ 0 h 95"/>
                <a:gd name="T44" fmla="*/ 0 w 114"/>
                <a:gd name="T45" fmla="*/ 0 h 95"/>
                <a:gd name="T46" fmla="*/ 0 w 114"/>
                <a:gd name="T47" fmla="*/ 0 h 95"/>
                <a:gd name="T48" fmla="*/ 0 w 114"/>
                <a:gd name="T49" fmla="*/ 0 h 95"/>
                <a:gd name="T50" fmla="*/ 0 w 114"/>
                <a:gd name="T51" fmla="*/ 0 h 95"/>
                <a:gd name="T52" fmla="*/ 0 w 114"/>
                <a:gd name="T53" fmla="*/ 0 h 95"/>
                <a:gd name="T54" fmla="*/ 0 w 114"/>
                <a:gd name="T55" fmla="*/ 0 h 95"/>
                <a:gd name="T56" fmla="*/ 0 w 114"/>
                <a:gd name="T57" fmla="*/ 0 h 95"/>
                <a:gd name="T58" fmla="*/ 0 w 114"/>
                <a:gd name="T59" fmla="*/ 0 h 95"/>
                <a:gd name="T60" fmla="*/ 0 w 114"/>
                <a:gd name="T61" fmla="*/ 0 h 95"/>
                <a:gd name="T62" fmla="*/ 0 w 114"/>
                <a:gd name="T63" fmla="*/ 0 h 95"/>
                <a:gd name="T64" fmla="*/ 0 w 114"/>
                <a:gd name="T65" fmla="*/ 0 h 95"/>
                <a:gd name="T66" fmla="*/ 0 w 114"/>
                <a:gd name="T67" fmla="*/ 0 h 95"/>
                <a:gd name="T68" fmla="*/ 0 w 114"/>
                <a:gd name="T69" fmla="*/ 0 h 95"/>
                <a:gd name="T70" fmla="*/ 0 w 114"/>
                <a:gd name="T71" fmla="*/ 0 h 95"/>
                <a:gd name="T72" fmla="*/ 0 w 114"/>
                <a:gd name="T73" fmla="*/ 0 h 95"/>
                <a:gd name="T74" fmla="*/ 0 w 114"/>
                <a:gd name="T75" fmla="*/ 0 h 95"/>
                <a:gd name="T76" fmla="*/ 0 w 114"/>
                <a:gd name="T77" fmla="*/ 0 h 95"/>
                <a:gd name="T78" fmla="*/ 0 w 114"/>
                <a:gd name="T79" fmla="*/ 0 h 95"/>
                <a:gd name="T80" fmla="*/ 0 w 114"/>
                <a:gd name="T81" fmla="*/ 0 h 95"/>
                <a:gd name="T82" fmla="*/ 0 w 114"/>
                <a:gd name="T83" fmla="*/ 0 h 95"/>
                <a:gd name="T84" fmla="*/ 0 w 114"/>
                <a:gd name="T85" fmla="*/ 0 h 95"/>
                <a:gd name="T86" fmla="*/ 0 w 114"/>
                <a:gd name="T87" fmla="*/ 0 h 95"/>
                <a:gd name="T88" fmla="*/ 0 w 114"/>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95">
                  <a:moveTo>
                    <a:pt x="104" y="12"/>
                  </a:moveTo>
                  <a:lnTo>
                    <a:pt x="104" y="17"/>
                  </a:lnTo>
                  <a:lnTo>
                    <a:pt x="101" y="23"/>
                  </a:lnTo>
                  <a:lnTo>
                    <a:pt x="96" y="29"/>
                  </a:lnTo>
                  <a:lnTo>
                    <a:pt x="98" y="31"/>
                  </a:lnTo>
                  <a:lnTo>
                    <a:pt x="102" y="35"/>
                  </a:lnTo>
                  <a:lnTo>
                    <a:pt x="114" y="43"/>
                  </a:lnTo>
                  <a:lnTo>
                    <a:pt x="105" y="48"/>
                  </a:lnTo>
                  <a:lnTo>
                    <a:pt x="112" y="53"/>
                  </a:lnTo>
                  <a:lnTo>
                    <a:pt x="112" y="60"/>
                  </a:lnTo>
                  <a:lnTo>
                    <a:pt x="96" y="64"/>
                  </a:lnTo>
                  <a:lnTo>
                    <a:pt x="102" y="70"/>
                  </a:lnTo>
                  <a:lnTo>
                    <a:pt x="99" y="73"/>
                  </a:lnTo>
                  <a:lnTo>
                    <a:pt x="94" y="70"/>
                  </a:lnTo>
                  <a:lnTo>
                    <a:pt x="87" y="79"/>
                  </a:lnTo>
                  <a:lnTo>
                    <a:pt x="83" y="82"/>
                  </a:lnTo>
                  <a:lnTo>
                    <a:pt x="90" y="93"/>
                  </a:lnTo>
                  <a:lnTo>
                    <a:pt x="83" y="95"/>
                  </a:lnTo>
                  <a:lnTo>
                    <a:pt x="77" y="93"/>
                  </a:lnTo>
                  <a:lnTo>
                    <a:pt x="69" y="85"/>
                  </a:lnTo>
                  <a:lnTo>
                    <a:pt x="62" y="82"/>
                  </a:lnTo>
                  <a:lnTo>
                    <a:pt x="60" y="79"/>
                  </a:lnTo>
                  <a:lnTo>
                    <a:pt x="50" y="69"/>
                  </a:lnTo>
                  <a:lnTo>
                    <a:pt x="47" y="65"/>
                  </a:lnTo>
                  <a:lnTo>
                    <a:pt x="40" y="60"/>
                  </a:lnTo>
                  <a:lnTo>
                    <a:pt x="18" y="40"/>
                  </a:lnTo>
                  <a:lnTo>
                    <a:pt x="18" y="39"/>
                  </a:lnTo>
                  <a:lnTo>
                    <a:pt x="14" y="37"/>
                  </a:lnTo>
                  <a:lnTo>
                    <a:pt x="9" y="22"/>
                  </a:lnTo>
                  <a:lnTo>
                    <a:pt x="2" y="17"/>
                  </a:lnTo>
                  <a:lnTo>
                    <a:pt x="0" y="3"/>
                  </a:lnTo>
                  <a:lnTo>
                    <a:pt x="8" y="1"/>
                  </a:lnTo>
                  <a:lnTo>
                    <a:pt x="16" y="10"/>
                  </a:lnTo>
                  <a:lnTo>
                    <a:pt x="22" y="0"/>
                  </a:lnTo>
                  <a:lnTo>
                    <a:pt x="32" y="0"/>
                  </a:lnTo>
                  <a:lnTo>
                    <a:pt x="40" y="3"/>
                  </a:lnTo>
                  <a:lnTo>
                    <a:pt x="60" y="7"/>
                  </a:lnTo>
                  <a:lnTo>
                    <a:pt x="63" y="4"/>
                  </a:lnTo>
                  <a:lnTo>
                    <a:pt x="69" y="6"/>
                  </a:lnTo>
                  <a:lnTo>
                    <a:pt x="71" y="4"/>
                  </a:lnTo>
                  <a:lnTo>
                    <a:pt x="78" y="6"/>
                  </a:lnTo>
                  <a:lnTo>
                    <a:pt x="82" y="6"/>
                  </a:lnTo>
                  <a:lnTo>
                    <a:pt x="88" y="12"/>
                  </a:lnTo>
                  <a:lnTo>
                    <a:pt x="94" y="13"/>
                  </a:lnTo>
                  <a:lnTo>
                    <a:pt x="104" y="12"/>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6" name="Freeform 364"/>
            <p:cNvSpPr>
              <a:spLocks noChangeAspect="1"/>
            </p:cNvSpPr>
            <p:nvPr/>
          </p:nvSpPr>
          <p:spPr bwMode="auto">
            <a:xfrm>
              <a:off x="3043" y="1821"/>
              <a:ext cx="89" cy="196"/>
            </a:xfrm>
            <a:custGeom>
              <a:avLst/>
              <a:gdLst>
                <a:gd name="T0" fmla="*/ 0 w 163"/>
                <a:gd name="T1" fmla="*/ 0 h 129"/>
                <a:gd name="T2" fmla="*/ 0 w 163"/>
                <a:gd name="T3" fmla="*/ 0 h 129"/>
                <a:gd name="T4" fmla="*/ 0 w 163"/>
                <a:gd name="T5" fmla="*/ 0 h 129"/>
                <a:gd name="T6" fmla="*/ 0 w 163"/>
                <a:gd name="T7" fmla="*/ 0 h 129"/>
                <a:gd name="T8" fmla="*/ 0 w 163"/>
                <a:gd name="T9" fmla="*/ 0 h 129"/>
                <a:gd name="T10" fmla="*/ 0 w 163"/>
                <a:gd name="T11" fmla="*/ 0 h 129"/>
                <a:gd name="T12" fmla="*/ 0 w 163"/>
                <a:gd name="T13" fmla="*/ 0 h 129"/>
                <a:gd name="T14" fmla="*/ 0 w 163"/>
                <a:gd name="T15" fmla="*/ 0 h 129"/>
                <a:gd name="T16" fmla="*/ 0 w 163"/>
                <a:gd name="T17" fmla="*/ 0 h 129"/>
                <a:gd name="T18" fmla="*/ 0 w 163"/>
                <a:gd name="T19" fmla="*/ 0 h 129"/>
                <a:gd name="T20" fmla="*/ 0 w 163"/>
                <a:gd name="T21" fmla="*/ 0 h 129"/>
                <a:gd name="T22" fmla="*/ 0 w 163"/>
                <a:gd name="T23" fmla="*/ 0 h 129"/>
                <a:gd name="T24" fmla="*/ 0 w 163"/>
                <a:gd name="T25" fmla="*/ 0 h 129"/>
                <a:gd name="T26" fmla="*/ 0 w 163"/>
                <a:gd name="T27" fmla="*/ 0 h 129"/>
                <a:gd name="T28" fmla="*/ 0 w 163"/>
                <a:gd name="T29" fmla="*/ 0 h 129"/>
                <a:gd name="T30" fmla="*/ 0 w 163"/>
                <a:gd name="T31" fmla="*/ 0 h 129"/>
                <a:gd name="T32" fmla="*/ 0 w 163"/>
                <a:gd name="T33" fmla="*/ 0 h 129"/>
                <a:gd name="T34" fmla="*/ 0 w 163"/>
                <a:gd name="T35" fmla="*/ 0 h 129"/>
                <a:gd name="T36" fmla="*/ 0 w 163"/>
                <a:gd name="T37" fmla="*/ 0 h 129"/>
                <a:gd name="T38" fmla="*/ 0 w 163"/>
                <a:gd name="T39" fmla="*/ 0 h 129"/>
                <a:gd name="T40" fmla="*/ 0 w 163"/>
                <a:gd name="T41" fmla="*/ 0 h 129"/>
                <a:gd name="T42" fmla="*/ 0 w 163"/>
                <a:gd name="T43" fmla="*/ 0 h 129"/>
                <a:gd name="T44" fmla="*/ 0 w 163"/>
                <a:gd name="T45" fmla="*/ 0 h 129"/>
                <a:gd name="T46" fmla="*/ 0 w 163"/>
                <a:gd name="T47" fmla="*/ 0 h 129"/>
                <a:gd name="T48" fmla="*/ 0 w 163"/>
                <a:gd name="T49" fmla="*/ 0 h 129"/>
                <a:gd name="T50" fmla="*/ 0 w 163"/>
                <a:gd name="T51" fmla="*/ 0 h 129"/>
                <a:gd name="T52" fmla="*/ 0 w 163"/>
                <a:gd name="T53" fmla="*/ 0 h 129"/>
                <a:gd name="T54" fmla="*/ 0 w 163"/>
                <a:gd name="T55" fmla="*/ 0 h 129"/>
                <a:gd name="T56" fmla="*/ 0 w 163"/>
                <a:gd name="T57" fmla="*/ 0 h 129"/>
                <a:gd name="T58" fmla="*/ 0 w 163"/>
                <a:gd name="T59" fmla="*/ 0 h 129"/>
                <a:gd name="T60" fmla="*/ 0 w 163"/>
                <a:gd name="T61" fmla="*/ 0 h 129"/>
                <a:gd name="T62" fmla="*/ 0 w 163"/>
                <a:gd name="T63" fmla="*/ 0 h 1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3" h="129">
                  <a:moveTo>
                    <a:pt x="146" y="59"/>
                  </a:moveTo>
                  <a:lnTo>
                    <a:pt x="152" y="60"/>
                  </a:lnTo>
                  <a:lnTo>
                    <a:pt x="154" y="52"/>
                  </a:lnTo>
                  <a:lnTo>
                    <a:pt x="163" y="50"/>
                  </a:lnTo>
                  <a:lnTo>
                    <a:pt x="163" y="47"/>
                  </a:lnTo>
                  <a:lnTo>
                    <a:pt x="153" y="45"/>
                  </a:lnTo>
                  <a:lnTo>
                    <a:pt x="151" y="42"/>
                  </a:lnTo>
                  <a:lnTo>
                    <a:pt x="153" y="39"/>
                  </a:lnTo>
                  <a:lnTo>
                    <a:pt x="150" y="38"/>
                  </a:lnTo>
                  <a:lnTo>
                    <a:pt x="142" y="24"/>
                  </a:lnTo>
                  <a:lnTo>
                    <a:pt x="100" y="22"/>
                  </a:lnTo>
                  <a:lnTo>
                    <a:pt x="75" y="0"/>
                  </a:lnTo>
                  <a:lnTo>
                    <a:pt x="74" y="3"/>
                  </a:lnTo>
                  <a:lnTo>
                    <a:pt x="72" y="4"/>
                  </a:lnTo>
                  <a:lnTo>
                    <a:pt x="70" y="6"/>
                  </a:lnTo>
                  <a:lnTo>
                    <a:pt x="62" y="6"/>
                  </a:lnTo>
                  <a:lnTo>
                    <a:pt x="60" y="10"/>
                  </a:lnTo>
                  <a:lnTo>
                    <a:pt x="50" y="12"/>
                  </a:lnTo>
                  <a:lnTo>
                    <a:pt x="52" y="18"/>
                  </a:lnTo>
                  <a:lnTo>
                    <a:pt x="54" y="21"/>
                  </a:lnTo>
                  <a:lnTo>
                    <a:pt x="57" y="27"/>
                  </a:lnTo>
                  <a:lnTo>
                    <a:pt x="51" y="27"/>
                  </a:lnTo>
                  <a:lnTo>
                    <a:pt x="43" y="30"/>
                  </a:lnTo>
                  <a:lnTo>
                    <a:pt x="43" y="34"/>
                  </a:lnTo>
                  <a:lnTo>
                    <a:pt x="45" y="39"/>
                  </a:lnTo>
                  <a:lnTo>
                    <a:pt x="38" y="40"/>
                  </a:lnTo>
                  <a:lnTo>
                    <a:pt x="32" y="36"/>
                  </a:lnTo>
                  <a:lnTo>
                    <a:pt x="30" y="38"/>
                  </a:lnTo>
                  <a:lnTo>
                    <a:pt x="28" y="36"/>
                  </a:lnTo>
                  <a:lnTo>
                    <a:pt x="24" y="34"/>
                  </a:lnTo>
                  <a:lnTo>
                    <a:pt x="20" y="40"/>
                  </a:lnTo>
                  <a:lnTo>
                    <a:pt x="6" y="39"/>
                  </a:lnTo>
                  <a:lnTo>
                    <a:pt x="0" y="36"/>
                  </a:lnTo>
                  <a:lnTo>
                    <a:pt x="4" y="46"/>
                  </a:lnTo>
                  <a:lnTo>
                    <a:pt x="12" y="58"/>
                  </a:lnTo>
                  <a:lnTo>
                    <a:pt x="19" y="51"/>
                  </a:lnTo>
                  <a:lnTo>
                    <a:pt x="40" y="84"/>
                  </a:lnTo>
                  <a:lnTo>
                    <a:pt x="49" y="93"/>
                  </a:lnTo>
                  <a:lnTo>
                    <a:pt x="76" y="110"/>
                  </a:lnTo>
                  <a:lnTo>
                    <a:pt x="111" y="128"/>
                  </a:lnTo>
                  <a:lnTo>
                    <a:pt x="117" y="129"/>
                  </a:lnTo>
                  <a:lnTo>
                    <a:pt x="120" y="129"/>
                  </a:lnTo>
                  <a:lnTo>
                    <a:pt x="118" y="126"/>
                  </a:lnTo>
                  <a:lnTo>
                    <a:pt x="108" y="116"/>
                  </a:lnTo>
                  <a:lnTo>
                    <a:pt x="105" y="112"/>
                  </a:lnTo>
                  <a:lnTo>
                    <a:pt x="98" y="107"/>
                  </a:lnTo>
                  <a:lnTo>
                    <a:pt x="76" y="87"/>
                  </a:lnTo>
                  <a:lnTo>
                    <a:pt x="76" y="86"/>
                  </a:lnTo>
                  <a:lnTo>
                    <a:pt x="72" y="84"/>
                  </a:lnTo>
                  <a:lnTo>
                    <a:pt x="67" y="69"/>
                  </a:lnTo>
                  <a:lnTo>
                    <a:pt x="60" y="64"/>
                  </a:lnTo>
                  <a:lnTo>
                    <a:pt x="58" y="50"/>
                  </a:lnTo>
                  <a:lnTo>
                    <a:pt x="66" y="48"/>
                  </a:lnTo>
                  <a:lnTo>
                    <a:pt x="74" y="57"/>
                  </a:lnTo>
                  <a:lnTo>
                    <a:pt x="80" y="47"/>
                  </a:lnTo>
                  <a:lnTo>
                    <a:pt x="90" y="47"/>
                  </a:lnTo>
                  <a:lnTo>
                    <a:pt x="98" y="50"/>
                  </a:lnTo>
                  <a:lnTo>
                    <a:pt x="118" y="54"/>
                  </a:lnTo>
                  <a:lnTo>
                    <a:pt x="121" y="51"/>
                  </a:lnTo>
                  <a:lnTo>
                    <a:pt x="127" y="53"/>
                  </a:lnTo>
                  <a:lnTo>
                    <a:pt x="129" y="51"/>
                  </a:lnTo>
                  <a:lnTo>
                    <a:pt x="136" y="53"/>
                  </a:lnTo>
                  <a:lnTo>
                    <a:pt x="140" y="53"/>
                  </a:lnTo>
                  <a:lnTo>
                    <a:pt x="146" y="59"/>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7" name="Freeform 365"/>
            <p:cNvSpPr>
              <a:spLocks noChangeAspect="1"/>
            </p:cNvSpPr>
            <p:nvPr/>
          </p:nvSpPr>
          <p:spPr bwMode="auto">
            <a:xfrm>
              <a:off x="3089" y="1882"/>
              <a:ext cx="89" cy="196"/>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18">
                  <a:moveTo>
                    <a:pt x="43" y="18"/>
                  </a:moveTo>
                  <a:lnTo>
                    <a:pt x="44" y="13"/>
                  </a:lnTo>
                  <a:lnTo>
                    <a:pt x="43" y="13"/>
                  </a:lnTo>
                  <a:lnTo>
                    <a:pt x="37" y="11"/>
                  </a:lnTo>
                  <a:lnTo>
                    <a:pt x="29" y="3"/>
                  </a:lnTo>
                  <a:lnTo>
                    <a:pt x="22" y="0"/>
                  </a:lnTo>
                  <a:lnTo>
                    <a:pt x="19" y="1"/>
                  </a:lnTo>
                  <a:lnTo>
                    <a:pt x="0" y="0"/>
                  </a:lnTo>
                  <a:lnTo>
                    <a:pt x="43" y="1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8" name="Freeform 366"/>
            <p:cNvSpPr>
              <a:spLocks noChangeAspect="1"/>
            </p:cNvSpPr>
            <p:nvPr/>
          </p:nvSpPr>
          <p:spPr bwMode="auto">
            <a:xfrm>
              <a:off x="3072" y="1791"/>
              <a:ext cx="89" cy="196"/>
            </a:xfrm>
            <a:custGeom>
              <a:avLst/>
              <a:gdLst>
                <a:gd name="T0" fmla="*/ 0 w 185"/>
                <a:gd name="T1" fmla="*/ 0 h 88"/>
                <a:gd name="T2" fmla="*/ 0 w 185"/>
                <a:gd name="T3" fmla="*/ 0 h 88"/>
                <a:gd name="T4" fmla="*/ 0 w 185"/>
                <a:gd name="T5" fmla="*/ 0 h 88"/>
                <a:gd name="T6" fmla="*/ 0 w 185"/>
                <a:gd name="T7" fmla="*/ 0 h 88"/>
                <a:gd name="T8" fmla="*/ 0 w 185"/>
                <a:gd name="T9" fmla="*/ 0 h 88"/>
                <a:gd name="T10" fmla="*/ 0 w 185"/>
                <a:gd name="T11" fmla="*/ 0 h 88"/>
                <a:gd name="T12" fmla="*/ 0 w 185"/>
                <a:gd name="T13" fmla="*/ 0 h 88"/>
                <a:gd name="T14" fmla="*/ 0 w 185"/>
                <a:gd name="T15" fmla="*/ 0 h 88"/>
                <a:gd name="T16" fmla="*/ 0 w 185"/>
                <a:gd name="T17" fmla="*/ 0 h 88"/>
                <a:gd name="T18" fmla="*/ 0 w 185"/>
                <a:gd name="T19" fmla="*/ 0 h 88"/>
                <a:gd name="T20" fmla="*/ 0 w 185"/>
                <a:gd name="T21" fmla="*/ 0 h 88"/>
                <a:gd name="T22" fmla="*/ 0 w 185"/>
                <a:gd name="T23" fmla="*/ 0 h 88"/>
                <a:gd name="T24" fmla="*/ 0 w 185"/>
                <a:gd name="T25" fmla="*/ 0 h 88"/>
                <a:gd name="T26" fmla="*/ 0 w 185"/>
                <a:gd name="T27" fmla="*/ 0 h 88"/>
                <a:gd name="T28" fmla="*/ 0 w 185"/>
                <a:gd name="T29" fmla="*/ 0 h 88"/>
                <a:gd name="T30" fmla="*/ 0 w 185"/>
                <a:gd name="T31" fmla="*/ 0 h 88"/>
                <a:gd name="T32" fmla="*/ 0 w 185"/>
                <a:gd name="T33" fmla="*/ 0 h 88"/>
                <a:gd name="T34" fmla="*/ 0 w 185"/>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5" h="88">
                  <a:moveTo>
                    <a:pt x="78" y="88"/>
                  </a:moveTo>
                  <a:lnTo>
                    <a:pt x="36" y="86"/>
                  </a:lnTo>
                  <a:lnTo>
                    <a:pt x="11" y="64"/>
                  </a:lnTo>
                  <a:lnTo>
                    <a:pt x="2" y="58"/>
                  </a:lnTo>
                  <a:lnTo>
                    <a:pt x="0" y="55"/>
                  </a:lnTo>
                  <a:lnTo>
                    <a:pt x="3" y="52"/>
                  </a:lnTo>
                  <a:lnTo>
                    <a:pt x="14" y="28"/>
                  </a:lnTo>
                  <a:lnTo>
                    <a:pt x="16" y="26"/>
                  </a:lnTo>
                  <a:lnTo>
                    <a:pt x="26" y="15"/>
                  </a:lnTo>
                  <a:lnTo>
                    <a:pt x="34" y="19"/>
                  </a:lnTo>
                  <a:lnTo>
                    <a:pt x="70" y="20"/>
                  </a:lnTo>
                  <a:lnTo>
                    <a:pt x="116" y="0"/>
                  </a:lnTo>
                  <a:lnTo>
                    <a:pt x="162" y="1"/>
                  </a:lnTo>
                  <a:lnTo>
                    <a:pt x="185" y="18"/>
                  </a:lnTo>
                  <a:lnTo>
                    <a:pt x="158" y="44"/>
                  </a:lnTo>
                  <a:lnTo>
                    <a:pt x="135" y="76"/>
                  </a:lnTo>
                  <a:lnTo>
                    <a:pt x="119" y="81"/>
                  </a:lnTo>
                  <a:lnTo>
                    <a:pt x="78" y="8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69" name="Freeform 367"/>
            <p:cNvSpPr>
              <a:spLocks noChangeAspect="1"/>
            </p:cNvSpPr>
            <p:nvPr/>
          </p:nvSpPr>
          <p:spPr bwMode="auto">
            <a:xfrm>
              <a:off x="3031" y="1903"/>
              <a:ext cx="89" cy="196"/>
            </a:xfrm>
            <a:custGeom>
              <a:avLst/>
              <a:gdLst>
                <a:gd name="T0" fmla="*/ 0 w 1"/>
                <a:gd name="T1" fmla="*/ 256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lnTo>
                    <a:pt x="1" y="0"/>
                  </a:lnTo>
                  <a:lnTo>
                    <a:pt x="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70" name="Freeform 368"/>
            <p:cNvSpPr>
              <a:spLocks noChangeAspect="1"/>
            </p:cNvSpPr>
            <p:nvPr/>
          </p:nvSpPr>
          <p:spPr bwMode="auto">
            <a:xfrm>
              <a:off x="3172" y="1360"/>
              <a:ext cx="1761" cy="196"/>
            </a:xfrm>
            <a:custGeom>
              <a:avLst/>
              <a:gdLst>
                <a:gd name="T0" fmla="*/ 7 w 3759"/>
                <a:gd name="T1" fmla="*/ 0 h 1159"/>
                <a:gd name="T2" fmla="*/ 7 w 3759"/>
                <a:gd name="T3" fmla="*/ 0 h 1159"/>
                <a:gd name="T4" fmla="*/ 6 w 3759"/>
                <a:gd name="T5" fmla="*/ 0 h 1159"/>
                <a:gd name="T6" fmla="*/ 6 w 3759"/>
                <a:gd name="T7" fmla="*/ 0 h 1159"/>
                <a:gd name="T8" fmla="*/ 6 w 3759"/>
                <a:gd name="T9" fmla="*/ 0 h 1159"/>
                <a:gd name="T10" fmla="*/ 5 w 3759"/>
                <a:gd name="T11" fmla="*/ 0 h 1159"/>
                <a:gd name="T12" fmla="*/ 4 w 3759"/>
                <a:gd name="T13" fmla="*/ 0 h 1159"/>
                <a:gd name="T14" fmla="*/ 4 w 3759"/>
                <a:gd name="T15" fmla="*/ 0 h 1159"/>
                <a:gd name="T16" fmla="*/ 3 w 3759"/>
                <a:gd name="T17" fmla="*/ 0 h 1159"/>
                <a:gd name="T18" fmla="*/ 3 w 3759"/>
                <a:gd name="T19" fmla="*/ 0 h 1159"/>
                <a:gd name="T20" fmla="*/ 3 w 3759"/>
                <a:gd name="T21" fmla="*/ 0 h 1159"/>
                <a:gd name="T22" fmla="*/ 3 w 3759"/>
                <a:gd name="T23" fmla="*/ 0 h 1159"/>
                <a:gd name="T24" fmla="*/ 3 w 3759"/>
                <a:gd name="T25" fmla="*/ 0 h 1159"/>
                <a:gd name="T26" fmla="*/ 2 w 3759"/>
                <a:gd name="T27" fmla="*/ 0 h 1159"/>
                <a:gd name="T28" fmla="*/ 2 w 3759"/>
                <a:gd name="T29" fmla="*/ 0 h 1159"/>
                <a:gd name="T30" fmla="*/ 2 w 3759"/>
                <a:gd name="T31" fmla="*/ 0 h 1159"/>
                <a:gd name="T32" fmla="*/ 2 w 3759"/>
                <a:gd name="T33" fmla="*/ 0 h 1159"/>
                <a:gd name="T34" fmla="*/ 2 w 3759"/>
                <a:gd name="T35" fmla="*/ 0 h 1159"/>
                <a:gd name="T36" fmla="*/ 2 w 3759"/>
                <a:gd name="T37" fmla="*/ 0 h 1159"/>
                <a:gd name="T38" fmla="*/ 1 w 3759"/>
                <a:gd name="T39" fmla="*/ 0 h 1159"/>
                <a:gd name="T40" fmla="*/ 1 w 3759"/>
                <a:gd name="T41" fmla="*/ 0 h 1159"/>
                <a:gd name="T42" fmla="*/ 1 w 3759"/>
                <a:gd name="T43" fmla="*/ 0 h 1159"/>
                <a:gd name="T44" fmla="*/ 1 w 3759"/>
                <a:gd name="T45" fmla="*/ 0 h 1159"/>
                <a:gd name="T46" fmla="*/ 0 w 3759"/>
                <a:gd name="T47" fmla="*/ 1 h 1159"/>
                <a:gd name="T48" fmla="*/ 0 w 3759"/>
                <a:gd name="T49" fmla="*/ 0 h 1159"/>
                <a:gd name="T50" fmla="*/ 0 w 3759"/>
                <a:gd name="T51" fmla="*/ 0 h 1159"/>
                <a:gd name="T52" fmla="*/ 0 w 3759"/>
                <a:gd name="T53" fmla="*/ 0 h 1159"/>
                <a:gd name="T54" fmla="*/ 0 w 3759"/>
                <a:gd name="T55" fmla="*/ 1 h 1159"/>
                <a:gd name="T56" fmla="*/ 0 w 3759"/>
                <a:gd name="T57" fmla="*/ 1 h 1159"/>
                <a:gd name="T58" fmla="*/ 0 w 3759"/>
                <a:gd name="T59" fmla="*/ 1 h 1159"/>
                <a:gd name="T60" fmla="*/ 0 w 3759"/>
                <a:gd name="T61" fmla="*/ 2 h 1159"/>
                <a:gd name="T62" fmla="*/ 1 w 3759"/>
                <a:gd name="T63" fmla="*/ 2 h 1159"/>
                <a:gd name="T64" fmla="*/ 1 w 3759"/>
                <a:gd name="T65" fmla="*/ 2 h 1159"/>
                <a:gd name="T66" fmla="*/ 2 w 3759"/>
                <a:gd name="T67" fmla="*/ 3 h 1159"/>
                <a:gd name="T68" fmla="*/ 1 w 3759"/>
                <a:gd name="T69" fmla="*/ 2 h 1159"/>
                <a:gd name="T70" fmla="*/ 1 w 3759"/>
                <a:gd name="T71" fmla="*/ 2 h 1159"/>
                <a:gd name="T72" fmla="*/ 2 w 3759"/>
                <a:gd name="T73" fmla="*/ 2 h 1159"/>
                <a:gd name="T74" fmla="*/ 3 w 3759"/>
                <a:gd name="T75" fmla="*/ 1 h 1159"/>
                <a:gd name="T76" fmla="*/ 3 w 3759"/>
                <a:gd name="T77" fmla="*/ 1 h 1159"/>
                <a:gd name="T78" fmla="*/ 4 w 3759"/>
                <a:gd name="T79" fmla="*/ 2 h 1159"/>
                <a:gd name="T80" fmla="*/ 5 w 3759"/>
                <a:gd name="T81" fmla="*/ 2 h 1159"/>
                <a:gd name="T82" fmla="*/ 5 w 3759"/>
                <a:gd name="T83" fmla="*/ 2 h 1159"/>
                <a:gd name="T84" fmla="*/ 6 w 3759"/>
                <a:gd name="T85" fmla="*/ 2 h 1159"/>
                <a:gd name="T86" fmla="*/ 6 w 3759"/>
                <a:gd name="T87" fmla="*/ 2 h 1159"/>
                <a:gd name="T88" fmla="*/ 7 w 3759"/>
                <a:gd name="T89" fmla="*/ 2 h 1159"/>
                <a:gd name="T90" fmla="*/ 7 w 3759"/>
                <a:gd name="T91" fmla="*/ 2 h 1159"/>
                <a:gd name="T92" fmla="*/ 7 w 3759"/>
                <a:gd name="T93" fmla="*/ 3 h 1159"/>
                <a:gd name="T94" fmla="*/ 7 w 3759"/>
                <a:gd name="T95" fmla="*/ 2 h 1159"/>
                <a:gd name="T96" fmla="*/ 7 w 3759"/>
                <a:gd name="T97" fmla="*/ 1 h 1159"/>
                <a:gd name="T98" fmla="*/ 7 w 3759"/>
                <a:gd name="T99" fmla="*/ 1 h 1159"/>
                <a:gd name="T100" fmla="*/ 7 w 3759"/>
                <a:gd name="T101" fmla="*/ 1 h 1159"/>
                <a:gd name="T102" fmla="*/ 7 w 3759"/>
                <a:gd name="T103" fmla="*/ 1 h 1159"/>
                <a:gd name="T104" fmla="*/ 7 w 3759"/>
                <a:gd name="T105" fmla="*/ 1 h 1159"/>
                <a:gd name="T106" fmla="*/ 8 w 3759"/>
                <a:gd name="T107" fmla="*/ 1 h 1159"/>
                <a:gd name="T108" fmla="*/ 8 w 3759"/>
                <a:gd name="T109" fmla="*/ 1 h 1159"/>
                <a:gd name="T110" fmla="*/ 8 w 3759"/>
                <a:gd name="T111" fmla="*/ 2 h 1159"/>
                <a:gd name="T112" fmla="*/ 8 w 3759"/>
                <a:gd name="T113" fmla="*/ 1 h 1159"/>
                <a:gd name="T114" fmla="*/ 8 w 3759"/>
                <a:gd name="T115" fmla="*/ 1 h 1159"/>
                <a:gd name="T116" fmla="*/ 8 w 3759"/>
                <a:gd name="T117" fmla="*/ 1 h 1159"/>
                <a:gd name="T118" fmla="*/ 8 w 3759"/>
                <a:gd name="T119" fmla="*/ 1 h 1159"/>
                <a:gd name="T120" fmla="*/ 8 w 3759"/>
                <a:gd name="T121" fmla="*/ 0 h 1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59" h="1159">
                  <a:moveTo>
                    <a:pt x="3476" y="245"/>
                  </a:moveTo>
                  <a:lnTo>
                    <a:pt x="3405" y="232"/>
                  </a:lnTo>
                  <a:lnTo>
                    <a:pt x="3334" y="218"/>
                  </a:lnTo>
                  <a:lnTo>
                    <a:pt x="3272" y="217"/>
                  </a:lnTo>
                  <a:lnTo>
                    <a:pt x="3213" y="212"/>
                  </a:lnTo>
                  <a:lnTo>
                    <a:pt x="3234" y="227"/>
                  </a:lnTo>
                  <a:lnTo>
                    <a:pt x="3268" y="246"/>
                  </a:lnTo>
                  <a:lnTo>
                    <a:pt x="3264" y="251"/>
                  </a:lnTo>
                  <a:lnTo>
                    <a:pt x="3242" y="251"/>
                  </a:lnTo>
                  <a:lnTo>
                    <a:pt x="3210" y="239"/>
                  </a:lnTo>
                  <a:lnTo>
                    <a:pt x="3198" y="239"/>
                  </a:lnTo>
                  <a:lnTo>
                    <a:pt x="3162" y="221"/>
                  </a:lnTo>
                  <a:lnTo>
                    <a:pt x="3136" y="229"/>
                  </a:lnTo>
                  <a:lnTo>
                    <a:pt x="3042" y="224"/>
                  </a:lnTo>
                  <a:lnTo>
                    <a:pt x="3040" y="239"/>
                  </a:lnTo>
                  <a:lnTo>
                    <a:pt x="3008" y="226"/>
                  </a:lnTo>
                  <a:lnTo>
                    <a:pt x="2973" y="217"/>
                  </a:lnTo>
                  <a:lnTo>
                    <a:pt x="2937" y="196"/>
                  </a:lnTo>
                  <a:lnTo>
                    <a:pt x="2882" y="185"/>
                  </a:lnTo>
                  <a:lnTo>
                    <a:pt x="2826" y="187"/>
                  </a:lnTo>
                  <a:lnTo>
                    <a:pt x="2768" y="190"/>
                  </a:lnTo>
                  <a:lnTo>
                    <a:pt x="2754" y="186"/>
                  </a:lnTo>
                  <a:lnTo>
                    <a:pt x="2710" y="174"/>
                  </a:lnTo>
                  <a:lnTo>
                    <a:pt x="2696" y="180"/>
                  </a:lnTo>
                  <a:lnTo>
                    <a:pt x="2698" y="172"/>
                  </a:lnTo>
                  <a:lnTo>
                    <a:pt x="2682" y="169"/>
                  </a:lnTo>
                  <a:lnTo>
                    <a:pt x="2653" y="163"/>
                  </a:lnTo>
                  <a:lnTo>
                    <a:pt x="2668" y="160"/>
                  </a:lnTo>
                  <a:lnTo>
                    <a:pt x="2616" y="148"/>
                  </a:lnTo>
                  <a:lnTo>
                    <a:pt x="2584" y="155"/>
                  </a:lnTo>
                  <a:lnTo>
                    <a:pt x="2576" y="155"/>
                  </a:lnTo>
                  <a:lnTo>
                    <a:pt x="2581" y="148"/>
                  </a:lnTo>
                  <a:lnTo>
                    <a:pt x="2577" y="146"/>
                  </a:lnTo>
                  <a:lnTo>
                    <a:pt x="2499" y="140"/>
                  </a:lnTo>
                  <a:lnTo>
                    <a:pt x="2422" y="133"/>
                  </a:lnTo>
                  <a:lnTo>
                    <a:pt x="2440" y="140"/>
                  </a:lnTo>
                  <a:lnTo>
                    <a:pt x="2408" y="148"/>
                  </a:lnTo>
                  <a:lnTo>
                    <a:pt x="2421" y="150"/>
                  </a:lnTo>
                  <a:lnTo>
                    <a:pt x="2431" y="152"/>
                  </a:lnTo>
                  <a:lnTo>
                    <a:pt x="2440" y="161"/>
                  </a:lnTo>
                  <a:lnTo>
                    <a:pt x="2455" y="172"/>
                  </a:lnTo>
                  <a:lnTo>
                    <a:pt x="2414" y="169"/>
                  </a:lnTo>
                  <a:lnTo>
                    <a:pt x="2422" y="175"/>
                  </a:lnTo>
                  <a:lnTo>
                    <a:pt x="2426" y="182"/>
                  </a:lnTo>
                  <a:lnTo>
                    <a:pt x="2362" y="167"/>
                  </a:lnTo>
                  <a:lnTo>
                    <a:pt x="2342" y="175"/>
                  </a:lnTo>
                  <a:lnTo>
                    <a:pt x="2288" y="163"/>
                  </a:lnTo>
                  <a:lnTo>
                    <a:pt x="2280" y="160"/>
                  </a:lnTo>
                  <a:lnTo>
                    <a:pt x="2292" y="179"/>
                  </a:lnTo>
                  <a:lnTo>
                    <a:pt x="2286" y="193"/>
                  </a:lnTo>
                  <a:lnTo>
                    <a:pt x="2250" y="182"/>
                  </a:lnTo>
                  <a:lnTo>
                    <a:pt x="2205" y="164"/>
                  </a:lnTo>
                  <a:lnTo>
                    <a:pt x="2154" y="146"/>
                  </a:lnTo>
                  <a:lnTo>
                    <a:pt x="2139" y="149"/>
                  </a:lnTo>
                  <a:lnTo>
                    <a:pt x="2179" y="174"/>
                  </a:lnTo>
                  <a:lnTo>
                    <a:pt x="2125" y="146"/>
                  </a:lnTo>
                  <a:lnTo>
                    <a:pt x="2041" y="137"/>
                  </a:lnTo>
                  <a:lnTo>
                    <a:pt x="1958" y="127"/>
                  </a:lnTo>
                  <a:lnTo>
                    <a:pt x="1912" y="115"/>
                  </a:lnTo>
                  <a:lnTo>
                    <a:pt x="1918" y="112"/>
                  </a:lnTo>
                  <a:lnTo>
                    <a:pt x="1882" y="110"/>
                  </a:lnTo>
                  <a:lnTo>
                    <a:pt x="1803" y="113"/>
                  </a:lnTo>
                  <a:lnTo>
                    <a:pt x="1779" y="102"/>
                  </a:lnTo>
                  <a:lnTo>
                    <a:pt x="1744" y="103"/>
                  </a:lnTo>
                  <a:lnTo>
                    <a:pt x="1744" y="98"/>
                  </a:lnTo>
                  <a:lnTo>
                    <a:pt x="1707" y="104"/>
                  </a:lnTo>
                  <a:lnTo>
                    <a:pt x="1741" y="108"/>
                  </a:lnTo>
                  <a:lnTo>
                    <a:pt x="1700" y="120"/>
                  </a:lnTo>
                  <a:lnTo>
                    <a:pt x="1657" y="125"/>
                  </a:lnTo>
                  <a:lnTo>
                    <a:pt x="1658" y="119"/>
                  </a:lnTo>
                  <a:lnTo>
                    <a:pt x="1702" y="90"/>
                  </a:lnTo>
                  <a:lnTo>
                    <a:pt x="1743" y="60"/>
                  </a:lnTo>
                  <a:lnTo>
                    <a:pt x="1724" y="55"/>
                  </a:lnTo>
                  <a:lnTo>
                    <a:pt x="1705" y="48"/>
                  </a:lnTo>
                  <a:lnTo>
                    <a:pt x="1737" y="54"/>
                  </a:lnTo>
                  <a:lnTo>
                    <a:pt x="1708" y="38"/>
                  </a:lnTo>
                  <a:lnTo>
                    <a:pt x="1704" y="41"/>
                  </a:lnTo>
                  <a:lnTo>
                    <a:pt x="1688" y="37"/>
                  </a:lnTo>
                  <a:lnTo>
                    <a:pt x="1652" y="28"/>
                  </a:lnTo>
                  <a:lnTo>
                    <a:pt x="1580" y="26"/>
                  </a:lnTo>
                  <a:lnTo>
                    <a:pt x="1554" y="29"/>
                  </a:lnTo>
                  <a:lnTo>
                    <a:pt x="1551" y="17"/>
                  </a:lnTo>
                  <a:lnTo>
                    <a:pt x="1520" y="14"/>
                  </a:lnTo>
                  <a:lnTo>
                    <a:pt x="1484" y="14"/>
                  </a:lnTo>
                  <a:lnTo>
                    <a:pt x="1510" y="6"/>
                  </a:lnTo>
                  <a:lnTo>
                    <a:pt x="1455" y="0"/>
                  </a:lnTo>
                  <a:lnTo>
                    <a:pt x="1422" y="18"/>
                  </a:lnTo>
                  <a:lnTo>
                    <a:pt x="1435" y="29"/>
                  </a:lnTo>
                  <a:lnTo>
                    <a:pt x="1455" y="31"/>
                  </a:lnTo>
                  <a:lnTo>
                    <a:pt x="1402" y="34"/>
                  </a:lnTo>
                  <a:lnTo>
                    <a:pt x="1420" y="40"/>
                  </a:lnTo>
                  <a:lnTo>
                    <a:pt x="1384" y="42"/>
                  </a:lnTo>
                  <a:lnTo>
                    <a:pt x="1351" y="44"/>
                  </a:lnTo>
                  <a:lnTo>
                    <a:pt x="1286" y="44"/>
                  </a:lnTo>
                  <a:lnTo>
                    <a:pt x="1314" y="44"/>
                  </a:lnTo>
                  <a:lnTo>
                    <a:pt x="1263" y="54"/>
                  </a:lnTo>
                  <a:lnTo>
                    <a:pt x="1212" y="64"/>
                  </a:lnTo>
                  <a:lnTo>
                    <a:pt x="1194" y="68"/>
                  </a:lnTo>
                  <a:lnTo>
                    <a:pt x="1194" y="80"/>
                  </a:lnTo>
                  <a:lnTo>
                    <a:pt x="1174" y="79"/>
                  </a:lnTo>
                  <a:lnTo>
                    <a:pt x="1207" y="89"/>
                  </a:lnTo>
                  <a:lnTo>
                    <a:pt x="1185" y="91"/>
                  </a:lnTo>
                  <a:lnTo>
                    <a:pt x="1213" y="98"/>
                  </a:lnTo>
                  <a:lnTo>
                    <a:pt x="1213" y="102"/>
                  </a:lnTo>
                  <a:lnTo>
                    <a:pt x="1152" y="108"/>
                  </a:lnTo>
                  <a:lnTo>
                    <a:pt x="1090" y="113"/>
                  </a:lnTo>
                  <a:lnTo>
                    <a:pt x="1100" y="126"/>
                  </a:lnTo>
                  <a:lnTo>
                    <a:pt x="1128" y="146"/>
                  </a:lnTo>
                  <a:lnTo>
                    <a:pt x="1158" y="152"/>
                  </a:lnTo>
                  <a:lnTo>
                    <a:pt x="1200" y="168"/>
                  </a:lnTo>
                  <a:lnTo>
                    <a:pt x="1221" y="194"/>
                  </a:lnTo>
                  <a:lnTo>
                    <a:pt x="1227" y="205"/>
                  </a:lnTo>
                  <a:lnTo>
                    <a:pt x="1215" y="205"/>
                  </a:lnTo>
                  <a:lnTo>
                    <a:pt x="1195" y="187"/>
                  </a:lnTo>
                  <a:lnTo>
                    <a:pt x="1191" y="198"/>
                  </a:lnTo>
                  <a:lnTo>
                    <a:pt x="1177" y="178"/>
                  </a:lnTo>
                  <a:lnTo>
                    <a:pt x="1191" y="166"/>
                  </a:lnTo>
                  <a:lnTo>
                    <a:pt x="1141" y="161"/>
                  </a:lnTo>
                  <a:lnTo>
                    <a:pt x="1090" y="146"/>
                  </a:lnTo>
                  <a:lnTo>
                    <a:pt x="1051" y="152"/>
                  </a:lnTo>
                  <a:lnTo>
                    <a:pt x="1070" y="160"/>
                  </a:lnTo>
                  <a:lnTo>
                    <a:pt x="1023" y="160"/>
                  </a:lnTo>
                  <a:lnTo>
                    <a:pt x="1036" y="169"/>
                  </a:lnTo>
                  <a:lnTo>
                    <a:pt x="1090" y="180"/>
                  </a:lnTo>
                  <a:lnTo>
                    <a:pt x="1101" y="187"/>
                  </a:lnTo>
                  <a:lnTo>
                    <a:pt x="1021" y="173"/>
                  </a:lnTo>
                  <a:lnTo>
                    <a:pt x="994" y="134"/>
                  </a:lnTo>
                  <a:lnTo>
                    <a:pt x="975" y="133"/>
                  </a:lnTo>
                  <a:lnTo>
                    <a:pt x="996" y="154"/>
                  </a:lnTo>
                  <a:lnTo>
                    <a:pt x="973" y="167"/>
                  </a:lnTo>
                  <a:lnTo>
                    <a:pt x="982" y="178"/>
                  </a:lnTo>
                  <a:lnTo>
                    <a:pt x="1016" y="199"/>
                  </a:lnTo>
                  <a:lnTo>
                    <a:pt x="1014" y="222"/>
                  </a:lnTo>
                  <a:lnTo>
                    <a:pt x="1036" y="244"/>
                  </a:lnTo>
                  <a:lnTo>
                    <a:pt x="1096" y="241"/>
                  </a:lnTo>
                  <a:lnTo>
                    <a:pt x="1126" y="250"/>
                  </a:lnTo>
                  <a:lnTo>
                    <a:pt x="1141" y="270"/>
                  </a:lnTo>
                  <a:lnTo>
                    <a:pt x="1150" y="283"/>
                  </a:lnTo>
                  <a:lnTo>
                    <a:pt x="1184" y="289"/>
                  </a:lnTo>
                  <a:lnTo>
                    <a:pt x="1135" y="283"/>
                  </a:lnTo>
                  <a:lnTo>
                    <a:pt x="1116" y="256"/>
                  </a:lnTo>
                  <a:lnTo>
                    <a:pt x="1098" y="246"/>
                  </a:lnTo>
                  <a:lnTo>
                    <a:pt x="1056" y="254"/>
                  </a:lnTo>
                  <a:lnTo>
                    <a:pt x="1081" y="286"/>
                  </a:lnTo>
                  <a:lnTo>
                    <a:pt x="1059" y="318"/>
                  </a:lnTo>
                  <a:lnTo>
                    <a:pt x="1050" y="323"/>
                  </a:lnTo>
                  <a:lnTo>
                    <a:pt x="1035" y="328"/>
                  </a:lnTo>
                  <a:lnTo>
                    <a:pt x="969" y="319"/>
                  </a:lnTo>
                  <a:lnTo>
                    <a:pt x="962" y="313"/>
                  </a:lnTo>
                  <a:lnTo>
                    <a:pt x="1005" y="316"/>
                  </a:lnTo>
                  <a:lnTo>
                    <a:pt x="997" y="319"/>
                  </a:lnTo>
                  <a:lnTo>
                    <a:pt x="1026" y="316"/>
                  </a:lnTo>
                  <a:lnTo>
                    <a:pt x="1022" y="308"/>
                  </a:lnTo>
                  <a:lnTo>
                    <a:pt x="1040" y="277"/>
                  </a:lnTo>
                  <a:lnTo>
                    <a:pt x="1040" y="263"/>
                  </a:lnTo>
                  <a:lnTo>
                    <a:pt x="1000" y="239"/>
                  </a:lnTo>
                  <a:lnTo>
                    <a:pt x="984" y="210"/>
                  </a:lnTo>
                  <a:lnTo>
                    <a:pt x="964" y="182"/>
                  </a:lnTo>
                  <a:lnTo>
                    <a:pt x="940" y="169"/>
                  </a:lnTo>
                  <a:lnTo>
                    <a:pt x="940" y="142"/>
                  </a:lnTo>
                  <a:lnTo>
                    <a:pt x="903" y="130"/>
                  </a:lnTo>
                  <a:lnTo>
                    <a:pt x="855" y="133"/>
                  </a:lnTo>
                  <a:lnTo>
                    <a:pt x="850" y="172"/>
                  </a:lnTo>
                  <a:lnTo>
                    <a:pt x="832" y="185"/>
                  </a:lnTo>
                  <a:lnTo>
                    <a:pt x="838" y="192"/>
                  </a:lnTo>
                  <a:lnTo>
                    <a:pt x="853" y="193"/>
                  </a:lnTo>
                  <a:lnTo>
                    <a:pt x="859" y="214"/>
                  </a:lnTo>
                  <a:lnTo>
                    <a:pt x="866" y="226"/>
                  </a:lnTo>
                  <a:lnTo>
                    <a:pt x="896" y="234"/>
                  </a:lnTo>
                  <a:lnTo>
                    <a:pt x="918" y="248"/>
                  </a:lnTo>
                  <a:lnTo>
                    <a:pt x="928" y="250"/>
                  </a:lnTo>
                  <a:lnTo>
                    <a:pt x="919" y="269"/>
                  </a:lnTo>
                  <a:lnTo>
                    <a:pt x="883" y="250"/>
                  </a:lnTo>
                  <a:lnTo>
                    <a:pt x="825" y="235"/>
                  </a:lnTo>
                  <a:lnTo>
                    <a:pt x="774" y="228"/>
                  </a:lnTo>
                  <a:lnTo>
                    <a:pt x="721" y="220"/>
                  </a:lnTo>
                  <a:lnTo>
                    <a:pt x="711" y="228"/>
                  </a:lnTo>
                  <a:lnTo>
                    <a:pt x="738" y="248"/>
                  </a:lnTo>
                  <a:lnTo>
                    <a:pt x="720" y="258"/>
                  </a:lnTo>
                  <a:lnTo>
                    <a:pt x="718" y="266"/>
                  </a:lnTo>
                  <a:lnTo>
                    <a:pt x="704" y="263"/>
                  </a:lnTo>
                  <a:lnTo>
                    <a:pt x="697" y="248"/>
                  </a:lnTo>
                  <a:lnTo>
                    <a:pt x="664" y="253"/>
                  </a:lnTo>
                  <a:lnTo>
                    <a:pt x="638" y="258"/>
                  </a:lnTo>
                  <a:lnTo>
                    <a:pt x="609" y="268"/>
                  </a:lnTo>
                  <a:lnTo>
                    <a:pt x="572" y="265"/>
                  </a:lnTo>
                  <a:lnTo>
                    <a:pt x="583" y="260"/>
                  </a:lnTo>
                  <a:lnTo>
                    <a:pt x="573" y="250"/>
                  </a:lnTo>
                  <a:lnTo>
                    <a:pt x="591" y="245"/>
                  </a:lnTo>
                  <a:lnTo>
                    <a:pt x="549" y="258"/>
                  </a:lnTo>
                  <a:lnTo>
                    <a:pt x="546" y="262"/>
                  </a:lnTo>
                  <a:lnTo>
                    <a:pt x="500" y="272"/>
                  </a:lnTo>
                  <a:lnTo>
                    <a:pt x="474" y="281"/>
                  </a:lnTo>
                  <a:lnTo>
                    <a:pt x="476" y="286"/>
                  </a:lnTo>
                  <a:lnTo>
                    <a:pt x="454" y="289"/>
                  </a:lnTo>
                  <a:lnTo>
                    <a:pt x="452" y="310"/>
                  </a:lnTo>
                  <a:lnTo>
                    <a:pt x="415" y="310"/>
                  </a:lnTo>
                  <a:lnTo>
                    <a:pt x="388" y="292"/>
                  </a:lnTo>
                  <a:lnTo>
                    <a:pt x="424" y="278"/>
                  </a:lnTo>
                  <a:lnTo>
                    <a:pt x="382" y="259"/>
                  </a:lnTo>
                  <a:lnTo>
                    <a:pt x="336" y="256"/>
                  </a:lnTo>
                  <a:lnTo>
                    <a:pt x="362" y="268"/>
                  </a:lnTo>
                  <a:lnTo>
                    <a:pt x="373" y="301"/>
                  </a:lnTo>
                  <a:lnTo>
                    <a:pt x="384" y="323"/>
                  </a:lnTo>
                  <a:lnTo>
                    <a:pt x="382" y="337"/>
                  </a:lnTo>
                  <a:lnTo>
                    <a:pt x="370" y="336"/>
                  </a:lnTo>
                  <a:lnTo>
                    <a:pt x="361" y="325"/>
                  </a:lnTo>
                  <a:lnTo>
                    <a:pt x="334" y="322"/>
                  </a:lnTo>
                  <a:lnTo>
                    <a:pt x="310" y="338"/>
                  </a:lnTo>
                  <a:lnTo>
                    <a:pt x="288" y="356"/>
                  </a:lnTo>
                  <a:lnTo>
                    <a:pt x="310" y="383"/>
                  </a:lnTo>
                  <a:lnTo>
                    <a:pt x="256" y="376"/>
                  </a:lnTo>
                  <a:lnTo>
                    <a:pt x="220" y="364"/>
                  </a:lnTo>
                  <a:lnTo>
                    <a:pt x="222" y="378"/>
                  </a:lnTo>
                  <a:lnTo>
                    <a:pt x="247" y="389"/>
                  </a:lnTo>
                  <a:lnTo>
                    <a:pt x="261" y="400"/>
                  </a:lnTo>
                  <a:lnTo>
                    <a:pt x="228" y="403"/>
                  </a:lnTo>
                  <a:lnTo>
                    <a:pt x="180" y="380"/>
                  </a:lnTo>
                  <a:lnTo>
                    <a:pt x="164" y="354"/>
                  </a:lnTo>
                  <a:lnTo>
                    <a:pt x="163" y="343"/>
                  </a:lnTo>
                  <a:lnTo>
                    <a:pt x="166" y="343"/>
                  </a:lnTo>
                  <a:lnTo>
                    <a:pt x="134" y="328"/>
                  </a:lnTo>
                  <a:lnTo>
                    <a:pt x="120" y="320"/>
                  </a:lnTo>
                  <a:lnTo>
                    <a:pt x="90" y="302"/>
                  </a:lnTo>
                  <a:lnTo>
                    <a:pt x="109" y="307"/>
                  </a:lnTo>
                  <a:lnTo>
                    <a:pt x="174" y="322"/>
                  </a:lnTo>
                  <a:lnTo>
                    <a:pt x="238" y="335"/>
                  </a:lnTo>
                  <a:lnTo>
                    <a:pt x="298" y="322"/>
                  </a:lnTo>
                  <a:lnTo>
                    <a:pt x="306" y="300"/>
                  </a:lnTo>
                  <a:lnTo>
                    <a:pt x="282" y="282"/>
                  </a:lnTo>
                  <a:lnTo>
                    <a:pt x="213" y="260"/>
                  </a:lnTo>
                  <a:lnTo>
                    <a:pt x="146" y="239"/>
                  </a:lnTo>
                  <a:lnTo>
                    <a:pt x="105" y="241"/>
                  </a:lnTo>
                  <a:lnTo>
                    <a:pt x="96" y="244"/>
                  </a:lnTo>
                  <a:lnTo>
                    <a:pt x="104" y="233"/>
                  </a:lnTo>
                  <a:lnTo>
                    <a:pt x="88" y="235"/>
                  </a:lnTo>
                  <a:lnTo>
                    <a:pt x="69" y="224"/>
                  </a:lnTo>
                  <a:lnTo>
                    <a:pt x="91" y="222"/>
                  </a:lnTo>
                  <a:lnTo>
                    <a:pt x="63" y="217"/>
                  </a:lnTo>
                  <a:lnTo>
                    <a:pt x="52" y="223"/>
                  </a:lnTo>
                  <a:lnTo>
                    <a:pt x="40" y="221"/>
                  </a:lnTo>
                  <a:lnTo>
                    <a:pt x="40" y="229"/>
                  </a:lnTo>
                  <a:lnTo>
                    <a:pt x="25" y="230"/>
                  </a:lnTo>
                  <a:lnTo>
                    <a:pt x="2" y="244"/>
                  </a:lnTo>
                  <a:lnTo>
                    <a:pt x="0" y="250"/>
                  </a:lnTo>
                  <a:lnTo>
                    <a:pt x="2" y="270"/>
                  </a:lnTo>
                  <a:lnTo>
                    <a:pt x="37" y="289"/>
                  </a:lnTo>
                  <a:lnTo>
                    <a:pt x="22" y="312"/>
                  </a:lnTo>
                  <a:lnTo>
                    <a:pt x="52" y="347"/>
                  </a:lnTo>
                  <a:lnTo>
                    <a:pt x="54" y="374"/>
                  </a:lnTo>
                  <a:lnTo>
                    <a:pt x="63" y="385"/>
                  </a:lnTo>
                  <a:lnTo>
                    <a:pt x="78" y="400"/>
                  </a:lnTo>
                  <a:lnTo>
                    <a:pt x="67" y="409"/>
                  </a:lnTo>
                  <a:lnTo>
                    <a:pt x="111" y="436"/>
                  </a:lnTo>
                  <a:lnTo>
                    <a:pt x="93" y="455"/>
                  </a:lnTo>
                  <a:lnTo>
                    <a:pt x="75" y="473"/>
                  </a:lnTo>
                  <a:lnTo>
                    <a:pt x="56" y="492"/>
                  </a:lnTo>
                  <a:lnTo>
                    <a:pt x="37" y="511"/>
                  </a:lnTo>
                  <a:lnTo>
                    <a:pt x="55" y="511"/>
                  </a:lnTo>
                  <a:lnTo>
                    <a:pt x="51" y="511"/>
                  </a:lnTo>
                  <a:lnTo>
                    <a:pt x="56" y="517"/>
                  </a:lnTo>
                  <a:lnTo>
                    <a:pt x="100" y="530"/>
                  </a:lnTo>
                  <a:lnTo>
                    <a:pt x="74" y="529"/>
                  </a:lnTo>
                  <a:lnTo>
                    <a:pt x="51" y="540"/>
                  </a:lnTo>
                  <a:lnTo>
                    <a:pt x="44" y="550"/>
                  </a:lnTo>
                  <a:lnTo>
                    <a:pt x="52" y="580"/>
                  </a:lnTo>
                  <a:lnTo>
                    <a:pt x="40" y="600"/>
                  </a:lnTo>
                  <a:lnTo>
                    <a:pt x="57" y="624"/>
                  </a:lnTo>
                  <a:lnTo>
                    <a:pt x="75" y="662"/>
                  </a:lnTo>
                  <a:lnTo>
                    <a:pt x="117" y="670"/>
                  </a:lnTo>
                  <a:lnTo>
                    <a:pt x="159" y="677"/>
                  </a:lnTo>
                  <a:lnTo>
                    <a:pt x="165" y="716"/>
                  </a:lnTo>
                  <a:lnTo>
                    <a:pt x="200" y="748"/>
                  </a:lnTo>
                  <a:lnTo>
                    <a:pt x="190" y="757"/>
                  </a:lnTo>
                  <a:lnTo>
                    <a:pt x="198" y="788"/>
                  </a:lnTo>
                  <a:lnTo>
                    <a:pt x="220" y="781"/>
                  </a:lnTo>
                  <a:lnTo>
                    <a:pt x="265" y="786"/>
                  </a:lnTo>
                  <a:lnTo>
                    <a:pt x="270" y="798"/>
                  </a:lnTo>
                  <a:lnTo>
                    <a:pt x="306" y="828"/>
                  </a:lnTo>
                  <a:lnTo>
                    <a:pt x="342" y="859"/>
                  </a:lnTo>
                  <a:lnTo>
                    <a:pt x="360" y="856"/>
                  </a:lnTo>
                  <a:lnTo>
                    <a:pt x="402" y="869"/>
                  </a:lnTo>
                  <a:lnTo>
                    <a:pt x="444" y="882"/>
                  </a:lnTo>
                  <a:lnTo>
                    <a:pt x="462" y="931"/>
                  </a:lnTo>
                  <a:lnTo>
                    <a:pt x="439" y="942"/>
                  </a:lnTo>
                  <a:lnTo>
                    <a:pt x="429" y="962"/>
                  </a:lnTo>
                  <a:lnTo>
                    <a:pt x="435" y="970"/>
                  </a:lnTo>
                  <a:lnTo>
                    <a:pt x="412" y="982"/>
                  </a:lnTo>
                  <a:lnTo>
                    <a:pt x="399" y="985"/>
                  </a:lnTo>
                  <a:lnTo>
                    <a:pt x="422" y="1003"/>
                  </a:lnTo>
                  <a:lnTo>
                    <a:pt x="412" y="1002"/>
                  </a:lnTo>
                  <a:lnTo>
                    <a:pt x="410" y="1014"/>
                  </a:lnTo>
                  <a:lnTo>
                    <a:pt x="405" y="1006"/>
                  </a:lnTo>
                  <a:lnTo>
                    <a:pt x="404" y="1026"/>
                  </a:lnTo>
                  <a:lnTo>
                    <a:pt x="379" y="1030"/>
                  </a:lnTo>
                  <a:lnTo>
                    <a:pt x="373" y="1036"/>
                  </a:lnTo>
                  <a:lnTo>
                    <a:pt x="415" y="1058"/>
                  </a:lnTo>
                  <a:lnTo>
                    <a:pt x="458" y="1080"/>
                  </a:lnTo>
                  <a:lnTo>
                    <a:pt x="460" y="1078"/>
                  </a:lnTo>
                  <a:lnTo>
                    <a:pt x="493" y="1080"/>
                  </a:lnTo>
                  <a:lnTo>
                    <a:pt x="525" y="1082"/>
                  </a:lnTo>
                  <a:lnTo>
                    <a:pt x="568" y="1099"/>
                  </a:lnTo>
                  <a:lnTo>
                    <a:pt x="612" y="1117"/>
                  </a:lnTo>
                  <a:lnTo>
                    <a:pt x="655" y="1134"/>
                  </a:lnTo>
                  <a:lnTo>
                    <a:pt x="698" y="1151"/>
                  </a:lnTo>
                  <a:lnTo>
                    <a:pt x="746" y="1159"/>
                  </a:lnTo>
                  <a:lnTo>
                    <a:pt x="721" y="1133"/>
                  </a:lnTo>
                  <a:lnTo>
                    <a:pt x="697" y="1106"/>
                  </a:lnTo>
                  <a:lnTo>
                    <a:pt x="693" y="1082"/>
                  </a:lnTo>
                  <a:lnTo>
                    <a:pt x="691" y="1092"/>
                  </a:lnTo>
                  <a:lnTo>
                    <a:pt x="675" y="1064"/>
                  </a:lnTo>
                  <a:lnTo>
                    <a:pt x="664" y="1055"/>
                  </a:lnTo>
                  <a:lnTo>
                    <a:pt x="680" y="1020"/>
                  </a:lnTo>
                  <a:lnTo>
                    <a:pt x="710" y="1007"/>
                  </a:lnTo>
                  <a:lnTo>
                    <a:pt x="723" y="998"/>
                  </a:lnTo>
                  <a:lnTo>
                    <a:pt x="721" y="991"/>
                  </a:lnTo>
                  <a:lnTo>
                    <a:pt x="699" y="956"/>
                  </a:lnTo>
                  <a:lnTo>
                    <a:pt x="664" y="930"/>
                  </a:lnTo>
                  <a:lnTo>
                    <a:pt x="632" y="904"/>
                  </a:lnTo>
                  <a:lnTo>
                    <a:pt x="637" y="865"/>
                  </a:lnTo>
                  <a:lnTo>
                    <a:pt x="640" y="827"/>
                  </a:lnTo>
                  <a:lnTo>
                    <a:pt x="674" y="841"/>
                  </a:lnTo>
                  <a:lnTo>
                    <a:pt x="679" y="827"/>
                  </a:lnTo>
                  <a:lnTo>
                    <a:pt x="700" y="811"/>
                  </a:lnTo>
                  <a:lnTo>
                    <a:pt x="721" y="796"/>
                  </a:lnTo>
                  <a:lnTo>
                    <a:pt x="762" y="794"/>
                  </a:lnTo>
                  <a:lnTo>
                    <a:pt x="799" y="811"/>
                  </a:lnTo>
                  <a:lnTo>
                    <a:pt x="836" y="828"/>
                  </a:lnTo>
                  <a:lnTo>
                    <a:pt x="878" y="826"/>
                  </a:lnTo>
                  <a:lnTo>
                    <a:pt x="932" y="824"/>
                  </a:lnTo>
                  <a:lnTo>
                    <a:pt x="986" y="834"/>
                  </a:lnTo>
                  <a:lnTo>
                    <a:pt x="991" y="824"/>
                  </a:lnTo>
                  <a:lnTo>
                    <a:pt x="961" y="788"/>
                  </a:lnTo>
                  <a:lnTo>
                    <a:pt x="974" y="750"/>
                  </a:lnTo>
                  <a:lnTo>
                    <a:pt x="999" y="750"/>
                  </a:lnTo>
                  <a:lnTo>
                    <a:pt x="966" y="734"/>
                  </a:lnTo>
                  <a:lnTo>
                    <a:pt x="1002" y="728"/>
                  </a:lnTo>
                  <a:lnTo>
                    <a:pt x="1036" y="722"/>
                  </a:lnTo>
                  <a:lnTo>
                    <a:pt x="1070" y="713"/>
                  </a:lnTo>
                  <a:lnTo>
                    <a:pt x="1104" y="703"/>
                  </a:lnTo>
                  <a:lnTo>
                    <a:pt x="1137" y="694"/>
                  </a:lnTo>
                  <a:lnTo>
                    <a:pt x="1170" y="684"/>
                  </a:lnTo>
                  <a:lnTo>
                    <a:pt x="1195" y="682"/>
                  </a:lnTo>
                  <a:lnTo>
                    <a:pt x="1215" y="703"/>
                  </a:lnTo>
                  <a:lnTo>
                    <a:pt x="1268" y="721"/>
                  </a:lnTo>
                  <a:lnTo>
                    <a:pt x="1288" y="733"/>
                  </a:lnTo>
                  <a:lnTo>
                    <a:pt x="1310" y="737"/>
                  </a:lnTo>
                  <a:lnTo>
                    <a:pt x="1346" y="724"/>
                  </a:lnTo>
                  <a:lnTo>
                    <a:pt x="1381" y="710"/>
                  </a:lnTo>
                  <a:lnTo>
                    <a:pt x="1388" y="716"/>
                  </a:lnTo>
                  <a:lnTo>
                    <a:pt x="1382" y="732"/>
                  </a:lnTo>
                  <a:lnTo>
                    <a:pt x="1420" y="757"/>
                  </a:lnTo>
                  <a:lnTo>
                    <a:pt x="1458" y="782"/>
                  </a:lnTo>
                  <a:lnTo>
                    <a:pt x="1496" y="809"/>
                  </a:lnTo>
                  <a:lnTo>
                    <a:pt x="1534" y="834"/>
                  </a:lnTo>
                  <a:lnTo>
                    <a:pt x="1540" y="826"/>
                  </a:lnTo>
                  <a:lnTo>
                    <a:pt x="1561" y="833"/>
                  </a:lnTo>
                  <a:lnTo>
                    <a:pt x="1597" y="828"/>
                  </a:lnTo>
                  <a:lnTo>
                    <a:pt x="1634" y="851"/>
                  </a:lnTo>
                  <a:lnTo>
                    <a:pt x="1672" y="874"/>
                  </a:lnTo>
                  <a:lnTo>
                    <a:pt x="1710" y="865"/>
                  </a:lnTo>
                  <a:lnTo>
                    <a:pt x="1741" y="899"/>
                  </a:lnTo>
                  <a:lnTo>
                    <a:pt x="1762" y="896"/>
                  </a:lnTo>
                  <a:lnTo>
                    <a:pt x="1778" y="886"/>
                  </a:lnTo>
                  <a:lnTo>
                    <a:pt x="1802" y="875"/>
                  </a:lnTo>
                  <a:lnTo>
                    <a:pt x="1831" y="858"/>
                  </a:lnTo>
                  <a:lnTo>
                    <a:pt x="1857" y="841"/>
                  </a:lnTo>
                  <a:lnTo>
                    <a:pt x="1915" y="848"/>
                  </a:lnTo>
                  <a:lnTo>
                    <a:pt x="1924" y="860"/>
                  </a:lnTo>
                  <a:lnTo>
                    <a:pt x="1966" y="868"/>
                  </a:lnTo>
                  <a:lnTo>
                    <a:pt x="2008" y="875"/>
                  </a:lnTo>
                  <a:lnTo>
                    <a:pt x="2030" y="857"/>
                  </a:lnTo>
                  <a:lnTo>
                    <a:pt x="2004" y="833"/>
                  </a:lnTo>
                  <a:lnTo>
                    <a:pt x="2011" y="798"/>
                  </a:lnTo>
                  <a:lnTo>
                    <a:pt x="2059" y="809"/>
                  </a:lnTo>
                  <a:lnTo>
                    <a:pt x="2107" y="818"/>
                  </a:lnTo>
                  <a:lnTo>
                    <a:pt x="2127" y="839"/>
                  </a:lnTo>
                  <a:lnTo>
                    <a:pt x="2170" y="860"/>
                  </a:lnTo>
                  <a:lnTo>
                    <a:pt x="2218" y="851"/>
                  </a:lnTo>
                  <a:lnTo>
                    <a:pt x="2258" y="859"/>
                  </a:lnTo>
                  <a:lnTo>
                    <a:pt x="2296" y="868"/>
                  </a:lnTo>
                  <a:lnTo>
                    <a:pt x="2312" y="881"/>
                  </a:lnTo>
                  <a:lnTo>
                    <a:pt x="2370" y="896"/>
                  </a:lnTo>
                  <a:lnTo>
                    <a:pt x="2403" y="890"/>
                  </a:lnTo>
                  <a:lnTo>
                    <a:pt x="2436" y="883"/>
                  </a:lnTo>
                  <a:lnTo>
                    <a:pt x="2467" y="859"/>
                  </a:lnTo>
                  <a:lnTo>
                    <a:pt x="2520" y="871"/>
                  </a:lnTo>
                  <a:lnTo>
                    <a:pt x="2546" y="874"/>
                  </a:lnTo>
                  <a:lnTo>
                    <a:pt x="2587" y="881"/>
                  </a:lnTo>
                  <a:lnTo>
                    <a:pt x="2608" y="858"/>
                  </a:lnTo>
                  <a:lnTo>
                    <a:pt x="2599" y="833"/>
                  </a:lnTo>
                  <a:lnTo>
                    <a:pt x="2598" y="791"/>
                  </a:lnTo>
                  <a:lnTo>
                    <a:pt x="2578" y="778"/>
                  </a:lnTo>
                  <a:lnTo>
                    <a:pt x="2565" y="773"/>
                  </a:lnTo>
                  <a:lnTo>
                    <a:pt x="2586" y="754"/>
                  </a:lnTo>
                  <a:lnTo>
                    <a:pt x="2620" y="752"/>
                  </a:lnTo>
                  <a:lnTo>
                    <a:pt x="2655" y="751"/>
                  </a:lnTo>
                  <a:lnTo>
                    <a:pt x="2727" y="774"/>
                  </a:lnTo>
                  <a:lnTo>
                    <a:pt x="2756" y="798"/>
                  </a:lnTo>
                  <a:lnTo>
                    <a:pt x="2785" y="822"/>
                  </a:lnTo>
                  <a:lnTo>
                    <a:pt x="2814" y="846"/>
                  </a:lnTo>
                  <a:lnTo>
                    <a:pt x="2841" y="870"/>
                  </a:lnTo>
                  <a:lnTo>
                    <a:pt x="2872" y="883"/>
                  </a:lnTo>
                  <a:lnTo>
                    <a:pt x="2923" y="898"/>
                  </a:lnTo>
                  <a:lnTo>
                    <a:pt x="2953" y="910"/>
                  </a:lnTo>
                  <a:lnTo>
                    <a:pt x="2989" y="948"/>
                  </a:lnTo>
                  <a:lnTo>
                    <a:pt x="3032" y="942"/>
                  </a:lnTo>
                  <a:lnTo>
                    <a:pt x="3075" y="926"/>
                  </a:lnTo>
                  <a:lnTo>
                    <a:pt x="3093" y="958"/>
                  </a:lnTo>
                  <a:lnTo>
                    <a:pt x="3098" y="998"/>
                  </a:lnTo>
                  <a:lnTo>
                    <a:pt x="3103" y="1040"/>
                  </a:lnTo>
                  <a:lnTo>
                    <a:pt x="3067" y="1034"/>
                  </a:lnTo>
                  <a:lnTo>
                    <a:pt x="3061" y="1052"/>
                  </a:lnTo>
                  <a:lnTo>
                    <a:pt x="3080" y="1085"/>
                  </a:lnTo>
                  <a:lnTo>
                    <a:pt x="3099" y="1116"/>
                  </a:lnTo>
                  <a:lnTo>
                    <a:pt x="3088" y="1124"/>
                  </a:lnTo>
                  <a:lnTo>
                    <a:pt x="3096" y="1134"/>
                  </a:lnTo>
                  <a:lnTo>
                    <a:pt x="3102" y="1139"/>
                  </a:lnTo>
                  <a:lnTo>
                    <a:pt x="3097" y="1127"/>
                  </a:lnTo>
                  <a:lnTo>
                    <a:pt x="3102" y="1127"/>
                  </a:lnTo>
                  <a:lnTo>
                    <a:pt x="3117" y="1106"/>
                  </a:lnTo>
                  <a:lnTo>
                    <a:pt x="3126" y="1103"/>
                  </a:lnTo>
                  <a:lnTo>
                    <a:pt x="3135" y="1118"/>
                  </a:lnTo>
                  <a:lnTo>
                    <a:pt x="3157" y="1120"/>
                  </a:lnTo>
                  <a:lnTo>
                    <a:pt x="3189" y="1108"/>
                  </a:lnTo>
                  <a:lnTo>
                    <a:pt x="3200" y="1084"/>
                  </a:lnTo>
                  <a:lnTo>
                    <a:pt x="3210" y="1060"/>
                  </a:lnTo>
                  <a:lnTo>
                    <a:pt x="3214" y="1026"/>
                  </a:lnTo>
                  <a:lnTo>
                    <a:pt x="3218" y="992"/>
                  </a:lnTo>
                  <a:lnTo>
                    <a:pt x="3220" y="960"/>
                  </a:lnTo>
                  <a:lnTo>
                    <a:pt x="3223" y="926"/>
                  </a:lnTo>
                  <a:lnTo>
                    <a:pt x="3210" y="898"/>
                  </a:lnTo>
                  <a:lnTo>
                    <a:pt x="3196" y="868"/>
                  </a:lnTo>
                  <a:lnTo>
                    <a:pt x="3178" y="850"/>
                  </a:lnTo>
                  <a:lnTo>
                    <a:pt x="3170" y="826"/>
                  </a:lnTo>
                  <a:lnTo>
                    <a:pt x="3163" y="803"/>
                  </a:lnTo>
                  <a:lnTo>
                    <a:pt x="3141" y="779"/>
                  </a:lnTo>
                  <a:lnTo>
                    <a:pt x="3110" y="761"/>
                  </a:lnTo>
                  <a:lnTo>
                    <a:pt x="3129" y="762"/>
                  </a:lnTo>
                  <a:lnTo>
                    <a:pt x="3057" y="724"/>
                  </a:lnTo>
                  <a:lnTo>
                    <a:pt x="3022" y="720"/>
                  </a:lnTo>
                  <a:lnTo>
                    <a:pt x="3032" y="734"/>
                  </a:lnTo>
                  <a:lnTo>
                    <a:pt x="3008" y="746"/>
                  </a:lnTo>
                  <a:lnTo>
                    <a:pt x="3008" y="734"/>
                  </a:lnTo>
                  <a:lnTo>
                    <a:pt x="2992" y="728"/>
                  </a:lnTo>
                  <a:lnTo>
                    <a:pt x="2989" y="736"/>
                  </a:lnTo>
                  <a:lnTo>
                    <a:pt x="2966" y="713"/>
                  </a:lnTo>
                  <a:lnTo>
                    <a:pt x="2919" y="707"/>
                  </a:lnTo>
                  <a:lnTo>
                    <a:pt x="2930" y="676"/>
                  </a:lnTo>
                  <a:lnTo>
                    <a:pt x="2940" y="646"/>
                  </a:lnTo>
                  <a:lnTo>
                    <a:pt x="2948" y="625"/>
                  </a:lnTo>
                  <a:lnTo>
                    <a:pt x="2956" y="605"/>
                  </a:lnTo>
                  <a:lnTo>
                    <a:pt x="2949" y="588"/>
                  </a:lnTo>
                  <a:lnTo>
                    <a:pt x="2961" y="559"/>
                  </a:lnTo>
                  <a:lnTo>
                    <a:pt x="2995" y="553"/>
                  </a:lnTo>
                  <a:lnTo>
                    <a:pt x="3028" y="548"/>
                  </a:lnTo>
                  <a:lnTo>
                    <a:pt x="3038" y="548"/>
                  </a:lnTo>
                  <a:lnTo>
                    <a:pt x="3051" y="556"/>
                  </a:lnTo>
                  <a:lnTo>
                    <a:pt x="3056" y="550"/>
                  </a:lnTo>
                  <a:lnTo>
                    <a:pt x="3120" y="553"/>
                  </a:lnTo>
                  <a:lnTo>
                    <a:pt x="3121" y="547"/>
                  </a:lnTo>
                  <a:lnTo>
                    <a:pt x="3116" y="541"/>
                  </a:lnTo>
                  <a:lnTo>
                    <a:pt x="3166" y="544"/>
                  </a:lnTo>
                  <a:lnTo>
                    <a:pt x="3206" y="553"/>
                  </a:lnTo>
                  <a:lnTo>
                    <a:pt x="3193" y="558"/>
                  </a:lnTo>
                  <a:lnTo>
                    <a:pt x="3202" y="569"/>
                  </a:lnTo>
                  <a:lnTo>
                    <a:pt x="3230" y="564"/>
                  </a:lnTo>
                  <a:lnTo>
                    <a:pt x="3249" y="557"/>
                  </a:lnTo>
                  <a:lnTo>
                    <a:pt x="3289" y="557"/>
                  </a:lnTo>
                  <a:lnTo>
                    <a:pt x="3282" y="551"/>
                  </a:lnTo>
                  <a:lnTo>
                    <a:pt x="3256" y="547"/>
                  </a:lnTo>
                  <a:lnTo>
                    <a:pt x="3246" y="539"/>
                  </a:lnTo>
                  <a:lnTo>
                    <a:pt x="3244" y="506"/>
                  </a:lnTo>
                  <a:lnTo>
                    <a:pt x="3243" y="474"/>
                  </a:lnTo>
                  <a:lnTo>
                    <a:pt x="3297" y="473"/>
                  </a:lnTo>
                  <a:lnTo>
                    <a:pt x="3310" y="469"/>
                  </a:lnTo>
                  <a:lnTo>
                    <a:pt x="3339" y="499"/>
                  </a:lnTo>
                  <a:lnTo>
                    <a:pt x="3344" y="496"/>
                  </a:lnTo>
                  <a:lnTo>
                    <a:pt x="3361" y="510"/>
                  </a:lnTo>
                  <a:lnTo>
                    <a:pt x="3375" y="479"/>
                  </a:lnTo>
                  <a:lnTo>
                    <a:pt x="3392" y="479"/>
                  </a:lnTo>
                  <a:lnTo>
                    <a:pt x="3362" y="450"/>
                  </a:lnTo>
                  <a:lnTo>
                    <a:pt x="3369" y="445"/>
                  </a:lnTo>
                  <a:lnTo>
                    <a:pt x="3415" y="449"/>
                  </a:lnTo>
                  <a:lnTo>
                    <a:pt x="3421" y="455"/>
                  </a:lnTo>
                  <a:lnTo>
                    <a:pt x="3397" y="454"/>
                  </a:lnTo>
                  <a:lnTo>
                    <a:pt x="3417" y="476"/>
                  </a:lnTo>
                  <a:lnTo>
                    <a:pt x="3438" y="499"/>
                  </a:lnTo>
                  <a:lnTo>
                    <a:pt x="3423" y="510"/>
                  </a:lnTo>
                  <a:lnTo>
                    <a:pt x="3417" y="535"/>
                  </a:lnTo>
                  <a:lnTo>
                    <a:pt x="3410" y="562"/>
                  </a:lnTo>
                  <a:lnTo>
                    <a:pt x="3408" y="595"/>
                  </a:lnTo>
                  <a:lnTo>
                    <a:pt x="3382" y="601"/>
                  </a:lnTo>
                  <a:lnTo>
                    <a:pt x="3394" y="612"/>
                  </a:lnTo>
                  <a:lnTo>
                    <a:pt x="3398" y="635"/>
                  </a:lnTo>
                  <a:lnTo>
                    <a:pt x="3421" y="662"/>
                  </a:lnTo>
                  <a:lnTo>
                    <a:pt x="3444" y="691"/>
                  </a:lnTo>
                  <a:lnTo>
                    <a:pt x="3486" y="727"/>
                  </a:lnTo>
                  <a:lnTo>
                    <a:pt x="3526" y="762"/>
                  </a:lnTo>
                  <a:lnTo>
                    <a:pt x="3568" y="798"/>
                  </a:lnTo>
                  <a:lnTo>
                    <a:pt x="3610" y="834"/>
                  </a:lnTo>
                  <a:lnTo>
                    <a:pt x="3621" y="811"/>
                  </a:lnTo>
                  <a:lnTo>
                    <a:pt x="3597" y="766"/>
                  </a:lnTo>
                  <a:lnTo>
                    <a:pt x="3607" y="758"/>
                  </a:lnTo>
                  <a:lnTo>
                    <a:pt x="3627" y="761"/>
                  </a:lnTo>
                  <a:lnTo>
                    <a:pt x="3622" y="756"/>
                  </a:lnTo>
                  <a:lnTo>
                    <a:pt x="3597" y="721"/>
                  </a:lnTo>
                  <a:lnTo>
                    <a:pt x="3630" y="708"/>
                  </a:lnTo>
                  <a:lnTo>
                    <a:pt x="3586" y="672"/>
                  </a:lnTo>
                  <a:lnTo>
                    <a:pt x="3585" y="654"/>
                  </a:lnTo>
                  <a:lnTo>
                    <a:pt x="3589" y="648"/>
                  </a:lnTo>
                  <a:lnTo>
                    <a:pt x="3588" y="655"/>
                  </a:lnTo>
                  <a:lnTo>
                    <a:pt x="3607" y="661"/>
                  </a:lnTo>
                  <a:lnTo>
                    <a:pt x="3585" y="638"/>
                  </a:lnTo>
                  <a:lnTo>
                    <a:pt x="3572" y="636"/>
                  </a:lnTo>
                  <a:lnTo>
                    <a:pt x="3542" y="601"/>
                  </a:lnTo>
                  <a:lnTo>
                    <a:pt x="3528" y="604"/>
                  </a:lnTo>
                  <a:lnTo>
                    <a:pt x="3502" y="594"/>
                  </a:lnTo>
                  <a:lnTo>
                    <a:pt x="3488" y="557"/>
                  </a:lnTo>
                  <a:lnTo>
                    <a:pt x="3472" y="535"/>
                  </a:lnTo>
                  <a:lnTo>
                    <a:pt x="3490" y="529"/>
                  </a:lnTo>
                  <a:lnTo>
                    <a:pt x="3511" y="536"/>
                  </a:lnTo>
                  <a:lnTo>
                    <a:pt x="3506" y="527"/>
                  </a:lnTo>
                  <a:lnTo>
                    <a:pt x="3518" y="514"/>
                  </a:lnTo>
                  <a:lnTo>
                    <a:pt x="3542" y="535"/>
                  </a:lnTo>
                  <a:lnTo>
                    <a:pt x="3544" y="520"/>
                  </a:lnTo>
                  <a:lnTo>
                    <a:pt x="3589" y="510"/>
                  </a:lnTo>
                  <a:lnTo>
                    <a:pt x="3636" y="529"/>
                  </a:lnTo>
                  <a:lnTo>
                    <a:pt x="3636" y="521"/>
                  </a:lnTo>
                  <a:lnTo>
                    <a:pt x="3649" y="498"/>
                  </a:lnTo>
                  <a:lnTo>
                    <a:pt x="3650" y="494"/>
                  </a:lnTo>
                  <a:lnTo>
                    <a:pt x="3649" y="485"/>
                  </a:lnTo>
                  <a:lnTo>
                    <a:pt x="3652" y="480"/>
                  </a:lnTo>
                  <a:lnTo>
                    <a:pt x="3679" y="463"/>
                  </a:lnTo>
                  <a:lnTo>
                    <a:pt x="3705" y="446"/>
                  </a:lnTo>
                  <a:lnTo>
                    <a:pt x="3691" y="443"/>
                  </a:lnTo>
                  <a:lnTo>
                    <a:pt x="3699" y="442"/>
                  </a:lnTo>
                  <a:lnTo>
                    <a:pt x="3757" y="454"/>
                  </a:lnTo>
                  <a:lnTo>
                    <a:pt x="3759" y="448"/>
                  </a:lnTo>
                  <a:lnTo>
                    <a:pt x="3734" y="432"/>
                  </a:lnTo>
                  <a:lnTo>
                    <a:pt x="3705" y="419"/>
                  </a:lnTo>
                  <a:lnTo>
                    <a:pt x="3691" y="414"/>
                  </a:lnTo>
                  <a:lnTo>
                    <a:pt x="3648" y="388"/>
                  </a:lnTo>
                  <a:lnTo>
                    <a:pt x="3645" y="392"/>
                  </a:lnTo>
                  <a:lnTo>
                    <a:pt x="3615" y="377"/>
                  </a:lnTo>
                  <a:lnTo>
                    <a:pt x="3632" y="378"/>
                  </a:lnTo>
                  <a:lnTo>
                    <a:pt x="3661" y="374"/>
                  </a:lnTo>
                  <a:lnTo>
                    <a:pt x="3615" y="342"/>
                  </a:lnTo>
                  <a:lnTo>
                    <a:pt x="3568" y="310"/>
                  </a:lnTo>
                  <a:lnTo>
                    <a:pt x="3523" y="277"/>
                  </a:lnTo>
                  <a:lnTo>
                    <a:pt x="3476" y="245"/>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lIns="81941" tIns="40971" rIns="81941" bIns="40971">
              <a:spAutoFit/>
            </a:bodyPr>
            <a:lstStyle/>
            <a:p>
              <a:endParaRPr lang="en-US"/>
            </a:p>
          </p:txBody>
        </p:sp>
        <p:sp>
          <p:nvSpPr>
            <p:cNvPr id="6571" name="Freeform 369"/>
            <p:cNvSpPr>
              <a:spLocks noChangeAspect="1"/>
            </p:cNvSpPr>
            <p:nvPr/>
          </p:nvSpPr>
          <p:spPr bwMode="auto">
            <a:xfrm>
              <a:off x="4938" y="1523"/>
              <a:ext cx="89" cy="196"/>
            </a:xfrm>
            <a:custGeom>
              <a:avLst/>
              <a:gdLst>
                <a:gd name="T0" fmla="*/ 0 w 273"/>
                <a:gd name="T1" fmla="*/ 0 h 144"/>
                <a:gd name="T2" fmla="*/ 0 w 273"/>
                <a:gd name="T3" fmla="*/ 0 h 144"/>
                <a:gd name="T4" fmla="*/ 0 w 273"/>
                <a:gd name="T5" fmla="*/ 0 h 144"/>
                <a:gd name="T6" fmla="*/ 0 w 273"/>
                <a:gd name="T7" fmla="*/ 0 h 144"/>
                <a:gd name="T8" fmla="*/ 0 w 273"/>
                <a:gd name="T9" fmla="*/ 0 h 144"/>
                <a:gd name="T10" fmla="*/ 0 w 273"/>
                <a:gd name="T11" fmla="*/ 0 h 144"/>
                <a:gd name="T12" fmla="*/ 0 w 273"/>
                <a:gd name="T13" fmla="*/ 0 h 144"/>
                <a:gd name="T14" fmla="*/ 0 w 273"/>
                <a:gd name="T15" fmla="*/ 0 h 144"/>
                <a:gd name="T16" fmla="*/ 0 w 273"/>
                <a:gd name="T17" fmla="*/ 0 h 144"/>
                <a:gd name="T18" fmla="*/ 0 w 273"/>
                <a:gd name="T19" fmla="*/ 0 h 144"/>
                <a:gd name="T20" fmla="*/ 0 w 273"/>
                <a:gd name="T21" fmla="*/ 0 h 144"/>
                <a:gd name="T22" fmla="*/ 0 w 273"/>
                <a:gd name="T23" fmla="*/ 0 h 144"/>
                <a:gd name="T24" fmla="*/ 0 w 273"/>
                <a:gd name="T25" fmla="*/ 0 h 144"/>
                <a:gd name="T26" fmla="*/ 0 w 273"/>
                <a:gd name="T27" fmla="*/ 0 h 144"/>
                <a:gd name="T28" fmla="*/ 0 w 273"/>
                <a:gd name="T29" fmla="*/ 0 h 144"/>
                <a:gd name="T30" fmla="*/ 0 w 273"/>
                <a:gd name="T31" fmla="*/ 0 h 144"/>
                <a:gd name="T32" fmla="*/ 0 w 273"/>
                <a:gd name="T33" fmla="*/ 0 h 144"/>
                <a:gd name="T34" fmla="*/ 0 w 273"/>
                <a:gd name="T35" fmla="*/ 0 h 144"/>
                <a:gd name="T36" fmla="*/ 0 w 273"/>
                <a:gd name="T37" fmla="*/ 0 h 144"/>
                <a:gd name="T38" fmla="*/ 0 w 273"/>
                <a:gd name="T39" fmla="*/ 0 h 144"/>
                <a:gd name="T40" fmla="*/ 0 w 273"/>
                <a:gd name="T41" fmla="*/ 0 h 144"/>
                <a:gd name="T42" fmla="*/ 0 w 273"/>
                <a:gd name="T43" fmla="*/ 0 h 144"/>
                <a:gd name="T44" fmla="*/ 0 w 273"/>
                <a:gd name="T45" fmla="*/ 0 h 144"/>
                <a:gd name="T46" fmla="*/ 0 w 273"/>
                <a:gd name="T47" fmla="*/ 0 h 144"/>
                <a:gd name="T48" fmla="*/ 0 w 273"/>
                <a:gd name="T49" fmla="*/ 0 h 144"/>
                <a:gd name="T50" fmla="*/ 0 w 273"/>
                <a:gd name="T51" fmla="*/ 0 h 144"/>
                <a:gd name="T52" fmla="*/ 0 w 273"/>
                <a:gd name="T53" fmla="*/ 0 h 144"/>
                <a:gd name="T54" fmla="*/ 0 w 273"/>
                <a:gd name="T55" fmla="*/ 0 h 144"/>
                <a:gd name="T56" fmla="*/ 0 w 273"/>
                <a:gd name="T57" fmla="*/ 0 h 144"/>
                <a:gd name="T58" fmla="*/ 0 w 273"/>
                <a:gd name="T59" fmla="*/ 0 h 144"/>
                <a:gd name="T60" fmla="*/ 0 w 273"/>
                <a:gd name="T61" fmla="*/ 0 h 144"/>
                <a:gd name="T62" fmla="*/ 0 w 273"/>
                <a:gd name="T63" fmla="*/ 0 h 144"/>
                <a:gd name="T64" fmla="*/ 0 w 273"/>
                <a:gd name="T65" fmla="*/ 0 h 144"/>
                <a:gd name="T66" fmla="*/ 0 w 273"/>
                <a:gd name="T67" fmla="*/ 0 h 144"/>
                <a:gd name="T68" fmla="*/ 0 w 273"/>
                <a:gd name="T69" fmla="*/ 0 h 144"/>
                <a:gd name="T70" fmla="*/ 0 w 273"/>
                <a:gd name="T71" fmla="*/ 0 h 144"/>
                <a:gd name="T72" fmla="*/ 0 w 273"/>
                <a:gd name="T73" fmla="*/ 0 h 144"/>
                <a:gd name="T74" fmla="*/ 0 w 273"/>
                <a:gd name="T75" fmla="*/ 0 h 144"/>
                <a:gd name="T76" fmla="*/ 0 w 273"/>
                <a:gd name="T77" fmla="*/ 0 h 144"/>
                <a:gd name="T78" fmla="*/ 0 w 273"/>
                <a:gd name="T79" fmla="*/ 0 h 144"/>
                <a:gd name="T80" fmla="*/ 0 w 273"/>
                <a:gd name="T81" fmla="*/ 0 h 144"/>
                <a:gd name="T82" fmla="*/ 0 w 273"/>
                <a:gd name="T83" fmla="*/ 0 h 144"/>
                <a:gd name="T84" fmla="*/ 0 w 273"/>
                <a:gd name="T85" fmla="*/ 0 h 144"/>
                <a:gd name="T86" fmla="*/ 0 w 273"/>
                <a:gd name="T87" fmla="*/ 0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3" h="144">
                  <a:moveTo>
                    <a:pt x="273" y="88"/>
                  </a:moveTo>
                  <a:lnTo>
                    <a:pt x="264" y="76"/>
                  </a:lnTo>
                  <a:lnTo>
                    <a:pt x="250" y="60"/>
                  </a:lnTo>
                  <a:lnTo>
                    <a:pt x="236" y="58"/>
                  </a:lnTo>
                  <a:lnTo>
                    <a:pt x="236" y="62"/>
                  </a:lnTo>
                  <a:lnTo>
                    <a:pt x="228" y="59"/>
                  </a:lnTo>
                  <a:lnTo>
                    <a:pt x="204" y="59"/>
                  </a:lnTo>
                  <a:lnTo>
                    <a:pt x="186" y="72"/>
                  </a:lnTo>
                  <a:lnTo>
                    <a:pt x="185" y="80"/>
                  </a:lnTo>
                  <a:lnTo>
                    <a:pt x="173" y="80"/>
                  </a:lnTo>
                  <a:lnTo>
                    <a:pt x="183" y="68"/>
                  </a:lnTo>
                  <a:lnTo>
                    <a:pt x="203" y="47"/>
                  </a:lnTo>
                  <a:lnTo>
                    <a:pt x="203" y="32"/>
                  </a:lnTo>
                  <a:lnTo>
                    <a:pt x="180" y="11"/>
                  </a:lnTo>
                  <a:lnTo>
                    <a:pt x="180" y="18"/>
                  </a:lnTo>
                  <a:lnTo>
                    <a:pt x="166" y="0"/>
                  </a:lnTo>
                  <a:lnTo>
                    <a:pt x="124" y="28"/>
                  </a:lnTo>
                  <a:lnTo>
                    <a:pt x="83" y="56"/>
                  </a:lnTo>
                  <a:lnTo>
                    <a:pt x="41" y="84"/>
                  </a:lnTo>
                  <a:lnTo>
                    <a:pt x="0" y="112"/>
                  </a:lnTo>
                  <a:lnTo>
                    <a:pt x="21" y="95"/>
                  </a:lnTo>
                  <a:lnTo>
                    <a:pt x="39" y="86"/>
                  </a:lnTo>
                  <a:lnTo>
                    <a:pt x="51" y="84"/>
                  </a:lnTo>
                  <a:lnTo>
                    <a:pt x="63" y="78"/>
                  </a:lnTo>
                  <a:lnTo>
                    <a:pt x="63" y="83"/>
                  </a:lnTo>
                  <a:lnTo>
                    <a:pt x="70" y="82"/>
                  </a:lnTo>
                  <a:lnTo>
                    <a:pt x="46" y="93"/>
                  </a:lnTo>
                  <a:lnTo>
                    <a:pt x="42" y="106"/>
                  </a:lnTo>
                  <a:lnTo>
                    <a:pt x="93" y="106"/>
                  </a:lnTo>
                  <a:lnTo>
                    <a:pt x="78" y="128"/>
                  </a:lnTo>
                  <a:lnTo>
                    <a:pt x="99" y="135"/>
                  </a:lnTo>
                  <a:lnTo>
                    <a:pt x="116" y="136"/>
                  </a:lnTo>
                  <a:lnTo>
                    <a:pt x="110" y="144"/>
                  </a:lnTo>
                  <a:lnTo>
                    <a:pt x="128" y="140"/>
                  </a:lnTo>
                  <a:lnTo>
                    <a:pt x="140" y="135"/>
                  </a:lnTo>
                  <a:lnTo>
                    <a:pt x="137" y="129"/>
                  </a:lnTo>
                  <a:lnTo>
                    <a:pt x="172" y="113"/>
                  </a:lnTo>
                  <a:lnTo>
                    <a:pt x="182" y="107"/>
                  </a:lnTo>
                  <a:lnTo>
                    <a:pt x="186" y="99"/>
                  </a:lnTo>
                  <a:lnTo>
                    <a:pt x="190" y="106"/>
                  </a:lnTo>
                  <a:lnTo>
                    <a:pt x="208" y="104"/>
                  </a:lnTo>
                  <a:lnTo>
                    <a:pt x="216" y="99"/>
                  </a:lnTo>
                  <a:lnTo>
                    <a:pt x="237" y="98"/>
                  </a:lnTo>
                  <a:lnTo>
                    <a:pt x="273" y="8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2" name="Freeform 370"/>
            <p:cNvSpPr>
              <a:spLocks noChangeAspect="1"/>
            </p:cNvSpPr>
            <p:nvPr/>
          </p:nvSpPr>
          <p:spPr bwMode="auto">
            <a:xfrm>
              <a:off x="4633" y="1695"/>
              <a:ext cx="89" cy="196"/>
            </a:xfrm>
            <a:custGeom>
              <a:avLst/>
              <a:gdLst>
                <a:gd name="T0" fmla="*/ 0 w 262"/>
                <a:gd name="T1" fmla="*/ 0 h 291"/>
                <a:gd name="T2" fmla="*/ 0 w 262"/>
                <a:gd name="T3" fmla="*/ 0 h 291"/>
                <a:gd name="T4" fmla="*/ 0 w 262"/>
                <a:gd name="T5" fmla="*/ 0 h 291"/>
                <a:gd name="T6" fmla="*/ 0 w 262"/>
                <a:gd name="T7" fmla="*/ 0 h 291"/>
                <a:gd name="T8" fmla="*/ 0 w 262"/>
                <a:gd name="T9" fmla="*/ 0 h 291"/>
                <a:gd name="T10" fmla="*/ 0 w 262"/>
                <a:gd name="T11" fmla="*/ 0 h 291"/>
                <a:gd name="T12" fmla="*/ 0 w 262"/>
                <a:gd name="T13" fmla="*/ 0 h 291"/>
                <a:gd name="T14" fmla="*/ 0 w 262"/>
                <a:gd name="T15" fmla="*/ 0 h 291"/>
                <a:gd name="T16" fmla="*/ 0 w 262"/>
                <a:gd name="T17" fmla="*/ 0 h 291"/>
                <a:gd name="T18" fmla="*/ 0 w 262"/>
                <a:gd name="T19" fmla="*/ 0 h 291"/>
                <a:gd name="T20" fmla="*/ 0 w 262"/>
                <a:gd name="T21" fmla="*/ 0 h 291"/>
                <a:gd name="T22" fmla="*/ 0 w 262"/>
                <a:gd name="T23" fmla="*/ 0 h 291"/>
                <a:gd name="T24" fmla="*/ 0 w 262"/>
                <a:gd name="T25" fmla="*/ 0 h 291"/>
                <a:gd name="T26" fmla="*/ 0 w 262"/>
                <a:gd name="T27" fmla="*/ 0 h 291"/>
                <a:gd name="T28" fmla="*/ 0 w 262"/>
                <a:gd name="T29" fmla="*/ 0 h 291"/>
                <a:gd name="T30" fmla="*/ 0 w 262"/>
                <a:gd name="T31" fmla="*/ 0 h 291"/>
                <a:gd name="T32" fmla="*/ 0 w 262"/>
                <a:gd name="T33" fmla="*/ 0 h 291"/>
                <a:gd name="T34" fmla="*/ 0 w 262"/>
                <a:gd name="T35" fmla="*/ 0 h 291"/>
                <a:gd name="T36" fmla="*/ 0 w 262"/>
                <a:gd name="T37" fmla="*/ 0 h 291"/>
                <a:gd name="T38" fmla="*/ 0 w 262"/>
                <a:gd name="T39" fmla="*/ 0 h 291"/>
                <a:gd name="T40" fmla="*/ 0 w 262"/>
                <a:gd name="T41" fmla="*/ 0 h 291"/>
                <a:gd name="T42" fmla="*/ 0 w 262"/>
                <a:gd name="T43" fmla="*/ 0 h 291"/>
                <a:gd name="T44" fmla="*/ 0 w 262"/>
                <a:gd name="T45" fmla="*/ 0 h 291"/>
                <a:gd name="T46" fmla="*/ 0 w 262"/>
                <a:gd name="T47" fmla="*/ 0 h 291"/>
                <a:gd name="T48" fmla="*/ 0 w 262"/>
                <a:gd name="T49" fmla="*/ 0 h 291"/>
                <a:gd name="T50" fmla="*/ 0 w 262"/>
                <a:gd name="T51" fmla="*/ 0 h 291"/>
                <a:gd name="T52" fmla="*/ 0 w 262"/>
                <a:gd name="T53" fmla="*/ 0 h 291"/>
                <a:gd name="T54" fmla="*/ 0 w 262"/>
                <a:gd name="T55" fmla="*/ 0 h 291"/>
                <a:gd name="T56" fmla="*/ 0 w 262"/>
                <a:gd name="T57" fmla="*/ 0 h 291"/>
                <a:gd name="T58" fmla="*/ 0 w 262"/>
                <a:gd name="T59" fmla="*/ 0 h 2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2" h="291">
                  <a:moveTo>
                    <a:pt x="232" y="200"/>
                  </a:moveTo>
                  <a:lnTo>
                    <a:pt x="198" y="168"/>
                  </a:lnTo>
                  <a:lnTo>
                    <a:pt x="162" y="138"/>
                  </a:lnTo>
                  <a:lnTo>
                    <a:pt x="126" y="108"/>
                  </a:lnTo>
                  <a:lnTo>
                    <a:pt x="89" y="78"/>
                  </a:lnTo>
                  <a:lnTo>
                    <a:pt x="81" y="68"/>
                  </a:lnTo>
                  <a:lnTo>
                    <a:pt x="45" y="34"/>
                  </a:lnTo>
                  <a:lnTo>
                    <a:pt x="9" y="0"/>
                  </a:lnTo>
                  <a:lnTo>
                    <a:pt x="0" y="4"/>
                  </a:lnTo>
                  <a:lnTo>
                    <a:pt x="29" y="24"/>
                  </a:lnTo>
                  <a:lnTo>
                    <a:pt x="27" y="35"/>
                  </a:lnTo>
                  <a:lnTo>
                    <a:pt x="15" y="36"/>
                  </a:lnTo>
                  <a:lnTo>
                    <a:pt x="43" y="66"/>
                  </a:lnTo>
                  <a:lnTo>
                    <a:pt x="72" y="98"/>
                  </a:lnTo>
                  <a:lnTo>
                    <a:pt x="101" y="125"/>
                  </a:lnTo>
                  <a:lnTo>
                    <a:pt x="126" y="160"/>
                  </a:lnTo>
                  <a:lnTo>
                    <a:pt x="148" y="195"/>
                  </a:lnTo>
                  <a:lnTo>
                    <a:pt x="172" y="225"/>
                  </a:lnTo>
                  <a:lnTo>
                    <a:pt x="196" y="254"/>
                  </a:lnTo>
                  <a:lnTo>
                    <a:pt x="220" y="290"/>
                  </a:lnTo>
                  <a:lnTo>
                    <a:pt x="227" y="290"/>
                  </a:lnTo>
                  <a:lnTo>
                    <a:pt x="223" y="266"/>
                  </a:lnTo>
                  <a:lnTo>
                    <a:pt x="250" y="278"/>
                  </a:lnTo>
                  <a:lnTo>
                    <a:pt x="262" y="291"/>
                  </a:lnTo>
                  <a:lnTo>
                    <a:pt x="240" y="264"/>
                  </a:lnTo>
                  <a:lnTo>
                    <a:pt x="186" y="221"/>
                  </a:lnTo>
                  <a:lnTo>
                    <a:pt x="174" y="177"/>
                  </a:lnTo>
                  <a:lnTo>
                    <a:pt x="184" y="176"/>
                  </a:lnTo>
                  <a:lnTo>
                    <a:pt x="217" y="189"/>
                  </a:lnTo>
                  <a:lnTo>
                    <a:pt x="232" y="20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3" name="Freeform 371"/>
            <p:cNvSpPr>
              <a:spLocks noChangeAspect="1"/>
            </p:cNvSpPr>
            <p:nvPr/>
          </p:nvSpPr>
          <p:spPr bwMode="auto">
            <a:xfrm>
              <a:off x="3406" y="1368"/>
              <a:ext cx="89" cy="196"/>
            </a:xfrm>
            <a:custGeom>
              <a:avLst/>
              <a:gdLst>
                <a:gd name="T0" fmla="*/ 0 w 270"/>
                <a:gd name="T1" fmla="*/ 0 h 101"/>
                <a:gd name="T2" fmla="*/ 0 w 270"/>
                <a:gd name="T3" fmla="*/ 0 h 101"/>
                <a:gd name="T4" fmla="*/ 0 w 270"/>
                <a:gd name="T5" fmla="*/ 0 h 101"/>
                <a:gd name="T6" fmla="*/ 0 w 270"/>
                <a:gd name="T7" fmla="*/ 0 h 101"/>
                <a:gd name="T8" fmla="*/ 0 w 270"/>
                <a:gd name="T9" fmla="*/ 0 h 101"/>
                <a:gd name="T10" fmla="*/ 0 w 270"/>
                <a:gd name="T11" fmla="*/ 0 h 101"/>
                <a:gd name="T12" fmla="*/ 0 w 270"/>
                <a:gd name="T13" fmla="*/ 0 h 101"/>
                <a:gd name="T14" fmla="*/ 0 w 270"/>
                <a:gd name="T15" fmla="*/ 0 h 101"/>
                <a:gd name="T16" fmla="*/ 0 w 270"/>
                <a:gd name="T17" fmla="*/ 0 h 101"/>
                <a:gd name="T18" fmla="*/ 0 w 270"/>
                <a:gd name="T19" fmla="*/ 0 h 101"/>
                <a:gd name="T20" fmla="*/ 0 w 270"/>
                <a:gd name="T21" fmla="*/ 0 h 101"/>
                <a:gd name="T22" fmla="*/ 0 w 270"/>
                <a:gd name="T23" fmla="*/ 0 h 101"/>
                <a:gd name="T24" fmla="*/ 0 w 270"/>
                <a:gd name="T25" fmla="*/ 0 h 101"/>
                <a:gd name="T26" fmla="*/ 0 w 270"/>
                <a:gd name="T27" fmla="*/ 0 h 101"/>
                <a:gd name="T28" fmla="*/ 0 w 270"/>
                <a:gd name="T29" fmla="*/ 0 h 101"/>
                <a:gd name="T30" fmla="*/ 0 w 270"/>
                <a:gd name="T31" fmla="*/ 0 h 101"/>
                <a:gd name="T32" fmla="*/ 0 w 270"/>
                <a:gd name="T33" fmla="*/ 0 h 101"/>
                <a:gd name="T34" fmla="*/ 0 w 270"/>
                <a:gd name="T35" fmla="*/ 0 h 101"/>
                <a:gd name="T36" fmla="*/ 0 w 270"/>
                <a:gd name="T37" fmla="*/ 0 h 101"/>
                <a:gd name="T38" fmla="*/ 0 w 270"/>
                <a:gd name="T39" fmla="*/ 0 h 101"/>
                <a:gd name="T40" fmla="*/ 0 w 270"/>
                <a:gd name="T41" fmla="*/ 0 h 101"/>
                <a:gd name="T42" fmla="*/ 0 w 270"/>
                <a:gd name="T43" fmla="*/ 0 h 101"/>
                <a:gd name="T44" fmla="*/ 0 w 270"/>
                <a:gd name="T45" fmla="*/ 0 h 101"/>
                <a:gd name="T46" fmla="*/ 0 w 270"/>
                <a:gd name="T47" fmla="*/ 0 h 101"/>
                <a:gd name="T48" fmla="*/ 0 w 270"/>
                <a:gd name="T49" fmla="*/ 0 h 101"/>
                <a:gd name="T50" fmla="*/ 0 w 270"/>
                <a:gd name="T51" fmla="*/ 0 h 101"/>
                <a:gd name="T52" fmla="*/ 0 w 270"/>
                <a:gd name="T53" fmla="*/ 0 h 101"/>
                <a:gd name="T54" fmla="*/ 0 w 270"/>
                <a:gd name="T55" fmla="*/ 0 h 101"/>
                <a:gd name="T56" fmla="*/ 0 w 270"/>
                <a:gd name="T57" fmla="*/ 0 h 101"/>
                <a:gd name="T58" fmla="*/ 0 w 270"/>
                <a:gd name="T59" fmla="*/ 0 h 101"/>
                <a:gd name="T60" fmla="*/ 0 w 270"/>
                <a:gd name="T61" fmla="*/ 0 h 101"/>
                <a:gd name="T62" fmla="*/ 0 w 270"/>
                <a:gd name="T63" fmla="*/ 0 h 101"/>
                <a:gd name="T64" fmla="*/ 0 w 270"/>
                <a:gd name="T65" fmla="*/ 0 h 101"/>
                <a:gd name="T66" fmla="*/ 0 w 270"/>
                <a:gd name="T67" fmla="*/ 0 h 101"/>
                <a:gd name="T68" fmla="*/ 0 w 270"/>
                <a:gd name="T69" fmla="*/ 0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0" h="101">
                  <a:moveTo>
                    <a:pt x="270" y="7"/>
                  </a:moveTo>
                  <a:lnTo>
                    <a:pt x="248" y="20"/>
                  </a:lnTo>
                  <a:lnTo>
                    <a:pt x="189" y="35"/>
                  </a:lnTo>
                  <a:lnTo>
                    <a:pt x="129" y="49"/>
                  </a:lnTo>
                  <a:lnTo>
                    <a:pt x="114" y="52"/>
                  </a:lnTo>
                  <a:lnTo>
                    <a:pt x="122" y="56"/>
                  </a:lnTo>
                  <a:lnTo>
                    <a:pt x="119" y="61"/>
                  </a:lnTo>
                  <a:lnTo>
                    <a:pt x="105" y="62"/>
                  </a:lnTo>
                  <a:lnTo>
                    <a:pt x="107" y="68"/>
                  </a:lnTo>
                  <a:lnTo>
                    <a:pt x="85" y="65"/>
                  </a:lnTo>
                  <a:lnTo>
                    <a:pt x="92" y="76"/>
                  </a:lnTo>
                  <a:lnTo>
                    <a:pt x="83" y="79"/>
                  </a:lnTo>
                  <a:lnTo>
                    <a:pt x="87" y="89"/>
                  </a:lnTo>
                  <a:lnTo>
                    <a:pt x="60" y="84"/>
                  </a:lnTo>
                  <a:lnTo>
                    <a:pt x="87" y="92"/>
                  </a:lnTo>
                  <a:lnTo>
                    <a:pt x="73" y="92"/>
                  </a:lnTo>
                  <a:lnTo>
                    <a:pt x="77" y="101"/>
                  </a:lnTo>
                  <a:lnTo>
                    <a:pt x="15" y="96"/>
                  </a:lnTo>
                  <a:lnTo>
                    <a:pt x="26" y="89"/>
                  </a:lnTo>
                  <a:lnTo>
                    <a:pt x="0" y="88"/>
                  </a:lnTo>
                  <a:lnTo>
                    <a:pt x="26" y="76"/>
                  </a:lnTo>
                  <a:lnTo>
                    <a:pt x="35" y="76"/>
                  </a:lnTo>
                  <a:lnTo>
                    <a:pt x="24" y="71"/>
                  </a:lnTo>
                  <a:lnTo>
                    <a:pt x="30" y="65"/>
                  </a:lnTo>
                  <a:lnTo>
                    <a:pt x="44" y="58"/>
                  </a:lnTo>
                  <a:lnTo>
                    <a:pt x="35" y="55"/>
                  </a:lnTo>
                  <a:lnTo>
                    <a:pt x="38" y="50"/>
                  </a:lnTo>
                  <a:lnTo>
                    <a:pt x="23" y="49"/>
                  </a:lnTo>
                  <a:lnTo>
                    <a:pt x="41" y="44"/>
                  </a:lnTo>
                  <a:lnTo>
                    <a:pt x="56" y="40"/>
                  </a:lnTo>
                  <a:lnTo>
                    <a:pt x="105" y="25"/>
                  </a:lnTo>
                  <a:lnTo>
                    <a:pt x="113" y="19"/>
                  </a:lnTo>
                  <a:lnTo>
                    <a:pt x="206" y="8"/>
                  </a:lnTo>
                  <a:lnTo>
                    <a:pt x="245" y="0"/>
                  </a:lnTo>
                  <a:lnTo>
                    <a:pt x="270" y="7"/>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4" name="Freeform 372"/>
            <p:cNvSpPr>
              <a:spLocks noChangeAspect="1"/>
            </p:cNvSpPr>
            <p:nvPr/>
          </p:nvSpPr>
          <p:spPr bwMode="auto">
            <a:xfrm>
              <a:off x="3397" y="1416"/>
              <a:ext cx="89" cy="196"/>
            </a:xfrm>
            <a:custGeom>
              <a:avLst/>
              <a:gdLst>
                <a:gd name="T0" fmla="*/ 0 w 157"/>
                <a:gd name="T1" fmla="*/ 0 h 78"/>
                <a:gd name="T2" fmla="*/ 0 w 157"/>
                <a:gd name="T3" fmla="*/ 0 h 78"/>
                <a:gd name="T4" fmla="*/ 0 w 157"/>
                <a:gd name="T5" fmla="*/ 0 h 78"/>
                <a:gd name="T6" fmla="*/ 0 w 157"/>
                <a:gd name="T7" fmla="*/ 0 h 78"/>
                <a:gd name="T8" fmla="*/ 0 w 157"/>
                <a:gd name="T9" fmla="*/ 0 h 78"/>
                <a:gd name="T10" fmla="*/ 0 w 157"/>
                <a:gd name="T11" fmla="*/ 0 h 78"/>
                <a:gd name="T12" fmla="*/ 0 w 157"/>
                <a:gd name="T13" fmla="*/ 0 h 78"/>
                <a:gd name="T14" fmla="*/ 0 w 157"/>
                <a:gd name="T15" fmla="*/ 0 h 78"/>
                <a:gd name="T16" fmla="*/ 0 w 157"/>
                <a:gd name="T17" fmla="*/ 0 h 78"/>
                <a:gd name="T18" fmla="*/ 0 w 157"/>
                <a:gd name="T19" fmla="*/ 0 h 78"/>
                <a:gd name="T20" fmla="*/ 0 w 157"/>
                <a:gd name="T21" fmla="*/ 0 h 78"/>
                <a:gd name="T22" fmla="*/ 0 w 157"/>
                <a:gd name="T23" fmla="*/ 0 h 78"/>
                <a:gd name="T24" fmla="*/ 0 w 157"/>
                <a:gd name="T25" fmla="*/ 0 h 78"/>
                <a:gd name="T26" fmla="*/ 0 w 157"/>
                <a:gd name="T27" fmla="*/ 0 h 78"/>
                <a:gd name="T28" fmla="*/ 0 w 157"/>
                <a:gd name="T29" fmla="*/ 0 h 78"/>
                <a:gd name="T30" fmla="*/ 0 w 157"/>
                <a:gd name="T31" fmla="*/ 0 h 78"/>
                <a:gd name="T32" fmla="*/ 0 w 157"/>
                <a:gd name="T33" fmla="*/ 0 h 78"/>
                <a:gd name="T34" fmla="*/ 0 w 157"/>
                <a:gd name="T35" fmla="*/ 0 h 78"/>
                <a:gd name="T36" fmla="*/ 0 w 157"/>
                <a:gd name="T37" fmla="*/ 0 h 78"/>
                <a:gd name="T38" fmla="*/ 0 w 157"/>
                <a:gd name="T39" fmla="*/ 0 h 78"/>
                <a:gd name="T40" fmla="*/ 0 w 157"/>
                <a:gd name="T41" fmla="*/ 0 h 78"/>
                <a:gd name="T42" fmla="*/ 0 w 157"/>
                <a:gd name="T43" fmla="*/ 0 h 78"/>
                <a:gd name="T44" fmla="*/ 0 w 157"/>
                <a:gd name="T45" fmla="*/ 0 h 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7" h="78">
                  <a:moveTo>
                    <a:pt x="157" y="74"/>
                  </a:moveTo>
                  <a:lnTo>
                    <a:pt x="100" y="49"/>
                  </a:lnTo>
                  <a:lnTo>
                    <a:pt x="82" y="20"/>
                  </a:lnTo>
                  <a:lnTo>
                    <a:pt x="83" y="15"/>
                  </a:lnTo>
                  <a:lnTo>
                    <a:pt x="85" y="11"/>
                  </a:lnTo>
                  <a:lnTo>
                    <a:pt x="90" y="2"/>
                  </a:lnTo>
                  <a:lnTo>
                    <a:pt x="31" y="0"/>
                  </a:lnTo>
                  <a:lnTo>
                    <a:pt x="22" y="9"/>
                  </a:lnTo>
                  <a:lnTo>
                    <a:pt x="15" y="19"/>
                  </a:lnTo>
                  <a:lnTo>
                    <a:pt x="23" y="23"/>
                  </a:lnTo>
                  <a:lnTo>
                    <a:pt x="12" y="36"/>
                  </a:lnTo>
                  <a:lnTo>
                    <a:pt x="0" y="39"/>
                  </a:lnTo>
                  <a:lnTo>
                    <a:pt x="16" y="54"/>
                  </a:lnTo>
                  <a:lnTo>
                    <a:pt x="35" y="53"/>
                  </a:lnTo>
                  <a:lnTo>
                    <a:pt x="48" y="54"/>
                  </a:lnTo>
                  <a:lnTo>
                    <a:pt x="59" y="55"/>
                  </a:lnTo>
                  <a:lnTo>
                    <a:pt x="69" y="66"/>
                  </a:lnTo>
                  <a:lnTo>
                    <a:pt x="67" y="68"/>
                  </a:lnTo>
                  <a:lnTo>
                    <a:pt x="88" y="73"/>
                  </a:lnTo>
                  <a:lnTo>
                    <a:pt x="107" y="75"/>
                  </a:lnTo>
                  <a:lnTo>
                    <a:pt x="129" y="75"/>
                  </a:lnTo>
                  <a:lnTo>
                    <a:pt x="149" y="78"/>
                  </a:lnTo>
                  <a:lnTo>
                    <a:pt x="157" y="7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5" name="Freeform 373"/>
            <p:cNvSpPr>
              <a:spLocks noChangeAspect="1"/>
            </p:cNvSpPr>
            <p:nvPr/>
          </p:nvSpPr>
          <p:spPr bwMode="auto">
            <a:xfrm>
              <a:off x="4214" y="1378"/>
              <a:ext cx="89" cy="196"/>
            </a:xfrm>
            <a:custGeom>
              <a:avLst/>
              <a:gdLst>
                <a:gd name="T0" fmla="*/ 0 w 186"/>
                <a:gd name="T1" fmla="*/ 0 h 42"/>
                <a:gd name="T2" fmla="*/ 0 w 186"/>
                <a:gd name="T3" fmla="*/ 0 h 42"/>
                <a:gd name="T4" fmla="*/ 0 w 186"/>
                <a:gd name="T5" fmla="*/ 0 h 42"/>
                <a:gd name="T6" fmla="*/ 0 w 186"/>
                <a:gd name="T7" fmla="*/ 0 h 42"/>
                <a:gd name="T8" fmla="*/ 0 w 186"/>
                <a:gd name="T9" fmla="*/ 0 h 42"/>
                <a:gd name="T10" fmla="*/ 0 w 186"/>
                <a:gd name="T11" fmla="*/ 0 h 42"/>
                <a:gd name="T12" fmla="*/ 0 w 186"/>
                <a:gd name="T13" fmla="*/ 0 h 42"/>
                <a:gd name="T14" fmla="*/ 0 w 186"/>
                <a:gd name="T15" fmla="*/ 0 h 42"/>
                <a:gd name="T16" fmla="*/ 0 w 186"/>
                <a:gd name="T17" fmla="*/ 0 h 42"/>
                <a:gd name="T18" fmla="*/ 0 w 186"/>
                <a:gd name="T19" fmla="*/ 0 h 42"/>
                <a:gd name="T20" fmla="*/ 0 w 186"/>
                <a:gd name="T21" fmla="*/ 0 h 42"/>
                <a:gd name="T22" fmla="*/ 0 w 186"/>
                <a:gd name="T23" fmla="*/ 0 h 42"/>
                <a:gd name="T24" fmla="*/ 0 w 186"/>
                <a:gd name="T25" fmla="*/ 0 h 42"/>
                <a:gd name="T26" fmla="*/ 0 w 186"/>
                <a:gd name="T27" fmla="*/ 0 h 42"/>
                <a:gd name="T28" fmla="*/ 0 w 186"/>
                <a:gd name="T29" fmla="*/ 0 h 42"/>
                <a:gd name="T30" fmla="*/ 0 w 186"/>
                <a:gd name="T31" fmla="*/ 0 h 42"/>
                <a:gd name="T32" fmla="*/ 0 w 186"/>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 h="42">
                  <a:moveTo>
                    <a:pt x="186" y="18"/>
                  </a:moveTo>
                  <a:lnTo>
                    <a:pt x="69" y="0"/>
                  </a:lnTo>
                  <a:lnTo>
                    <a:pt x="83" y="5"/>
                  </a:lnTo>
                  <a:lnTo>
                    <a:pt x="68" y="4"/>
                  </a:lnTo>
                  <a:lnTo>
                    <a:pt x="80" y="12"/>
                  </a:lnTo>
                  <a:lnTo>
                    <a:pt x="23" y="3"/>
                  </a:lnTo>
                  <a:lnTo>
                    <a:pt x="0" y="9"/>
                  </a:lnTo>
                  <a:lnTo>
                    <a:pt x="0" y="11"/>
                  </a:lnTo>
                  <a:lnTo>
                    <a:pt x="11" y="17"/>
                  </a:lnTo>
                  <a:lnTo>
                    <a:pt x="17" y="24"/>
                  </a:lnTo>
                  <a:lnTo>
                    <a:pt x="89" y="42"/>
                  </a:lnTo>
                  <a:lnTo>
                    <a:pt x="93" y="35"/>
                  </a:lnTo>
                  <a:lnTo>
                    <a:pt x="149" y="34"/>
                  </a:lnTo>
                  <a:lnTo>
                    <a:pt x="177" y="34"/>
                  </a:lnTo>
                  <a:lnTo>
                    <a:pt x="164" y="30"/>
                  </a:lnTo>
                  <a:lnTo>
                    <a:pt x="184" y="26"/>
                  </a:lnTo>
                  <a:lnTo>
                    <a:pt x="186" y="1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6" name="Freeform 374"/>
            <p:cNvSpPr>
              <a:spLocks noChangeAspect="1"/>
            </p:cNvSpPr>
            <p:nvPr/>
          </p:nvSpPr>
          <p:spPr bwMode="auto">
            <a:xfrm>
              <a:off x="3728" y="1329"/>
              <a:ext cx="89" cy="196"/>
            </a:xfrm>
            <a:custGeom>
              <a:avLst/>
              <a:gdLst>
                <a:gd name="T0" fmla="*/ 0 w 143"/>
                <a:gd name="T1" fmla="*/ 0 h 35"/>
                <a:gd name="T2" fmla="*/ 0 w 143"/>
                <a:gd name="T3" fmla="*/ 0 h 35"/>
                <a:gd name="T4" fmla="*/ 0 w 143"/>
                <a:gd name="T5" fmla="*/ 0 h 35"/>
                <a:gd name="T6" fmla="*/ 0 w 143"/>
                <a:gd name="T7" fmla="*/ 0 h 35"/>
                <a:gd name="T8" fmla="*/ 0 w 143"/>
                <a:gd name="T9" fmla="*/ 0 h 35"/>
                <a:gd name="T10" fmla="*/ 0 w 143"/>
                <a:gd name="T11" fmla="*/ 0 h 35"/>
                <a:gd name="T12" fmla="*/ 0 w 143"/>
                <a:gd name="T13" fmla="*/ 0 h 35"/>
                <a:gd name="T14" fmla="*/ 0 w 143"/>
                <a:gd name="T15" fmla="*/ 0 h 35"/>
                <a:gd name="T16" fmla="*/ 0 w 143"/>
                <a:gd name="T17" fmla="*/ 0 h 35"/>
                <a:gd name="T18" fmla="*/ 0 w 143"/>
                <a:gd name="T19" fmla="*/ 0 h 35"/>
                <a:gd name="T20" fmla="*/ 0 w 143"/>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35">
                  <a:moveTo>
                    <a:pt x="123" y="10"/>
                  </a:moveTo>
                  <a:lnTo>
                    <a:pt x="87" y="5"/>
                  </a:lnTo>
                  <a:lnTo>
                    <a:pt x="72" y="8"/>
                  </a:lnTo>
                  <a:lnTo>
                    <a:pt x="60" y="0"/>
                  </a:lnTo>
                  <a:lnTo>
                    <a:pt x="6" y="7"/>
                  </a:lnTo>
                  <a:lnTo>
                    <a:pt x="0" y="17"/>
                  </a:lnTo>
                  <a:lnTo>
                    <a:pt x="19" y="18"/>
                  </a:lnTo>
                  <a:lnTo>
                    <a:pt x="47" y="29"/>
                  </a:lnTo>
                  <a:lnTo>
                    <a:pt x="143" y="35"/>
                  </a:lnTo>
                  <a:lnTo>
                    <a:pt x="133" y="25"/>
                  </a:lnTo>
                  <a:lnTo>
                    <a:pt x="123" y="1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7" name="Freeform 375"/>
            <p:cNvSpPr>
              <a:spLocks noChangeAspect="1"/>
            </p:cNvSpPr>
            <p:nvPr/>
          </p:nvSpPr>
          <p:spPr bwMode="auto">
            <a:xfrm>
              <a:off x="3806" y="1338"/>
              <a:ext cx="89" cy="196"/>
            </a:xfrm>
            <a:custGeom>
              <a:avLst/>
              <a:gdLst>
                <a:gd name="T0" fmla="*/ 0 w 108"/>
                <a:gd name="T1" fmla="*/ 0 h 39"/>
                <a:gd name="T2" fmla="*/ 0 w 108"/>
                <a:gd name="T3" fmla="*/ 0 h 39"/>
                <a:gd name="T4" fmla="*/ 0 w 108"/>
                <a:gd name="T5" fmla="*/ 0 h 39"/>
                <a:gd name="T6" fmla="*/ 0 w 108"/>
                <a:gd name="T7" fmla="*/ 0 h 39"/>
                <a:gd name="T8" fmla="*/ 0 w 108"/>
                <a:gd name="T9" fmla="*/ 0 h 39"/>
                <a:gd name="T10" fmla="*/ 0 w 108"/>
                <a:gd name="T11" fmla="*/ 0 h 39"/>
                <a:gd name="T12" fmla="*/ 0 w 108"/>
                <a:gd name="T13" fmla="*/ 0 h 39"/>
                <a:gd name="T14" fmla="*/ 0 w 108"/>
                <a:gd name="T15" fmla="*/ 0 h 39"/>
                <a:gd name="T16" fmla="*/ 0 w 108"/>
                <a:gd name="T17" fmla="*/ 0 h 39"/>
                <a:gd name="T18" fmla="*/ 0 w 108"/>
                <a:gd name="T19" fmla="*/ 0 h 39"/>
                <a:gd name="T20" fmla="*/ 0 w 108"/>
                <a:gd name="T21" fmla="*/ 0 h 39"/>
                <a:gd name="T22" fmla="*/ 0 w 108"/>
                <a:gd name="T23" fmla="*/ 0 h 39"/>
                <a:gd name="T24" fmla="*/ 0 w 108"/>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39">
                  <a:moveTo>
                    <a:pt x="106" y="22"/>
                  </a:moveTo>
                  <a:lnTo>
                    <a:pt x="50" y="6"/>
                  </a:lnTo>
                  <a:lnTo>
                    <a:pt x="37" y="16"/>
                  </a:lnTo>
                  <a:lnTo>
                    <a:pt x="29" y="1"/>
                  </a:lnTo>
                  <a:lnTo>
                    <a:pt x="14" y="0"/>
                  </a:lnTo>
                  <a:lnTo>
                    <a:pt x="20" y="5"/>
                  </a:lnTo>
                  <a:lnTo>
                    <a:pt x="0" y="6"/>
                  </a:lnTo>
                  <a:lnTo>
                    <a:pt x="4" y="10"/>
                  </a:lnTo>
                  <a:lnTo>
                    <a:pt x="16" y="18"/>
                  </a:lnTo>
                  <a:lnTo>
                    <a:pt x="4" y="23"/>
                  </a:lnTo>
                  <a:lnTo>
                    <a:pt x="11" y="39"/>
                  </a:lnTo>
                  <a:lnTo>
                    <a:pt x="108" y="24"/>
                  </a:lnTo>
                  <a:lnTo>
                    <a:pt x="106" y="2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8" name="Freeform 376"/>
            <p:cNvSpPr>
              <a:spLocks noChangeAspect="1"/>
            </p:cNvSpPr>
            <p:nvPr/>
          </p:nvSpPr>
          <p:spPr bwMode="auto">
            <a:xfrm>
              <a:off x="3700" y="1319"/>
              <a:ext cx="89" cy="196"/>
            </a:xfrm>
            <a:custGeom>
              <a:avLst/>
              <a:gdLst>
                <a:gd name="T0" fmla="*/ 0 w 113"/>
                <a:gd name="T1" fmla="*/ 0 h 22"/>
                <a:gd name="T2" fmla="*/ 0 w 113"/>
                <a:gd name="T3" fmla="*/ 0 h 22"/>
                <a:gd name="T4" fmla="*/ 0 w 113"/>
                <a:gd name="T5" fmla="*/ 0 h 22"/>
                <a:gd name="T6" fmla="*/ 0 w 113"/>
                <a:gd name="T7" fmla="*/ 0 h 22"/>
                <a:gd name="T8" fmla="*/ 0 w 113"/>
                <a:gd name="T9" fmla="*/ 0 h 22"/>
                <a:gd name="T10" fmla="*/ 0 w 113"/>
                <a:gd name="T11" fmla="*/ 0 h 22"/>
                <a:gd name="T12" fmla="*/ 0 w 113"/>
                <a:gd name="T13" fmla="*/ 0 h 22"/>
                <a:gd name="T14" fmla="*/ 0 w 113"/>
                <a:gd name="T15" fmla="*/ 0 h 22"/>
                <a:gd name="T16" fmla="*/ 0 w 113"/>
                <a:gd name="T17" fmla="*/ 0 h 22"/>
                <a:gd name="T18" fmla="*/ 0 w 113"/>
                <a:gd name="T19" fmla="*/ 0 h 22"/>
                <a:gd name="T20" fmla="*/ 0 w 113"/>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22">
                  <a:moveTo>
                    <a:pt x="113" y="11"/>
                  </a:moveTo>
                  <a:lnTo>
                    <a:pt x="62" y="0"/>
                  </a:lnTo>
                  <a:lnTo>
                    <a:pt x="5" y="6"/>
                  </a:lnTo>
                  <a:lnTo>
                    <a:pt x="19" y="9"/>
                  </a:lnTo>
                  <a:lnTo>
                    <a:pt x="17" y="15"/>
                  </a:lnTo>
                  <a:lnTo>
                    <a:pt x="0" y="17"/>
                  </a:lnTo>
                  <a:lnTo>
                    <a:pt x="32" y="20"/>
                  </a:lnTo>
                  <a:lnTo>
                    <a:pt x="24" y="22"/>
                  </a:lnTo>
                  <a:lnTo>
                    <a:pt x="111" y="21"/>
                  </a:lnTo>
                  <a:lnTo>
                    <a:pt x="99" y="15"/>
                  </a:lnTo>
                  <a:lnTo>
                    <a:pt x="113" y="1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79" name="Freeform 377"/>
            <p:cNvSpPr>
              <a:spLocks noChangeAspect="1"/>
            </p:cNvSpPr>
            <p:nvPr/>
          </p:nvSpPr>
          <p:spPr bwMode="auto">
            <a:xfrm>
              <a:off x="4309" y="1385"/>
              <a:ext cx="89" cy="196"/>
            </a:xfrm>
            <a:custGeom>
              <a:avLst/>
              <a:gdLst>
                <a:gd name="T0" fmla="*/ 0 w 118"/>
                <a:gd name="T1" fmla="*/ 0 h 23"/>
                <a:gd name="T2" fmla="*/ 0 w 118"/>
                <a:gd name="T3" fmla="*/ 0 h 23"/>
                <a:gd name="T4" fmla="*/ 0 w 118"/>
                <a:gd name="T5" fmla="*/ 0 h 23"/>
                <a:gd name="T6" fmla="*/ 0 w 118"/>
                <a:gd name="T7" fmla="*/ 0 h 23"/>
                <a:gd name="T8" fmla="*/ 0 w 118"/>
                <a:gd name="T9" fmla="*/ 0 h 23"/>
                <a:gd name="T10" fmla="*/ 0 w 118"/>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3">
                  <a:moveTo>
                    <a:pt x="118" y="12"/>
                  </a:moveTo>
                  <a:lnTo>
                    <a:pt x="27" y="5"/>
                  </a:lnTo>
                  <a:lnTo>
                    <a:pt x="0" y="0"/>
                  </a:lnTo>
                  <a:lnTo>
                    <a:pt x="11" y="10"/>
                  </a:lnTo>
                  <a:lnTo>
                    <a:pt x="108" y="23"/>
                  </a:lnTo>
                  <a:lnTo>
                    <a:pt x="118" y="1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0" name="Freeform 378"/>
            <p:cNvSpPr>
              <a:spLocks noChangeAspect="1"/>
            </p:cNvSpPr>
            <p:nvPr/>
          </p:nvSpPr>
          <p:spPr bwMode="auto">
            <a:xfrm>
              <a:off x="3113" y="1687"/>
              <a:ext cx="89" cy="196"/>
            </a:xfrm>
            <a:custGeom>
              <a:avLst/>
              <a:gdLst>
                <a:gd name="T0" fmla="*/ 0 w 58"/>
                <a:gd name="T1" fmla="*/ 0 h 20"/>
                <a:gd name="T2" fmla="*/ 0 w 58"/>
                <a:gd name="T3" fmla="*/ 0 h 20"/>
                <a:gd name="T4" fmla="*/ 0 w 58"/>
                <a:gd name="T5" fmla="*/ 0 h 20"/>
                <a:gd name="T6" fmla="*/ 0 w 58"/>
                <a:gd name="T7" fmla="*/ 0 h 20"/>
                <a:gd name="T8" fmla="*/ 0 w 58"/>
                <a:gd name="T9" fmla="*/ 0 h 20"/>
                <a:gd name="T10" fmla="*/ 0 w 58"/>
                <a:gd name="T11" fmla="*/ 0 h 20"/>
                <a:gd name="T12" fmla="*/ 0 w 58"/>
                <a:gd name="T13" fmla="*/ 0 h 20"/>
                <a:gd name="T14" fmla="*/ 0 w 58"/>
                <a:gd name="T15" fmla="*/ 0 h 20"/>
                <a:gd name="T16" fmla="*/ 0 w 58"/>
                <a:gd name="T17" fmla="*/ 0 h 20"/>
                <a:gd name="T18" fmla="*/ 0 w 58"/>
                <a:gd name="T19" fmla="*/ 0 h 20"/>
                <a:gd name="T20" fmla="*/ 0 w 58"/>
                <a:gd name="T21" fmla="*/ 0 h 20"/>
                <a:gd name="T22" fmla="*/ 0 w 58"/>
                <a:gd name="T23" fmla="*/ 0 h 20"/>
                <a:gd name="T24" fmla="*/ 0 w 58"/>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20">
                  <a:moveTo>
                    <a:pt x="18" y="0"/>
                  </a:moveTo>
                  <a:lnTo>
                    <a:pt x="15" y="6"/>
                  </a:lnTo>
                  <a:lnTo>
                    <a:pt x="1" y="4"/>
                  </a:lnTo>
                  <a:lnTo>
                    <a:pt x="1" y="7"/>
                  </a:lnTo>
                  <a:lnTo>
                    <a:pt x="3" y="8"/>
                  </a:lnTo>
                  <a:lnTo>
                    <a:pt x="4" y="8"/>
                  </a:lnTo>
                  <a:lnTo>
                    <a:pt x="1" y="9"/>
                  </a:lnTo>
                  <a:lnTo>
                    <a:pt x="0" y="15"/>
                  </a:lnTo>
                  <a:lnTo>
                    <a:pt x="14" y="16"/>
                  </a:lnTo>
                  <a:lnTo>
                    <a:pt x="58" y="20"/>
                  </a:lnTo>
                  <a:lnTo>
                    <a:pt x="57" y="7"/>
                  </a:lnTo>
                  <a:lnTo>
                    <a:pt x="33" y="3"/>
                  </a:lnTo>
                  <a:lnTo>
                    <a:pt x="18"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81" name="Freeform 379"/>
            <p:cNvSpPr>
              <a:spLocks noChangeAspect="1"/>
            </p:cNvSpPr>
            <p:nvPr/>
          </p:nvSpPr>
          <p:spPr bwMode="auto">
            <a:xfrm>
              <a:off x="4285" y="1407"/>
              <a:ext cx="89" cy="196"/>
            </a:xfrm>
            <a:custGeom>
              <a:avLst/>
              <a:gdLst>
                <a:gd name="T0" fmla="*/ 0 w 92"/>
                <a:gd name="T1" fmla="*/ 1 h 20"/>
                <a:gd name="T2" fmla="*/ 0 w 92"/>
                <a:gd name="T3" fmla="*/ 1 h 20"/>
                <a:gd name="T4" fmla="*/ 0 w 92"/>
                <a:gd name="T5" fmla="*/ 0 h 20"/>
                <a:gd name="T6" fmla="*/ 0 w 92"/>
                <a:gd name="T7" fmla="*/ 1 h 20"/>
                <a:gd name="T8" fmla="*/ 0 w 92"/>
                <a:gd name="T9" fmla="*/ 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20">
                  <a:moveTo>
                    <a:pt x="92" y="20"/>
                  </a:moveTo>
                  <a:lnTo>
                    <a:pt x="0" y="14"/>
                  </a:lnTo>
                  <a:lnTo>
                    <a:pt x="31" y="0"/>
                  </a:lnTo>
                  <a:lnTo>
                    <a:pt x="82" y="15"/>
                  </a:lnTo>
                  <a:lnTo>
                    <a:pt x="92" y="2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82" name="Freeform 380"/>
            <p:cNvSpPr>
              <a:spLocks noChangeAspect="1"/>
            </p:cNvSpPr>
            <p:nvPr/>
          </p:nvSpPr>
          <p:spPr bwMode="auto">
            <a:xfrm>
              <a:off x="3380" y="1468"/>
              <a:ext cx="89" cy="196"/>
            </a:xfrm>
            <a:custGeom>
              <a:avLst/>
              <a:gdLst>
                <a:gd name="T0" fmla="*/ 0 w 49"/>
                <a:gd name="T1" fmla="*/ 1 h 23"/>
                <a:gd name="T2" fmla="*/ 0 w 49"/>
                <a:gd name="T3" fmla="*/ 1 h 23"/>
                <a:gd name="T4" fmla="*/ 0 w 49"/>
                <a:gd name="T5" fmla="*/ 1 h 23"/>
                <a:gd name="T6" fmla="*/ 0 w 49"/>
                <a:gd name="T7" fmla="*/ 0 h 23"/>
                <a:gd name="T8" fmla="*/ 0 w 49"/>
                <a:gd name="T9" fmla="*/ 1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23">
                  <a:moveTo>
                    <a:pt x="49" y="11"/>
                  </a:moveTo>
                  <a:lnTo>
                    <a:pt x="13" y="23"/>
                  </a:lnTo>
                  <a:lnTo>
                    <a:pt x="0" y="8"/>
                  </a:lnTo>
                  <a:lnTo>
                    <a:pt x="12" y="0"/>
                  </a:lnTo>
                  <a:lnTo>
                    <a:pt x="49" y="1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3" name="Freeform 381"/>
            <p:cNvSpPr>
              <a:spLocks noChangeAspect="1"/>
            </p:cNvSpPr>
            <p:nvPr/>
          </p:nvSpPr>
          <p:spPr bwMode="auto">
            <a:xfrm>
              <a:off x="5061" y="1487"/>
              <a:ext cx="89" cy="196"/>
            </a:xfrm>
            <a:custGeom>
              <a:avLst/>
              <a:gdLst>
                <a:gd name="T0" fmla="*/ 0 w 70"/>
                <a:gd name="T1" fmla="*/ 0 h 17"/>
                <a:gd name="T2" fmla="*/ 0 w 70"/>
                <a:gd name="T3" fmla="*/ 0 h 17"/>
                <a:gd name="T4" fmla="*/ 0 w 70"/>
                <a:gd name="T5" fmla="*/ 0 h 17"/>
                <a:gd name="T6" fmla="*/ 0 w 70"/>
                <a:gd name="T7" fmla="*/ 0 h 17"/>
                <a:gd name="T8" fmla="*/ 0 w 7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7">
                  <a:moveTo>
                    <a:pt x="64" y="12"/>
                  </a:moveTo>
                  <a:lnTo>
                    <a:pt x="0" y="17"/>
                  </a:lnTo>
                  <a:lnTo>
                    <a:pt x="35" y="0"/>
                  </a:lnTo>
                  <a:lnTo>
                    <a:pt x="70" y="9"/>
                  </a:lnTo>
                  <a:lnTo>
                    <a:pt x="64" y="1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4" name="Freeform 382"/>
            <p:cNvSpPr>
              <a:spLocks noChangeAspect="1"/>
            </p:cNvSpPr>
            <p:nvPr/>
          </p:nvSpPr>
          <p:spPr bwMode="auto">
            <a:xfrm>
              <a:off x="3293" y="1323"/>
              <a:ext cx="89" cy="196"/>
            </a:xfrm>
            <a:custGeom>
              <a:avLst/>
              <a:gdLst>
                <a:gd name="T0" fmla="*/ 0 w 87"/>
                <a:gd name="T1" fmla="*/ 0 h 15"/>
                <a:gd name="T2" fmla="*/ 0 w 87"/>
                <a:gd name="T3" fmla="*/ 0 h 15"/>
                <a:gd name="T4" fmla="*/ 0 w 87"/>
                <a:gd name="T5" fmla="*/ 0 h 15"/>
                <a:gd name="T6" fmla="*/ 0 w 87"/>
                <a:gd name="T7" fmla="*/ 0 h 15"/>
                <a:gd name="T8" fmla="*/ 0 w 87"/>
                <a:gd name="T9" fmla="*/ 0 h 15"/>
                <a:gd name="T10" fmla="*/ 0 w 87"/>
                <a:gd name="T11" fmla="*/ 0 h 15"/>
                <a:gd name="T12" fmla="*/ 0 w 87"/>
                <a:gd name="T13" fmla="*/ 0 h 15"/>
                <a:gd name="T14" fmla="*/ 0 w 87"/>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15">
                  <a:moveTo>
                    <a:pt x="87" y="2"/>
                  </a:moveTo>
                  <a:lnTo>
                    <a:pt x="32" y="12"/>
                  </a:lnTo>
                  <a:lnTo>
                    <a:pt x="15" y="15"/>
                  </a:lnTo>
                  <a:lnTo>
                    <a:pt x="0" y="14"/>
                  </a:lnTo>
                  <a:lnTo>
                    <a:pt x="16" y="9"/>
                  </a:lnTo>
                  <a:lnTo>
                    <a:pt x="46" y="2"/>
                  </a:lnTo>
                  <a:lnTo>
                    <a:pt x="70" y="0"/>
                  </a:lnTo>
                  <a:lnTo>
                    <a:pt x="87" y="2"/>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5" name="Freeform 383"/>
            <p:cNvSpPr>
              <a:spLocks noChangeAspect="1"/>
            </p:cNvSpPr>
            <p:nvPr/>
          </p:nvSpPr>
          <p:spPr bwMode="auto">
            <a:xfrm>
              <a:off x="4738" y="1439"/>
              <a:ext cx="89" cy="196"/>
            </a:xfrm>
            <a:custGeom>
              <a:avLst/>
              <a:gdLst>
                <a:gd name="T0" fmla="*/ 0 w 32"/>
                <a:gd name="T1" fmla="*/ 0 h 22"/>
                <a:gd name="T2" fmla="*/ 0 w 32"/>
                <a:gd name="T3" fmla="*/ 1 h 22"/>
                <a:gd name="T4" fmla="*/ 0 w 32"/>
                <a:gd name="T5" fmla="*/ 1 h 22"/>
                <a:gd name="T6" fmla="*/ 0 w 32"/>
                <a:gd name="T7" fmla="*/ 1 h 22"/>
                <a:gd name="T8" fmla="*/ 0 w 32"/>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2">
                  <a:moveTo>
                    <a:pt x="6" y="0"/>
                  </a:moveTo>
                  <a:lnTo>
                    <a:pt x="0" y="10"/>
                  </a:lnTo>
                  <a:lnTo>
                    <a:pt x="18" y="22"/>
                  </a:lnTo>
                  <a:lnTo>
                    <a:pt x="32" y="18"/>
                  </a:lnTo>
                  <a:lnTo>
                    <a:pt x="6"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6" name="Freeform 384"/>
            <p:cNvSpPr>
              <a:spLocks noChangeAspect="1"/>
            </p:cNvSpPr>
            <p:nvPr/>
          </p:nvSpPr>
          <p:spPr bwMode="auto">
            <a:xfrm>
              <a:off x="3481" y="1455"/>
              <a:ext cx="89" cy="196"/>
            </a:xfrm>
            <a:custGeom>
              <a:avLst/>
              <a:gdLst>
                <a:gd name="T0" fmla="*/ 0 w 55"/>
                <a:gd name="T1" fmla="*/ 1 h 17"/>
                <a:gd name="T2" fmla="*/ 0 w 55"/>
                <a:gd name="T3" fmla="*/ 0 h 17"/>
                <a:gd name="T4" fmla="*/ 0 w 55"/>
                <a:gd name="T5" fmla="*/ 1 h 17"/>
                <a:gd name="T6" fmla="*/ 0 w 55"/>
                <a:gd name="T7" fmla="*/ 1 h 17"/>
                <a:gd name="T8" fmla="*/ 0 w 55"/>
                <a:gd name="T9" fmla="*/ 1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7">
                  <a:moveTo>
                    <a:pt x="55" y="17"/>
                  </a:moveTo>
                  <a:lnTo>
                    <a:pt x="6" y="0"/>
                  </a:lnTo>
                  <a:lnTo>
                    <a:pt x="0" y="2"/>
                  </a:lnTo>
                  <a:lnTo>
                    <a:pt x="35" y="17"/>
                  </a:lnTo>
                  <a:lnTo>
                    <a:pt x="55" y="1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87" name="Freeform 385"/>
            <p:cNvSpPr>
              <a:spLocks noChangeAspect="1"/>
            </p:cNvSpPr>
            <p:nvPr/>
          </p:nvSpPr>
          <p:spPr bwMode="auto">
            <a:xfrm>
              <a:off x="3127" y="1630"/>
              <a:ext cx="89" cy="196"/>
            </a:xfrm>
            <a:custGeom>
              <a:avLst/>
              <a:gdLst>
                <a:gd name="T0" fmla="*/ 0 w 33"/>
                <a:gd name="T1" fmla="*/ 1 h 16"/>
                <a:gd name="T2" fmla="*/ 0 w 33"/>
                <a:gd name="T3" fmla="*/ 1 h 16"/>
                <a:gd name="T4" fmla="*/ 0 w 33"/>
                <a:gd name="T5" fmla="*/ 1 h 16"/>
                <a:gd name="T6" fmla="*/ 0 w 33"/>
                <a:gd name="T7" fmla="*/ 0 h 16"/>
                <a:gd name="T8" fmla="*/ 0 w 33"/>
                <a:gd name="T9" fmla="*/ 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6">
                  <a:moveTo>
                    <a:pt x="33" y="4"/>
                  </a:moveTo>
                  <a:lnTo>
                    <a:pt x="4" y="16"/>
                  </a:lnTo>
                  <a:lnTo>
                    <a:pt x="0" y="4"/>
                  </a:lnTo>
                  <a:lnTo>
                    <a:pt x="27" y="0"/>
                  </a:lnTo>
                  <a:lnTo>
                    <a:pt x="33" y="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588" name="Freeform 386"/>
            <p:cNvSpPr>
              <a:spLocks noChangeAspect="1"/>
            </p:cNvSpPr>
            <p:nvPr/>
          </p:nvSpPr>
          <p:spPr bwMode="auto">
            <a:xfrm>
              <a:off x="4819" y="1620"/>
              <a:ext cx="89" cy="196"/>
            </a:xfrm>
            <a:custGeom>
              <a:avLst/>
              <a:gdLst>
                <a:gd name="T0" fmla="*/ 1 w 20"/>
                <a:gd name="T1" fmla="*/ 0 h 22"/>
                <a:gd name="T2" fmla="*/ 1 w 20"/>
                <a:gd name="T3" fmla="*/ 0 h 22"/>
                <a:gd name="T4" fmla="*/ 0 w 20"/>
                <a:gd name="T5" fmla="*/ 0 h 22"/>
                <a:gd name="T6" fmla="*/ 1 w 20"/>
                <a:gd name="T7" fmla="*/ 0 h 22"/>
                <a:gd name="T8" fmla="*/ 1 w 20"/>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2">
                  <a:moveTo>
                    <a:pt x="20" y="8"/>
                  </a:moveTo>
                  <a:lnTo>
                    <a:pt x="8" y="22"/>
                  </a:lnTo>
                  <a:lnTo>
                    <a:pt x="0" y="11"/>
                  </a:lnTo>
                  <a:lnTo>
                    <a:pt x="8" y="0"/>
                  </a:lnTo>
                  <a:lnTo>
                    <a:pt x="20" y="8"/>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89" name="Freeform 387"/>
            <p:cNvSpPr>
              <a:spLocks noChangeAspect="1"/>
            </p:cNvSpPr>
            <p:nvPr/>
          </p:nvSpPr>
          <p:spPr bwMode="auto">
            <a:xfrm>
              <a:off x="4652" y="1463"/>
              <a:ext cx="89" cy="196"/>
            </a:xfrm>
            <a:custGeom>
              <a:avLst/>
              <a:gdLst>
                <a:gd name="T0" fmla="*/ 0 w 41"/>
                <a:gd name="T1" fmla="*/ 0 h 10"/>
                <a:gd name="T2" fmla="*/ 0 w 41"/>
                <a:gd name="T3" fmla="*/ 0 h 10"/>
                <a:gd name="T4" fmla="*/ 0 w 41"/>
                <a:gd name="T5" fmla="*/ 0 h 10"/>
                <a:gd name="T6" fmla="*/ 0 w 41"/>
                <a:gd name="T7" fmla="*/ 0 h 10"/>
                <a:gd name="T8" fmla="*/ 0 w 41"/>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0">
                  <a:moveTo>
                    <a:pt x="41" y="4"/>
                  </a:moveTo>
                  <a:lnTo>
                    <a:pt x="37" y="10"/>
                  </a:lnTo>
                  <a:lnTo>
                    <a:pt x="0" y="2"/>
                  </a:lnTo>
                  <a:lnTo>
                    <a:pt x="36" y="0"/>
                  </a:lnTo>
                  <a:lnTo>
                    <a:pt x="41" y="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90" name="Freeform 388"/>
            <p:cNvSpPr>
              <a:spLocks noChangeAspect="1"/>
            </p:cNvSpPr>
            <p:nvPr/>
          </p:nvSpPr>
          <p:spPr bwMode="auto">
            <a:xfrm>
              <a:off x="3578" y="1413"/>
              <a:ext cx="89" cy="196"/>
            </a:xfrm>
            <a:custGeom>
              <a:avLst/>
              <a:gdLst>
                <a:gd name="T0" fmla="*/ 0 w 37"/>
                <a:gd name="T1" fmla="*/ 0 h 11"/>
                <a:gd name="T2" fmla="*/ 0 w 37"/>
                <a:gd name="T3" fmla="*/ 0 h 11"/>
                <a:gd name="T4" fmla="*/ 0 w 37"/>
                <a:gd name="T5" fmla="*/ 0 h 11"/>
                <a:gd name="T6" fmla="*/ 0 w 37"/>
                <a:gd name="T7" fmla="*/ 0 h 11"/>
                <a:gd name="T8" fmla="*/ 0 w 37"/>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1">
                  <a:moveTo>
                    <a:pt x="37" y="9"/>
                  </a:moveTo>
                  <a:lnTo>
                    <a:pt x="0" y="11"/>
                  </a:lnTo>
                  <a:lnTo>
                    <a:pt x="4" y="0"/>
                  </a:lnTo>
                  <a:lnTo>
                    <a:pt x="21" y="7"/>
                  </a:lnTo>
                  <a:lnTo>
                    <a:pt x="37" y="9"/>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1" name="Freeform 389"/>
            <p:cNvSpPr>
              <a:spLocks noChangeAspect="1"/>
            </p:cNvSpPr>
            <p:nvPr/>
          </p:nvSpPr>
          <p:spPr bwMode="auto">
            <a:xfrm>
              <a:off x="3403" y="1323"/>
              <a:ext cx="89" cy="196"/>
            </a:xfrm>
            <a:custGeom>
              <a:avLst/>
              <a:gdLst>
                <a:gd name="T0" fmla="*/ 0 w 57"/>
                <a:gd name="T1" fmla="*/ 0 h 7"/>
                <a:gd name="T2" fmla="*/ 0 w 57"/>
                <a:gd name="T3" fmla="*/ 1 h 7"/>
                <a:gd name="T4" fmla="*/ 0 w 57"/>
                <a:gd name="T5" fmla="*/ 1 h 7"/>
                <a:gd name="T6" fmla="*/ 0 w 5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7">
                  <a:moveTo>
                    <a:pt x="57" y="0"/>
                  </a:moveTo>
                  <a:lnTo>
                    <a:pt x="0" y="2"/>
                  </a:lnTo>
                  <a:lnTo>
                    <a:pt x="31" y="7"/>
                  </a:lnTo>
                  <a:lnTo>
                    <a:pt x="57"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92" name="Freeform 390"/>
            <p:cNvSpPr>
              <a:spLocks noChangeAspect="1"/>
            </p:cNvSpPr>
            <p:nvPr/>
          </p:nvSpPr>
          <p:spPr bwMode="auto">
            <a:xfrm>
              <a:off x="3430" y="1320"/>
              <a:ext cx="89" cy="196"/>
            </a:xfrm>
            <a:custGeom>
              <a:avLst/>
              <a:gdLst>
                <a:gd name="T0" fmla="*/ 0 w 54"/>
                <a:gd name="T1" fmla="*/ 1 h 6"/>
                <a:gd name="T2" fmla="*/ 0 w 54"/>
                <a:gd name="T3" fmla="*/ 1 h 6"/>
                <a:gd name="T4" fmla="*/ 0 w 54"/>
                <a:gd name="T5" fmla="*/ 0 h 6"/>
                <a:gd name="T6" fmla="*/ 0 w 54"/>
                <a:gd name="T7" fmla="*/ 1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
                  <a:moveTo>
                    <a:pt x="54" y="4"/>
                  </a:moveTo>
                  <a:lnTo>
                    <a:pt x="0" y="6"/>
                  </a:lnTo>
                  <a:lnTo>
                    <a:pt x="46" y="0"/>
                  </a:lnTo>
                  <a:lnTo>
                    <a:pt x="54" y="4"/>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3" name="Freeform 391"/>
            <p:cNvSpPr>
              <a:spLocks noChangeAspect="1"/>
            </p:cNvSpPr>
            <p:nvPr/>
          </p:nvSpPr>
          <p:spPr bwMode="auto">
            <a:xfrm>
              <a:off x="3984" y="1400"/>
              <a:ext cx="89" cy="196"/>
            </a:xfrm>
            <a:custGeom>
              <a:avLst/>
              <a:gdLst>
                <a:gd name="T0" fmla="*/ 0 w 41"/>
                <a:gd name="T1" fmla="*/ 0 h 6"/>
                <a:gd name="T2" fmla="*/ 0 w 41"/>
                <a:gd name="T3" fmla="*/ 0 h 6"/>
                <a:gd name="T4" fmla="*/ 0 w 41"/>
                <a:gd name="T5" fmla="*/ 0 h 6"/>
                <a:gd name="T6" fmla="*/ 0 w 4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6">
                  <a:moveTo>
                    <a:pt x="39" y="0"/>
                  </a:moveTo>
                  <a:lnTo>
                    <a:pt x="0" y="3"/>
                  </a:lnTo>
                  <a:lnTo>
                    <a:pt x="41" y="6"/>
                  </a:lnTo>
                  <a:lnTo>
                    <a:pt x="39"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4" name="Freeform 392"/>
            <p:cNvSpPr>
              <a:spLocks noChangeAspect="1"/>
            </p:cNvSpPr>
            <p:nvPr/>
          </p:nvSpPr>
          <p:spPr bwMode="auto">
            <a:xfrm>
              <a:off x="4856" y="1755"/>
              <a:ext cx="89" cy="196"/>
            </a:xfrm>
            <a:custGeom>
              <a:avLst/>
              <a:gdLst>
                <a:gd name="T0" fmla="*/ 0 w 11"/>
                <a:gd name="T1" fmla="*/ 1 h 21"/>
                <a:gd name="T2" fmla="*/ 0 w 11"/>
                <a:gd name="T3" fmla="*/ 1 h 21"/>
                <a:gd name="T4" fmla="*/ 0 w 11"/>
                <a:gd name="T5" fmla="*/ 0 h 21"/>
                <a:gd name="T6" fmla="*/ 0 w 11"/>
                <a:gd name="T7" fmla="*/ 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1">
                  <a:moveTo>
                    <a:pt x="11" y="3"/>
                  </a:moveTo>
                  <a:lnTo>
                    <a:pt x="4" y="21"/>
                  </a:lnTo>
                  <a:lnTo>
                    <a:pt x="0" y="0"/>
                  </a:lnTo>
                  <a:lnTo>
                    <a:pt x="11" y="3"/>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595" name="Freeform 393"/>
            <p:cNvSpPr>
              <a:spLocks noChangeAspect="1"/>
            </p:cNvSpPr>
            <p:nvPr/>
          </p:nvSpPr>
          <p:spPr bwMode="auto">
            <a:xfrm>
              <a:off x="4274" y="1402"/>
              <a:ext cx="89" cy="196"/>
            </a:xfrm>
            <a:custGeom>
              <a:avLst/>
              <a:gdLst>
                <a:gd name="T0" fmla="*/ 1 w 20"/>
                <a:gd name="T1" fmla="*/ 0 h 10"/>
                <a:gd name="T2" fmla="*/ 0 w 20"/>
                <a:gd name="T3" fmla="*/ 1 h 10"/>
                <a:gd name="T4" fmla="*/ 1 w 20"/>
                <a:gd name="T5" fmla="*/ 1 h 10"/>
                <a:gd name="T6" fmla="*/ 1 w 2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
                  <a:moveTo>
                    <a:pt x="20" y="0"/>
                  </a:moveTo>
                  <a:lnTo>
                    <a:pt x="0" y="2"/>
                  </a:lnTo>
                  <a:lnTo>
                    <a:pt x="19" y="10"/>
                  </a:lnTo>
                  <a:lnTo>
                    <a:pt x="20"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6" name="Freeform 394"/>
            <p:cNvSpPr>
              <a:spLocks noChangeAspect="1"/>
            </p:cNvSpPr>
            <p:nvPr/>
          </p:nvSpPr>
          <p:spPr bwMode="auto">
            <a:xfrm>
              <a:off x="3279" y="1323"/>
              <a:ext cx="89" cy="196"/>
            </a:xfrm>
            <a:custGeom>
              <a:avLst/>
              <a:gdLst>
                <a:gd name="T0" fmla="*/ 0 w 57"/>
                <a:gd name="T1" fmla="*/ 1 h 4"/>
                <a:gd name="T2" fmla="*/ 0 w 57"/>
                <a:gd name="T3" fmla="*/ 2 h 4"/>
                <a:gd name="T4" fmla="*/ 0 w 57"/>
                <a:gd name="T5" fmla="*/ 0 h 4"/>
                <a:gd name="T6" fmla="*/ 0 w 57"/>
                <a:gd name="T7" fmla="*/ 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4">
                  <a:moveTo>
                    <a:pt x="57" y="1"/>
                  </a:moveTo>
                  <a:lnTo>
                    <a:pt x="0" y="4"/>
                  </a:lnTo>
                  <a:lnTo>
                    <a:pt x="13" y="0"/>
                  </a:lnTo>
                  <a:lnTo>
                    <a:pt x="57" y="1"/>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7" name="Freeform 395"/>
            <p:cNvSpPr>
              <a:spLocks noChangeAspect="1"/>
            </p:cNvSpPr>
            <p:nvPr/>
          </p:nvSpPr>
          <p:spPr bwMode="auto">
            <a:xfrm>
              <a:off x="3658" y="1425"/>
              <a:ext cx="89" cy="196"/>
            </a:xfrm>
            <a:custGeom>
              <a:avLst/>
              <a:gdLst>
                <a:gd name="T0" fmla="*/ 0 w 25"/>
                <a:gd name="T1" fmla="*/ 0 h 6"/>
                <a:gd name="T2" fmla="*/ 0 w 25"/>
                <a:gd name="T3" fmla="*/ 3 h 6"/>
                <a:gd name="T4" fmla="*/ 0 w 25"/>
                <a:gd name="T5" fmla="*/ 0 h 6"/>
                <a:gd name="T6" fmla="*/ 0 w 2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6">
                  <a:moveTo>
                    <a:pt x="25" y="0"/>
                  </a:moveTo>
                  <a:lnTo>
                    <a:pt x="2" y="6"/>
                  </a:lnTo>
                  <a:lnTo>
                    <a:pt x="0" y="0"/>
                  </a:lnTo>
                  <a:lnTo>
                    <a:pt x="25"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8" name="Freeform 396"/>
            <p:cNvSpPr>
              <a:spLocks noChangeAspect="1"/>
            </p:cNvSpPr>
            <p:nvPr/>
          </p:nvSpPr>
          <p:spPr bwMode="auto">
            <a:xfrm>
              <a:off x="3386" y="1328"/>
              <a:ext cx="89" cy="196"/>
            </a:xfrm>
            <a:custGeom>
              <a:avLst/>
              <a:gdLst>
                <a:gd name="T0" fmla="*/ 1 w 38"/>
                <a:gd name="T1" fmla="*/ 0 h 4"/>
                <a:gd name="T2" fmla="*/ 0 w 38"/>
                <a:gd name="T3" fmla="*/ 0 h 4"/>
                <a:gd name="T4" fmla="*/ 1 w 38"/>
                <a:gd name="T5" fmla="*/ 0 h 4"/>
                <a:gd name="T6" fmla="*/ 1 w 3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
                  <a:moveTo>
                    <a:pt x="38" y="0"/>
                  </a:moveTo>
                  <a:lnTo>
                    <a:pt x="0" y="0"/>
                  </a:lnTo>
                  <a:lnTo>
                    <a:pt x="18" y="4"/>
                  </a:lnTo>
                  <a:lnTo>
                    <a:pt x="38"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599" name="Freeform 397"/>
            <p:cNvSpPr>
              <a:spLocks noChangeAspect="1"/>
            </p:cNvSpPr>
            <p:nvPr/>
          </p:nvSpPr>
          <p:spPr bwMode="auto">
            <a:xfrm>
              <a:off x="4909" y="1680"/>
              <a:ext cx="89" cy="196"/>
            </a:xfrm>
            <a:custGeom>
              <a:avLst/>
              <a:gdLst>
                <a:gd name="T0" fmla="*/ 0 w 45"/>
                <a:gd name="T1" fmla="*/ 1 h 24"/>
                <a:gd name="T2" fmla="*/ 0 w 45"/>
                <a:gd name="T3" fmla="*/ 0 h 24"/>
                <a:gd name="T4" fmla="*/ 0 w 45"/>
                <a:gd name="T5" fmla="*/ 1 h 24"/>
                <a:gd name="T6" fmla="*/ 0 w 45"/>
                <a:gd name="T7" fmla="*/ 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4">
                  <a:moveTo>
                    <a:pt x="45" y="24"/>
                  </a:moveTo>
                  <a:lnTo>
                    <a:pt x="0" y="0"/>
                  </a:lnTo>
                  <a:lnTo>
                    <a:pt x="38" y="17"/>
                  </a:lnTo>
                  <a:lnTo>
                    <a:pt x="45" y="2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600" name="Freeform 398"/>
            <p:cNvSpPr>
              <a:spLocks noChangeAspect="1"/>
            </p:cNvSpPr>
            <p:nvPr/>
          </p:nvSpPr>
          <p:spPr bwMode="auto">
            <a:xfrm>
              <a:off x="4198" y="1382"/>
              <a:ext cx="89" cy="196"/>
            </a:xfrm>
            <a:custGeom>
              <a:avLst/>
              <a:gdLst>
                <a:gd name="T0" fmla="*/ 0 w 24"/>
                <a:gd name="T1" fmla="*/ 0 h 13"/>
                <a:gd name="T2" fmla="*/ 0 w 24"/>
                <a:gd name="T3" fmla="*/ 0 h 13"/>
                <a:gd name="T4" fmla="*/ 0 w 24"/>
                <a:gd name="T5" fmla="*/ 0 h 13"/>
                <a:gd name="T6" fmla="*/ 0 w 24"/>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3">
                  <a:moveTo>
                    <a:pt x="20" y="7"/>
                  </a:moveTo>
                  <a:lnTo>
                    <a:pt x="0" y="0"/>
                  </a:lnTo>
                  <a:lnTo>
                    <a:pt x="24" y="13"/>
                  </a:lnTo>
                  <a:lnTo>
                    <a:pt x="20" y="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601" name="Freeform 399"/>
            <p:cNvSpPr>
              <a:spLocks noChangeAspect="1"/>
            </p:cNvSpPr>
            <p:nvPr/>
          </p:nvSpPr>
          <p:spPr bwMode="auto">
            <a:xfrm>
              <a:off x="3127" y="1624"/>
              <a:ext cx="89" cy="196"/>
            </a:xfrm>
            <a:custGeom>
              <a:avLst/>
              <a:gdLst>
                <a:gd name="T0" fmla="*/ 0 w 23"/>
                <a:gd name="T1" fmla="*/ 0 h 4"/>
                <a:gd name="T2" fmla="*/ 0 w 23"/>
                <a:gd name="T3" fmla="*/ 0 h 4"/>
                <a:gd name="T4" fmla="*/ 0 w 23"/>
                <a:gd name="T5" fmla="*/ 0 h 4"/>
                <a:gd name="T6" fmla="*/ 0 w 2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
                  <a:moveTo>
                    <a:pt x="23" y="4"/>
                  </a:moveTo>
                  <a:lnTo>
                    <a:pt x="0" y="2"/>
                  </a:lnTo>
                  <a:lnTo>
                    <a:pt x="8" y="0"/>
                  </a:lnTo>
                  <a:lnTo>
                    <a:pt x="23" y="4"/>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2" name="Freeform 400"/>
            <p:cNvSpPr>
              <a:spLocks noChangeAspect="1"/>
            </p:cNvSpPr>
            <p:nvPr/>
          </p:nvSpPr>
          <p:spPr bwMode="auto">
            <a:xfrm>
              <a:off x="3027" y="1863"/>
              <a:ext cx="89" cy="196"/>
            </a:xfrm>
            <a:custGeom>
              <a:avLst/>
              <a:gdLst>
                <a:gd name="T0" fmla="*/ 1 w 4"/>
                <a:gd name="T1" fmla="*/ 0 h 2"/>
                <a:gd name="T2" fmla="*/ 1 w 4"/>
                <a:gd name="T3" fmla="*/ 0 h 2"/>
                <a:gd name="T4" fmla="*/ 0 w 4"/>
                <a:gd name="T5" fmla="*/ 0 h 2"/>
                <a:gd name="T6" fmla="*/ 0 w 4"/>
                <a:gd name="T7" fmla="*/ 256 h 2"/>
                <a:gd name="T8" fmla="*/ 1 w 4"/>
                <a:gd name="T9" fmla="*/ 512 h 2"/>
                <a:gd name="T10" fmla="*/ 1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4" y="0"/>
                  </a:moveTo>
                  <a:lnTo>
                    <a:pt x="1" y="0"/>
                  </a:lnTo>
                  <a:lnTo>
                    <a:pt x="0" y="0"/>
                  </a:lnTo>
                  <a:lnTo>
                    <a:pt x="0" y="1"/>
                  </a:lnTo>
                  <a:lnTo>
                    <a:pt x="2" y="2"/>
                  </a:lnTo>
                  <a:lnTo>
                    <a:pt x="4"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3" name="Freeform 401"/>
            <p:cNvSpPr>
              <a:spLocks noChangeAspect="1"/>
            </p:cNvSpPr>
            <p:nvPr/>
          </p:nvSpPr>
          <p:spPr bwMode="auto">
            <a:xfrm>
              <a:off x="3077" y="1773"/>
              <a:ext cx="89" cy="196"/>
            </a:xfrm>
            <a:custGeom>
              <a:avLst/>
              <a:gdLst>
                <a:gd name="T0" fmla="*/ 0 w 163"/>
                <a:gd name="T1" fmla="*/ 0 h 59"/>
                <a:gd name="T2" fmla="*/ 0 w 163"/>
                <a:gd name="T3" fmla="*/ 0 h 59"/>
                <a:gd name="T4" fmla="*/ 0 w 163"/>
                <a:gd name="T5" fmla="*/ 0 h 59"/>
                <a:gd name="T6" fmla="*/ 0 w 163"/>
                <a:gd name="T7" fmla="*/ 0 h 59"/>
                <a:gd name="T8" fmla="*/ 0 w 163"/>
                <a:gd name="T9" fmla="*/ 0 h 59"/>
                <a:gd name="T10" fmla="*/ 0 w 163"/>
                <a:gd name="T11" fmla="*/ 0 h 59"/>
                <a:gd name="T12" fmla="*/ 0 w 163"/>
                <a:gd name="T13" fmla="*/ 0 h 59"/>
                <a:gd name="T14" fmla="*/ 0 w 163"/>
                <a:gd name="T15" fmla="*/ 0 h 59"/>
                <a:gd name="T16" fmla="*/ 0 w 163"/>
                <a:gd name="T17" fmla="*/ 0 h 59"/>
                <a:gd name="T18" fmla="*/ 0 w 163"/>
                <a:gd name="T19" fmla="*/ 0 h 59"/>
                <a:gd name="T20" fmla="*/ 0 w 163"/>
                <a:gd name="T21" fmla="*/ 0 h 59"/>
                <a:gd name="T22" fmla="*/ 0 w 163"/>
                <a:gd name="T23" fmla="*/ 0 h 59"/>
                <a:gd name="T24" fmla="*/ 0 w 163"/>
                <a:gd name="T25" fmla="*/ 0 h 59"/>
                <a:gd name="T26" fmla="*/ 0 w 163"/>
                <a:gd name="T27" fmla="*/ 0 h 59"/>
                <a:gd name="T28" fmla="*/ 0 w 163"/>
                <a:gd name="T29" fmla="*/ 0 h 59"/>
                <a:gd name="T30" fmla="*/ 0 w 163"/>
                <a:gd name="T31" fmla="*/ 0 h 59"/>
                <a:gd name="T32" fmla="*/ 0 w 163"/>
                <a:gd name="T33" fmla="*/ 0 h 59"/>
                <a:gd name="T34" fmla="*/ 0 w 163"/>
                <a:gd name="T35" fmla="*/ 0 h 59"/>
                <a:gd name="T36" fmla="*/ 0 w 16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59">
                  <a:moveTo>
                    <a:pt x="60" y="0"/>
                  </a:moveTo>
                  <a:lnTo>
                    <a:pt x="58" y="4"/>
                  </a:lnTo>
                  <a:lnTo>
                    <a:pt x="50" y="10"/>
                  </a:lnTo>
                  <a:lnTo>
                    <a:pt x="43" y="13"/>
                  </a:lnTo>
                  <a:lnTo>
                    <a:pt x="43" y="17"/>
                  </a:lnTo>
                  <a:lnTo>
                    <a:pt x="33" y="25"/>
                  </a:lnTo>
                  <a:lnTo>
                    <a:pt x="18" y="29"/>
                  </a:lnTo>
                  <a:lnTo>
                    <a:pt x="9" y="29"/>
                  </a:lnTo>
                  <a:lnTo>
                    <a:pt x="0" y="28"/>
                  </a:lnTo>
                  <a:lnTo>
                    <a:pt x="18" y="54"/>
                  </a:lnTo>
                  <a:lnTo>
                    <a:pt x="26" y="58"/>
                  </a:lnTo>
                  <a:lnTo>
                    <a:pt x="62" y="59"/>
                  </a:lnTo>
                  <a:lnTo>
                    <a:pt x="108" y="39"/>
                  </a:lnTo>
                  <a:lnTo>
                    <a:pt x="154" y="40"/>
                  </a:lnTo>
                  <a:lnTo>
                    <a:pt x="163" y="17"/>
                  </a:lnTo>
                  <a:lnTo>
                    <a:pt x="121" y="6"/>
                  </a:lnTo>
                  <a:lnTo>
                    <a:pt x="96" y="9"/>
                  </a:lnTo>
                  <a:lnTo>
                    <a:pt x="90" y="3"/>
                  </a:lnTo>
                  <a:lnTo>
                    <a:pt x="6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4" name="Freeform 402"/>
            <p:cNvSpPr>
              <a:spLocks noChangeAspect="1"/>
            </p:cNvSpPr>
            <p:nvPr/>
          </p:nvSpPr>
          <p:spPr bwMode="auto">
            <a:xfrm>
              <a:off x="3039" y="1816"/>
              <a:ext cx="89" cy="196"/>
            </a:xfrm>
            <a:custGeom>
              <a:avLst/>
              <a:gdLst>
                <a:gd name="T0" fmla="*/ 0 w 83"/>
                <a:gd name="T1" fmla="*/ 0 h 49"/>
                <a:gd name="T2" fmla="*/ 0 w 83"/>
                <a:gd name="T3" fmla="*/ 0 h 49"/>
                <a:gd name="T4" fmla="*/ 0 w 83"/>
                <a:gd name="T5" fmla="*/ 0 h 49"/>
                <a:gd name="T6" fmla="*/ 0 w 83"/>
                <a:gd name="T7" fmla="*/ 0 h 49"/>
                <a:gd name="T8" fmla="*/ 0 w 83"/>
                <a:gd name="T9" fmla="*/ 0 h 49"/>
                <a:gd name="T10" fmla="*/ 0 w 83"/>
                <a:gd name="T11" fmla="*/ 0 h 49"/>
                <a:gd name="T12" fmla="*/ 0 w 83"/>
                <a:gd name="T13" fmla="*/ 0 h 49"/>
                <a:gd name="T14" fmla="*/ 0 w 83"/>
                <a:gd name="T15" fmla="*/ 0 h 49"/>
                <a:gd name="T16" fmla="*/ 0 w 83"/>
                <a:gd name="T17" fmla="*/ 0 h 49"/>
                <a:gd name="T18" fmla="*/ 0 w 83"/>
                <a:gd name="T19" fmla="*/ 0 h 49"/>
                <a:gd name="T20" fmla="*/ 0 w 83"/>
                <a:gd name="T21" fmla="*/ 0 h 49"/>
                <a:gd name="T22" fmla="*/ 0 w 83"/>
                <a:gd name="T23" fmla="*/ 0 h 49"/>
                <a:gd name="T24" fmla="*/ 0 w 83"/>
                <a:gd name="T25" fmla="*/ 0 h 49"/>
                <a:gd name="T26" fmla="*/ 0 w 83"/>
                <a:gd name="T27" fmla="*/ 0 h 49"/>
                <a:gd name="T28" fmla="*/ 0 w 83"/>
                <a:gd name="T29" fmla="*/ 0 h 49"/>
                <a:gd name="T30" fmla="*/ 0 w 83"/>
                <a:gd name="T31" fmla="*/ 0 h 49"/>
                <a:gd name="T32" fmla="*/ 0 w 83"/>
                <a:gd name="T33" fmla="*/ 0 h 49"/>
                <a:gd name="T34" fmla="*/ 0 w 83"/>
                <a:gd name="T35" fmla="*/ 0 h 49"/>
                <a:gd name="T36" fmla="*/ 0 w 83"/>
                <a:gd name="T37" fmla="*/ 0 h 49"/>
                <a:gd name="T38" fmla="*/ 0 w 83"/>
                <a:gd name="T39" fmla="*/ 0 h 49"/>
                <a:gd name="T40" fmla="*/ 0 w 83"/>
                <a:gd name="T41" fmla="*/ 0 h 49"/>
                <a:gd name="T42" fmla="*/ 0 w 83"/>
                <a:gd name="T43" fmla="*/ 0 h 49"/>
                <a:gd name="T44" fmla="*/ 0 w 83"/>
                <a:gd name="T45" fmla="*/ 0 h 49"/>
                <a:gd name="T46" fmla="*/ 0 w 83"/>
                <a:gd name="T47" fmla="*/ 0 h 49"/>
                <a:gd name="T48" fmla="*/ 0 w 83"/>
                <a:gd name="T49" fmla="*/ 0 h 49"/>
                <a:gd name="T50" fmla="*/ 0 w 83"/>
                <a:gd name="T51" fmla="*/ 0 h 49"/>
                <a:gd name="T52" fmla="*/ 0 w 83"/>
                <a:gd name="T53" fmla="*/ 0 h 49"/>
                <a:gd name="T54" fmla="*/ 0 w 83"/>
                <a:gd name="T55" fmla="*/ 0 h 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49">
                  <a:moveTo>
                    <a:pt x="14" y="48"/>
                  </a:moveTo>
                  <a:lnTo>
                    <a:pt x="28" y="49"/>
                  </a:lnTo>
                  <a:lnTo>
                    <a:pt x="32" y="43"/>
                  </a:lnTo>
                  <a:lnTo>
                    <a:pt x="36" y="45"/>
                  </a:lnTo>
                  <a:lnTo>
                    <a:pt x="38" y="47"/>
                  </a:lnTo>
                  <a:lnTo>
                    <a:pt x="40" y="45"/>
                  </a:lnTo>
                  <a:lnTo>
                    <a:pt x="46" y="49"/>
                  </a:lnTo>
                  <a:lnTo>
                    <a:pt x="53" y="48"/>
                  </a:lnTo>
                  <a:lnTo>
                    <a:pt x="51" y="43"/>
                  </a:lnTo>
                  <a:lnTo>
                    <a:pt x="51" y="39"/>
                  </a:lnTo>
                  <a:lnTo>
                    <a:pt x="59" y="36"/>
                  </a:lnTo>
                  <a:lnTo>
                    <a:pt x="65" y="36"/>
                  </a:lnTo>
                  <a:lnTo>
                    <a:pt x="62" y="30"/>
                  </a:lnTo>
                  <a:lnTo>
                    <a:pt x="60" y="27"/>
                  </a:lnTo>
                  <a:lnTo>
                    <a:pt x="58" y="21"/>
                  </a:lnTo>
                  <a:lnTo>
                    <a:pt x="68" y="19"/>
                  </a:lnTo>
                  <a:lnTo>
                    <a:pt x="70" y="15"/>
                  </a:lnTo>
                  <a:lnTo>
                    <a:pt x="78" y="15"/>
                  </a:lnTo>
                  <a:lnTo>
                    <a:pt x="80" y="13"/>
                  </a:lnTo>
                  <a:lnTo>
                    <a:pt x="82" y="12"/>
                  </a:lnTo>
                  <a:lnTo>
                    <a:pt x="83" y="9"/>
                  </a:lnTo>
                  <a:lnTo>
                    <a:pt x="74" y="3"/>
                  </a:lnTo>
                  <a:lnTo>
                    <a:pt x="72" y="0"/>
                  </a:lnTo>
                  <a:lnTo>
                    <a:pt x="17" y="13"/>
                  </a:lnTo>
                  <a:lnTo>
                    <a:pt x="5" y="12"/>
                  </a:lnTo>
                  <a:lnTo>
                    <a:pt x="0" y="23"/>
                  </a:lnTo>
                  <a:lnTo>
                    <a:pt x="8" y="45"/>
                  </a:lnTo>
                  <a:lnTo>
                    <a:pt x="14" y="48"/>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5" name="Freeform 403"/>
            <p:cNvSpPr>
              <a:spLocks noChangeAspect="1"/>
            </p:cNvSpPr>
            <p:nvPr/>
          </p:nvSpPr>
          <p:spPr bwMode="auto">
            <a:xfrm>
              <a:off x="3149" y="1726"/>
              <a:ext cx="89" cy="196"/>
            </a:xfrm>
            <a:custGeom>
              <a:avLst/>
              <a:gdLst>
                <a:gd name="T0" fmla="*/ 0 w 512"/>
                <a:gd name="T1" fmla="*/ 0 h 281"/>
                <a:gd name="T2" fmla="*/ 0 w 512"/>
                <a:gd name="T3" fmla="*/ 0 h 281"/>
                <a:gd name="T4" fmla="*/ 0 w 512"/>
                <a:gd name="T5" fmla="*/ 0 h 281"/>
                <a:gd name="T6" fmla="*/ 0 w 512"/>
                <a:gd name="T7" fmla="*/ 0 h 281"/>
                <a:gd name="T8" fmla="*/ 0 w 512"/>
                <a:gd name="T9" fmla="*/ 0 h 281"/>
                <a:gd name="T10" fmla="*/ 0 w 512"/>
                <a:gd name="T11" fmla="*/ 0 h 281"/>
                <a:gd name="T12" fmla="*/ 0 w 512"/>
                <a:gd name="T13" fmla="*/ 0 h 281"/>
                <a:gd name="T14" fmla="*/ 0 w 512"/>
                <a:gd name="T15" fmla="*/ 0 h 281"/>
                <a:gd name="T16" fmla="*/ 0 w 512"/>
                <a:gd name="T17" fmla="*/ 0 h 281"/>
                <a:gd name="T18" fmla="*/ 0 w 512"/>
                <a:gd name="T19" fmla="*/ 0 h 281"/>
                <a:gd name="T20" fmla="*/ 0 w 512"/>
                <a:gd name="T21" fmla="*/ 0 h 281"/>
                <a:gd name="T22" fmla="*/ 0 w 512"/>
                <a:gd name="T23" fmla="*/ 0 h 281"/>
                <a:gd name="T24" fmla="*/ 0 w 512"/>
                <a:gd name="T25" fmla="*/ 0 h 281"/>
                <a:gd name="T26" fmla="*/ 0 w 512"/>
                <a:gd name="T27" fmla="*/ 0 h 281"/>
                <a:gd name="T28" fmla="*/ 0 w 512"/>
                <a:gd name="T29" fmla="*/ 0 h 281"/>
                <a:gd name="T30" fmla="*/ 0 w 512"/>
                <a:gd name="T31" fmla="*/ 0 h 281"/>
                <a:gd name="T32" fmla="*/ 0 w 512"/>
                <a:gd name="T33" fmla="*/ 0 h 281"/>
                <a:gd name="T34" fmla="*/ 0 w 512"/>
                <a:gd name="T35" fmla="*/ 0 h 281"/>
                <a:gd name="T36" fmla="*/ 0 w 512"/>
                <a:gd name="T37" fmla="*/ 0 h 281"/>
                <a:gd name="T38" fmla="*/ 0 w 512"/>
                <a:gd name="T39" fmla="*/ 0 h 281"/>
                <a:gd name="T40" fmla="*/ 0 w 512"/>
                <a:gd name="T41" fmla="*/ 0 h 281"/>
                <a:gd name="T42" fmla="*/ 0 w 512"/>
                <a:gd name="T43" fmla="*/ 0 h 281"/>
                <a:gd name="T44" fmla="*/ 0 w 512"/>
                <a:gd name="T45" fmla="*/ 0 h 281"/>
                <a:gd name="T46" fmla="*/ 0 w 512"/>
                <a:gd name="T47" fmla="*/ 0 h 281"/>
                <a:gd name="T48" fmla="*/ 0 w 512"/>
                <a:gd name="T49" fmla="*/ 0 h 281"/>
                <a:gd name="T50" fmla="*/ 0 w 512"/>
                <a:gd name="T51" fmla="*/ 0 h 281"/>
                <a:gd name="T52" fmla="*/ 0 w 512"/>
                <a:gd name="T53" fmla="*/ 0 h 281"/>
                <a:gd name="T54" fmla="*/ 0 w 512"/>
                <a:gd name="T55" fmla="*/ 0 h 281"/>
                <a:gd name="T56" fmla="*/ 0 w 512"/>
                <a:gd name="T57" fmla="*/ 0 h 281"/>
                <a:gd name="T58" fmla="*/ 0 w 512"/>
                <a:gd name="T59" fmla="*/ 0 h 281"/>
                <a:gd name="T60" fmla="*/ 0 w 512"/>
                <a:gd name="T61" fmla="*/ 0 h 281"/>
                <a:gd name="T62" fmla="*/ 0 w 512"/>
                <a:gd name="T63" fmla="*/ 0 h 281"/>
                <a:gd name="T64" fmla="*/ 0 w 512"/>
                <a:gd name="T65" fmla="*/ 0 h 281"/>
                <a:gd name="T66" fmla="*/ 0 w 512"/>
                <a:gd name="T67" fmla="*/ 0 h 281"/>
                <a:gd name="T68" fmla="*/ 0 w 512"/>
                <a:gd name="T69" fmla="*/ 0 h 281"/>
                <a:gd name="T70" fmla="*/ 0 w 512"/>
                <a:gd name="T71" fmla="*/ 0 h 281"/>
                <a:gd name="T72" fmla="*/ 1 w 512"/>
                <a:gd name="T73" fmla="*/ 0 h 281"/>
                <a:gd name="T74" fmla="*/ 1 w 512"/>
                <a:gd name="T75" fmla="*/ 0 h 281"/>
                <a:gd name="T76" fmla="*/ 1 w 512"/>
                <a:gd name="T77" fmla="*/ 0 h 281"/>
                <a:gd name="T78" fmla="*/ 1 w 512"/>
                <a:gd name="T79" fmla="*/ 0 h 281"/>
                <a:gd name="T80" fmla="*/ 1 w 512"/>
                <a:gd name="T81" fmla="*/ 0 h 281"/>
                <a:gd name="T82" fmla="*/ 1 w 512"/>
                <a:gd name="T83" fmla="*/ 0 h 281"/>
                <a:gd name="T84" fmla="*/ 1 w 512"/>
                <a:gd name="T85" fmla="*/ 0 h 281"/>
                <a:gd name="T86" fmla="*/ 1 w 512"/>
                <a:gd name="T87" fmla="*/ 0 h 281"/>
                <a:gd name="T88" fmla="*/ 1 w 512"/>
                <a:gd name="T89" fmla="*/ 0 h 281"/>
                <a:gd name="T90" fmla="*/ 1 w 512"/>
                <a:gd name="T91" fmla="*/ 0 h 281"/>
                <a:gd name="T92" fmla="*/ 1 w 512"/>
                <a:gd name="T93" fmla="*/ 0 h 281"/>
                <a:gd name="T94" fmla="*/ 1 w 512"/>
                <a:gd name="T95" fmla="*/ 0 h 281"/>
                <a:gd name="T96" fmla="*/ 1 w 512"/>
                <a:gd name="T97" fmla="*/ 0 h 281"/>
                <a:gd name="T98" fmla="*/ 1 w 512"/>
                <a:gd name="T99" fmla="*/ 0 h 281"/>
                <a:gd name="T100" fmla="*/ 1 w 512"/>
                <a:gd name="T101" fmla="*/ 0 h 281"/>
                <a:gd name="T102" fmla="*/ 1 w 512"/>
                <a:gd name="T103" fmla="*/ 0 h 281"/>
                <a:gd name="T104" fmla="*/ 1 w 512"/>
                <a:gd name="T105" fmla="*/ 0 h 281"/>
                <a:gd name="T106" fmla="*/ 1 w 512"/>
                <a:gd name="T107" fmla="*/ 0 h 281"/>
                <a:gd name="T108" fmla="*/ 0 w 512"/>
                <a:gd name="T109" fmla="*/ 0 h 281"/>
                <a:gd name="T110" fmla="*/ 0 w 512"/>
                <a:gd name="T111" fmla="*/ 0 h 281"/>
                <a:gd name="T112" fmla="*/ 0 w 512"/>
                <a:gd name="T113" fmla="*/ 0 h 2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12" h="281">
                  <a:moveTo>
                    <a:pt x="270" y="0"/>
                  </a:moveTo>
                  <a:lnTo>
                    <a:pt x="248" y="7"/>
                  </a:lnTo>
                  <a:lnTo>
                    <a:pt x="215" y="24"/>
                  </a:lnTo>
                  <a:lnTo>
                    <a:pt x="216" y="37"/>
                  </a:lnTo>
                  <a:lnTo>
                    <a:pt x="170" y="28"/>
                  </a:lnTo>
                  <a:lnTo>
                    <a:pt x="122" y="19"/>
                  </a:lnTo>
                  <a:lnTo>
                    <a:pt x="74" y="18"/>
                  </a:lnTo>
                  <a:lnTo>
                    <a:pt x="27" y="18"/>
                  </a:lnTo>
                  <a:lnTo>
                    <a:pt x="41" y="55"/>
                  </a:lnTo>
                  <a:lnTo>
                    <a:pt x="39" y="72"/>
                  </a:lnTo>
                  <a:lnTo>
                    <a:pt x="14" y="108"/>
                  </a:lnTo>
                  <a:lnTo>
                    <a:pt x="9" y="119"/>
                  </a:lnTo>
                  <a:lnTo>
                    <a:pt x="0" y="142"/>
                  </a:lnTo>
                  <a:lnTo>
                    <a:pt x="23" y="159"/>
                  </a:lnTo>
                  <a:lnTo>
                    <a:pt x="24" y="157"/>
                  </a:lnTo>
                  <a:lnTo>
                    <a:pt x="77" y="162"/>
                  </a:lnTo>
                  <a:lnTo>
                    <a:pt x="125" y="148"/>
                  </a:lnTo>
                  <a:lnTo>
                    <a:pt x="149" y="129"/>
                  </a:lnTo>
                  <a:lnTo>
                    <a:pt x="159" y="131"/>
                  </a:lnTo>
                  <a:lnTo>
                    <a:pt x="180" y="153"/>
                  </a:lnTo>
                  <a:lnTo>
                    <a:pt x="203" y="173"/>
                  </a:lnTo>
                  <a:lnTo>
                    <a:pt x="226" y="193"/>
                  </a:lnTo>
                  <a:lnTo>
                    <a:pt x="248" y="214"/>
                  </a:lnTo>
                  <a:lnTo>
                    <a:pt x="272" y="199"/>
                  </a:lnTo>
                  <a:lnTo>
                    <a:pt x="280" y="204"/>
                  </a:lnTo>
                  <a:lnTo>
                    <a:pt x="276" y="187"/>
                  </a:lnTo>
                  <a:lnTo>
                    <a:pt x="282" y="199"/>
                  </a:lnTo>
                  <a:lnTo>
                    <a:pt x="303" y="204"/>
                  </a:lnTo>
                  <a:lnTo>
                    <a:pt x="273" y="207"/>
                  </a:lnTo>
                  <a:lnTo>
                    <a:pt x="286" y="214"/>
                  </a:lnTo>
                  <a:lnTo>
                    <a:pt x="309" y="221"/>
                  </a:lnTo>
                  <a:lnTo>
                    <a:pt x="334" y="226"/>
                  </a:lnTo>
                  <a:lnTo>
                    <a:pt x="306" y="245"/>
                  </a:lnTo>
                  <a:lnTo>
                    <a:pt x="326" y="255"/>
                  </a:lnTo>
                  <a:lnTo>
                    <a:pt x="339" y="267"/>
                  </a:lnTo>
                  <a:lnTo>
                    <a:pt x="344" y="281"/>
                  </a:lnTo>
                  <a:lnTo>
                    <a:pt x="384" y="265"/>
                  </a:lnTo>
                  <a:lnTo>
                    <a:pt x="402" y="262"/>
                  </a:lnTo>
                  <a:lnTo>
                    <a:pt x="419" y="251"/>
                  </a:lnTo>
                  <a:lnTo>
                    <a:pt x="398" y="250"/>
                  </a:lnTo>
                  <a:lnTo>
                    <a:pt x="369" y="228"/>
                  </a:lnTo>
                  <a:lnTo>
                    <a:pt x="376" y="213"/>
                  </a:lnTo>
                  <a:lnTo>
                    <a:pt x="374" y="221"/>
                  </a:lnTo>
                  <a:lnTo>
                    <a:pt x="381" y="214"/>
                  </a:lnTo>
                  <a:lnTo>
                    <a:pt x="420" y="199"/>
                  </a:lnTo>
                  <a:lnTo>
                    <a:pt x="465" y="184"/>
                  </a:lnTo>
                  <a:lnTo>
                    <a:pt x="479" y="181"/>
                  </a:lnTo>
                  <a:lnTo>
                    <a:pt x="489" y="161"/>
                  </a:lnTo>
                  <a:lnTo>
                    <a:pt x="512" y="150"/>
                  </a:lnTo>
                  <a:lnTo>
                    <a:pt x="494" y="101"/>
                  </a:lnTo>
                  <a:lnTo>
                    <a:pt x="452" y="88"/>
                  </a:lnTo>
                  <a:lnTo>
                    <a:pt x="410" y="75"/>
                  </a:lnTo>
                  <a:lnTo>
                    <a:pt x="392" y="78"/>
                  </a:lnTo>
                  <a:lnTo>
                    <a:pt x="356" y="47"/>
                  </a:lnTo>
                  <a:lnTo>
                    <a:pt x="320" y="17"/>
                  </a:lnTo>
                  <a:lnTo>
                    <a:pt x="315" y="5"/>
                  </a:lnTo>
                  <a:lnTo>
                    <a:pt x="270"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6" name="Freeform 404"/>
            <p:cNvSpPr>
              <a:spLocks noChangeAspect="1"/>
            </p:cNvSpPr>
            <p:nvPr/>
          </p:nvSpPr>
          <p:spPr bwMode="auto">
            <a:xfrm>
              <a:off x="3109" y="1830"/>
              <a:ext cx="89" cy="196"/>
            </a:xfrm>
            <a:custGeom>
              <a:avLst/>
              <a:gdLst>
                <a:gd name="T0" fmla="*/ 0 w 127"/>
                <a:gd name="T1" fmla="*/ 0 h 150"/>
                <a:gd name="T2" fmla="*/ 0 w 127"/>
                <a:gd name="T3" fmla="*/ 0 h 150"/>
                <a:gd name="T4" fmla="*/ 0 w 127"/>
                <a:gd name="T5" fmla="*/ 0 h 150"/>
                <a:gd name="T6" fmla="*/ 0 w 127"/>
                <a:gd name="T7" fmla="*/ 0 h 150"/>
                <a:gd name="T8" fmla="*/ 0 w 127"/>
                <a:gd name="T9" fmla="*/ 0 h 150"/>
                <a:gd name="T10" fmla="*/ 0 w 127"/>
                <a:gd name="T11" fmla="*/ 0 h 150"/>
                <a:gd name="T12" fmla="*/ 0 w 127"/>
                <a:gd name="T13" fmla="*/ 0 h 150"/>
                <a:gd name="T14" fmla="*/ 0 w 127"/>
                <a:gd name="T15" fmla="*/ 0 h 150"/>
                <a:gd name="T16" fmla="*/ 0 w 127"/>
                <a:gd name="T17" fmla="*/ 0 h 150"/>
                <a:gd name="T18" fmla="*/ 0 w 127"/>
                <a:gd name="T19" fmla="*/ 0 h 150"/>
                <a:gd name="T20" fmla="*/ 0 w 127"/>
                <a:gd name="T21" fmla="*/ 0 h 150"/>
                <a:gd name="T22" fmla="*/ 0 w 127"/>
                <a:gd name="T23" fmla="*/ 0 h 150"/>
                <a:gd name="T24" fmla="*/ 0 w 127"/>
                <a:gd name="T25" fmla="*/ 0 h 150"/>
                <a:gd name="T26" fmla="*/ 0 w 127"/>
                <a:gd name="T27" fmla="*/ 0 h 150"/>
                <a:gd name="T28" fmla="*/ 0 w 127"/>
                <a:gd name="T29" fmla="*/ 0 h 150"/>
                <a:gd name="T30" fmla="*/ 0 w 127"/>
                <a:gd name="T31" fmla="*/ 0 h 150"/>
                <a:gd name="T32" fmla="*/ 0 w 127"/>
                <a:gd name="T33" fmla="*/ 0 h 150"/>
                <a:gd name="T34" fmla="*/ 0 w 127"/>
                <a:gd name="T35" fmla="*/ 0 h 150"/>
                <a:gd name="T36" fmla="*/ 0 w 127"/>
                <a:gd name="T37" fmla="*/ 0 h 150"/>
                <a:gd name="T38" fmla="*/ 0 w 127"/>
                <a:gd name="T39" fmla="*/ 0 h 150"/>
                <a:gd name="T40" fmla="*/ 0 w 127"/>
                <a:gd name="T41" fmla="*/ 0 h 150"/>
                <a:gd name="T42" fmla="*/ 0 w 127"/>
                <a:gd name="T43" fmla="*/ 0 h 150"/>
                <a:gd name="T44" fmla="*/ 0 w 127"/>
                <a:gd name="T45" fmla="*/ 0 h 150"/>
                <a:gd name="T46" fmla="*/ 0 w 127"/>
                <a:gd name="T47" fmla="*/ 0 h 150"/>
                <a:gd name="T48" fmla="*/ 0 w 127"/>
                <a:gd name="T49" fmla="*/ 0 h 150"/>
                <a:gd name="T50" fmla="*/ 0 w 127"/>
                <a:gd name="T51" fmla="*/ 0 h 150"/>
                <a:gd name="T52" fmla="*/ 0 w 127"/>
                <a:gd name="T53" fmla="*/ 0 h 150"/>
                <a:gd name="T54" fmla="*/ 0 w 127"/>
                <a:gd name="T55" fmla="*/ 0 h 150"/>
                <a:gd name="T56" fmla="*/ 0 w 127"/>
                <a:gd name="T57" fmla="*/ 0 h 150"/>
                <a:gd name="T58" fmla="*/ 0 w 127"/>
                <a:gd name="T59" fmla="*/ 0 h 150"/>
                <a:gd name="T60" fmla="*/ 0 w 127"/>
                <a:gd name="T61" fmla="*/ 0 h 150"/>
                <a:gd name="T62" fmla="*/ 0 w 127"/>
                <a:gd name="T63" fmla="*/ 0 h 150"/>
                <a:gd name="T64" fmla="*/ 0 w 127"/>
                <a:gd name="T65" fmla="*/ 0 h 150"/>
                <a:gd name="T66" fmla="*/ 0 w 127"/>
                <a:gd name="T67" fmla="*/ 0 h 150"/>
                <a:gd name="T68" fmla="*/ 0 w 127"/>
                <a:gd name="T69" fmla="*/ 0 h 150"/>
                <a:gd name="T70" fmla="*/ 0 w 127"/>
                <a:gd name="T71" fmla="*/ 0 h 150"/>
                <a:gd name="T72" fmla="*/ 0 w 127"/>
                <a:gd name="T73" fmla="*/ 0 h 150"/>
                <a:gd name="T74" fmla="*/ 0 w 127"/>
                <a:gd name="T75" fmla="*/ 0 h 150"/>
                <a:gd name="T76" fmla="*/ 0 w 127"/>
                <a:gd name="T77" fmla="*/ 0 h 150"/>
                <a:gd name="T78" fmla="*/ 0 w 127"/>
                <a:gd name="T79" fmla="*/ 0 h 150"/>
                <a:gd name="T80" fmla="*/ 0 w 127"/>
                <a:gd name="T81" fmla="*/ 0 h 150"/>
                <a:gd name="T82" fmla="*/ 0 w 127"/>
                <a:gd name="T83" fmla="*/ 0 h 150"/>
                <a:gd name="T84" fmla="*/ 0 w 127"/>
                <a:gd name="T85" fmla="*/ 0 h 150"/>
                <a:gd name="T86" fmla="*/ 0 w 127"/>
                <a:gd name="T87" fmla="*/ 0 h 150"/>
                <a:gd name="T88" fmla="*/ 0 w 127"/>
                <a:gd name="T89" fmla="*/ 0 h 150"/>
                <a:gd name="T90" fmla="*/ 0 w 127"/>
                <a:gd name="T91" fmla="*/ 0 h 150"/>
                <a:gd name="T92" fmla="*/ 0 w 127"/>
                <a:gd name="T93" fmla="*/ 0 h 150"/>
                <a:gd name="T94" fmla="*/ 0 w 127"/>
                <a:gd name="T95" fmla="*/ 0 h 150"/>
                <a:gd name="T96" fmla="*/ 0 w 127"/>
                <a:gd name="T97" fmla="*/ 0 h 150"/>
                <a:gd name="T98" fmla="*/ 0 w 127"/>
                <a:gd name="T99" fmla="*/ 0 h 150"/>
                <a:gd name="T100" fmla="*/ 0 w 127"/>
                <a:gd name="T101" fmla="*/ 0 h 150"/>
                <a:gd name="T102" fmla="*/ 0 w 127"/>
                <a:gd name="T103" fmla="*/ 0 h 150"/>
                <a:gd name="T104" fmla="*/ 0 w 127"/>
                <a:gd name="T105" fmla="*/ 0 h 150"/>
                <a:gd name="T106" fmla="*/ 0 w 127"/>
                <a:gd name="T107" fmla="*/ 0 h 150"/>
                <a:gd name="T108" fmla="*/ 0 w 127"/>
                <a:gd name="T109" fmla="*/ 0 h 1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 h="150">
                  <a:moveTo>
                    <a:pt x="22" y="30"/>
                  </a:moveTo>
                  <a:lnTo>
                    <a:pt x="22" y="33"/>
                  </a:lnTo>
                  <a:lnTo>
                    <a:pt x="13" y="35"/>
                  </a:lnTo>
                  <a:lnTo>
                    <a:pt x="11" y="43"/>
                  </a:lnTo>
                  <a:lnTo>
                    <a:pt x="21" y="42"/>
                  </a:lnTo>
                  <a:lnTo>
                    <a:pt x="21" y="47"/>
                  </a:lnTo>
                  <a:lnTo>
                    <a:pt x="18" y="53"/>
                  </a:lnTo>
                  <a:lnTo>
                    <a:pt x="13" y="59"/>
                  </a:lnTo>
                  <a:lnTo>
                    <a:pt x="15" y="61"/>
                  </a:lnTo>
                  <a:lnTo>
                    <a:pt x="19" y="65"/>
                  </a:lnTo>
                  <a:lnTo>
                    <a:pt x="31" y="73"/>
                  </a:lnTo>
                  <a:lnTo>
                    <a:pt x="22" y="78"/>
                  </a:lnTo>
                  <a:lnTo>
                    <a:pt x="29" y="83"/>
                  </a:lnTo>
                  <a:lnTo>
                    <a:pt x="29" y="90"/>
                  </a:lnTo>
                  <a:lnTo>
                    <a:pt x="13" y="94"/>
                  </a:lnTo>
                  <a:lnTo>
                    <a:pt x="19" y="100"/>
                  </a:lnTo>
                  <a:lnTo>
                    <a:pt x="16" y="103"/>
                  </a:lnTo>
                  <a:lnTo>
                    <a:pt x="11" y="100"/>
                  </a:lnTo>
                  <a:lnTo>
                    <a:pt x="4" y="109"/>
                  </a:lnTo>
                  <a:lnTo>
                    <a:pt x="0" y="112"/>
                  </a:lnTo>
                  <a:lnTo>
                    <a:pt x="7" y="123"/>
                  </a:lnTo>
                  <a:lnTo>
                    <a:pt x="0" y="125"/>
                  </a:lnTo>
                  <a:lnTo>
                    <a:pt x="1" y="125"/>
                  </a:lnTo>
                  <a:lnTo>
                    <a:pt x="0" y="130"/>
                  </a:lnTo>
                  <a:lnTo>
                    <a:pt x="19" y="141"/>
                  </a:lnTo>
                  <a:lnTo>
                    <a:pt x="30" y="150"/>
                  </a:lnTo>
                  <a:lnTo>
                    <a:pt x="35" y="126"/>
                  </a:lnTo>
                  <a:lnTo>
                    <a:pt x="53" y="131"/>
                  </a:lnTo>
                  <a:lnTo>
                    <a:pt x="61" y="149"/>
                  </a:lnTo>
                  <a:lnTo>
                    <a:pt x="67" y="148"/>
                  </a:lnTo>
                  <a:lnTo>
                    <a:pt x="67" y="144"/>
                  </a:lnTo>
                  <a:lnTo>
                    <a:pt x="77" y="139"/>
                  </a:lnTo>
                  <a:lnTo>
                    <a:pt x="84" y="142"/>
                  </a:lnTo>
                  <a:lnTo>
                    <a:pt x="88" y="136"/>
                  </a:lnTo>
                  <a:lnTo>
                    <a:pt x="93" y="137"/>
                  </a:lnTo>
                  <a:lnTo>
                    <a:pt x="99" y="138"/>
                  </a:lnTo>
                  <a:lnTo>
                    <a:pt x="102" y="136"/>
                  </a:lnTo>
                  <a:lnTo>
                    <a:pt x="112" y="133"/>
                  </a:lnTo>
                  <a:lnTo>
                    <a:pt x="119" y="142"/>
                  </a:lnTo>
                  <a:lnTo>
                    <a:pt x="124" y="138"/>
                  </a:lnTo>
                  <a:lnTo>
                    <a:pt x="115" y="126"/>
                  </a:lnTo>
                  <a:lnTo>
                    <a:pt x="127" y="108"/>
                  </a:lnTo>
                  <a:lnTo>
                    <a:pt x="114" y="88"/>
                  </a:lnTo>
                  <a:lnTo>
                    <a:pt x="118" y="66"/>
                  </a:lnTo>
                  <a:lnTo>
                    <a:pt x="114" y="55"/>
                  </a:lnTo>
                  <a:lnTo>
                    <a:pt x="106" y="51"/>
                  </a:lnTo>
                  <a:lnTo>
                    <a:pt x="96" y="51"/>
                  </a:lnTo>
                  <a:lnTo>
                    <a:pt x="83" y="43"/>
                  </a:lnTo>
                  <a:lnTo>
                    <a:pt x="42" y="0"/>
                  </a:lnTo>
                  <a:lnTo>
                    <a:pt x="1" y="7"/>
                  </a:lnTo>
                  <a:lnTo>
                    <a:pt x="9" y="21"/>
                  </a:lnTo>
                  <a:lnTo>
                    <a:pt x="12" y="22"/>
                  </a:lnTo>
                  <a:lnTo>
                    <a:pt x="10" y="25"/>
                  </a:lnTo>
                  <a:lnTo>
                    <a:pt x="12" y="28"/>
                  </a:lnTo>
                  <a:lnTo>
                    <a:pt x="22" y="3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07" name="Freeform 405"/>
            <p:cNvSpPr>
              <a:spLocks noChangeAspect="1"/>
            </p:cNvSpPr>
            <p:nvPr/>
          </p:nvSpPr>
          <p:spPr bwMode="auto">
            <a:xfrm>
              <a:off x="2172" y="1296"/>
              <a:ext cx="89" cy="196"/>
            </a:xfrm>
            <a:custGeom>
              <a:avLst/>
              <a:gdLst>
                <a:gd name="T0" fmla="*/ 0 w 1241"/>
                <a:gd name="T1" fmla="*/ 1 h 667"/>
                <a:gd name="T2" fmla="*/ 0 w 1241"/>
                <a:gd name="T3" fmla="*/ 1 h 667"/>
                <a:gd name="T4" fmla="*/ 0 w 1241"/>
                <a:gd name="T5" fmla="*/ 1 h 667"/>
                <a:gd name="T6" fmla="*/ 0 w 1241"/>
                <a:gd name="T7" fmla="*/ 1 h 667"/>
                <a:gd name="T8" fmla="*/ 0 w 1241"/>
                <a:gd name="T9" fmla="*/ 1 h 667"/>
                <a:gd name="T10" fmla="*/ 0 w 1241"/>
                <a:gd name="T11" fmla="*/ 1 h 667"/>
                <a:gd name="T12" fmla="*/ 0 w 1241"/>
                <a:gd name="T13" fmla="*/ 1 h 667"/>
                <a:gd name="T14" fmla="*/ 0 w 1241"/>
                <a:gd name="T15" fmla="*/ 1 h 667"/>
                <a:gd name="T16" fmla="*/ 0 w 1241"/>
                <a:gd name="T17" fmla="*/ 1 h 667"/>
                <a:gd name="T18" fmla="*/ 1 w 1241"/>
                <a:gd name="T19" fmla="*/ 1 h 667"/>
                <a:gd name="T20" fmla="*/ 1 w 1241"/>
                <a:gd name="T21" fmla="*/ 1 h 667"/>
                <a:gd name="T22" fmla="*/ 1 w 1241"/>
                <a:gd name="T23" fmla="*/ 1 h 667"/>
                <a:gd name="T24" fmla="*/ 1 w 1241"/>
                <a:gd name="T25" fmla="*/ 1 h 667"/>
                <a:gd name="T26" fmla="*/ 1 w 1241"/>
                <a:gd name="T27" fmla="*/ 1 h 667"/>
                <a:gd name="T28" fmla="*/ 1 w 1241"/>
                <a:gd name="T29" fmla="*/ 1 h 667"/>
                <a:gd name="T30" fmla="*/ 1 w 1241"/>
                <a:gd name="T31" fmla="*/ 1 h 667"/>
                <a:gd name="T32" fmla="*/ 1 w 1241"/>
                <a:gd name="T33" fmla="*/ 1 h 667"/>
                <a:gd name="T34" fmla="*/ 2 w 1241"/>
                <a:gd name="T35" fmla="*/ 1 h 667"/>
                <a:gd name="T36" fmla="*/ 2 w 1241"/>
                <a:gd name="T37" fmla="*/ 1 h 667"/>
                <a:gd name="T38" fmla="*/ 2 w 1241"/>
                <a:gd name="T39" fmla="*/ 0 h 667"/>
                <a:gd name="T40" fmla="*/ 2 w 1241"/>
                <a:gd name="T41" fmla="*/ 0 h 667"/>
                <a:gd name="T42" fmla="*/ 2 w 1241"/>
                <a:gd name="T43" fmla="*/ 0 h 667"/>
                <a:gd name="T44" fmla="*/ 2 w 1241"/>
                <a:gd name="T45" fmla="*/ 0 h 667"/>
                <a:gd name="T46" fmla="*/ 2 w 1241"/>
                <a:gd name="T47" fmla="*/ 0 h 667"/>
                <a:gd name="T48" fmla="*/ 2 w 1241"/>
                <a:gd name="T49" fmla="*/ 0 h 667"/>
                <a:gd name="T50" fmla="*/ 2 w 1241"/>
                <a:gd name="T51" fmla="*/ 0 h 667"/>
                <a:gd name="T52" fmla="*/ 2 w 1241"/>
                <a:gd name="T53" fmla="*/ 0 h 667"/>
                <a:gd name="T54" fmla="*/ 2 w 1241"/>
                <a:gd name="T55" fmla="*/ 0 h 667"/>
                <a:gd name="T56" fmla="*/ 2 w 1241"/>
                <a:gd name="T57" fmla="*/ 0 h 667"/>
                <a:gd name="T58" fmla="*/ 2 w 1241"/>
                <a:gd name="T59" fmla="*/ 0 h 667"/>
                <a:gd name="T60" fmla="*/ 2 w 1241"/>
                <a:gd name="T61" fmla="*/ 0 h 667"/>
                <a:gd name="T62" fmla="*/ 3 w 1241"/>
                <a:gd name="T63" fmla="*/ 0 h 667"/>
                <a:gd name="T64" fmla="*/ 2 w 1241"/>
                <a:gd name="T65" fmla="*/ 0 h 667"/>
                <a:gd name="T66" fmla="*/ 2 w 1241"/>
                <a:gd name="T67" fmla="*/ 0 h 667"/>
                <a:gd name="T68" fmla="*/ 2 w 1241"/>
                <a:gd name="T69" fmla="*/ 0 h 667"/>
                <a:gd name="T70" fmla="*/ 2 w 1241"/>
                <a:gd name="T71" fmla="*/ 0 h 667"/>
                <a:gd name="T72" fmla="*/ 1 w 1241"/>
                <a:gd name="T73" fmla="*/ 0 h 667"/>
                <a:gd name="T74" fmla="*/ 1 w 1241"/>
                <a:gd name="T75" fmla="*/ 0 h 667"/>
                <a:gd name="T76" fmla="*/ 1 w 1241"/>
                <a:gd name="T77" fmla="*/ 0 h 667"/>
                <a:gd name="T78" fmla="*/ 0 w 1241"/>
                <a:gd name="T79" fmla="*/ 0 h 667"/>
                <a:gd name="T80" fmla="*/ 0 w 1241"/>
                <a:gd name="T81" fmla="*/ 0 h 667"/>
                <a:gd name="T82" fmla="*/ 0 w 1241"/>
                <a:gd name="T83" fmla="*/ 0 h 667"/>
                <a:gd name="T84" fmla="*/ 0 w 1241"/>
                <a:gd name="T85" fmla="*/ 0 h 667"/>
                <a:gd name="T86" fmla="*/ 0 w 1241"/>
                <a:gd name="T87" fmla="*/ 0 h 667"/>
                <a:gd name="T88" fmla="*/ 0 w 1241"/>
                <a:gd name="T89" fmla="*/ 0 h 667"/>
                <a:gd name="T90" fmla="*/ 0 w 1241"/>
                <a:gd name="T91" fmla="*/ 0 h 667"/>
                <a:gd name="T92" fmla="*/ 0 w 1241"/>
                <a:gd name="T93" fmla="*/ 0 h 667"/>
                <a:gd name="T94" fmla="*/ 0 w 1241"/>
                <a:gd name="T95" fmla="*/ 0 h 667"/>
                <a:gd name="T96" fmla="*/ 0 w 1241"/>
                <a:gd name="T97" fmla="*/ 0 h 667"/>
                <a:gd name="T98" fmla="*/ 0 w 1241"/>
                <a:gd name="T99" fmla="*/ 1 h 667"/>
                <a:gd name="T100" fmla="*/ 0 w 1241"/>
                <a:gd name="T101" fmla="*/ 1 h 667"/>
                <a:gd name="T102" fmla="*/ 0 w 1241"/>
                <a:gd name="T103" fmla="*/ 1 h 667"/>
                <a:gd name="T104" fmla="*/ 0 w 1241"/>
                <a:gd name="T105" fmla="*/ 1 h 667"/>
                <a:gd name="T106" fmla="*/ 0 w 1241"/>
                <a:gd name="T107" fmla="*/ 1 h 667"/>
                <a:gd name="T108" fmla="*/ 0 w 1241"/>
                <a:gd name="T109" fmla="*/ 1 h 667"/>
                <a:gd name="T110" fmla="*/ 0 w 1241"/>
                <a:gd name="T111" fmla="*/ 1 h 667"/>
                <a:gd name="T112" fmla="*/ 0 w 1241"/>
                <a:gd name="T113" fmla="*/ 1 h 6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41" h="667">
                  <a:moveTo>
                    <a:pt x="263" y="485"/>
                  </a:moveTo>
                  <a:lnTo>
                    <a:pt x="231" y="492"/>
                  </a:lnTo>
                  <a:lnTo>
                    <a:pt x="219" y="500"/>
                  </a:lnTo>
                  <a:lnTo>
                    <a:pt x="218" y="509"/>
                  </a:lnTo>
                  <a:lnTo>
                    <a:pt x="238" y="506"/>
                  </a:lnTo>
                  <a:lnTo>
                    <a:pt x="227" y="511"/>
                  </a:lnTo>
                  <a:lnTo>
                    <a:pt x="213" y="528"/>
                  </a:lnTo>
                  <a:lnTo>
                    <a:pt x="231" y="522"/>
                  </a:lnTo>
                  <a:lnTo>
                    <a:pt x="246" y="516"/>
                  </a:lnTo>
                  <a:lnTo>
                    <a:pt x="251" y="499"/>
                  </a:lnTo>
                  <a:lnTo>
                    <a:pt x="254" y="508"/>
                  </a:lnTo>
                  <a:lnTo>
                    <a:pt x="266" y="511"/>
                  </a:lnTo>
                  <a:lnTo>
                    <a:pt x="268" y="524"/>
                  </a:lnTo>
                  <a:lnTo>
                    <a:pt x="254" y="518"/>
                  </a:lnTo>
                  <a:lnTo>
                    <a:pt x="255" y="526"/>
                  </a:lnTo>
                  <a:lnTo>
                    <a:pt x="227" y="532"/>
                  </a:lnTo>
                  <a:lnTo>
                    <a:pt x="250" y="530"/>
                  </a:lnTo>
                  <a:lnTo>
                    <a:pt x="258" y="532"/>
                  </a:lnTo>
                  <a:lnTo>
                    <a:pt x="219" y="538"/>
                  </a:lnTo>
                  <a:lnTo>
                    <a:pt x="230" y="541"/>
                  </a:lnTo>
                  <a:lnTo>
                    <a:pt x="221" y="551"/>
                  </a:lnTo>
                  <a:lnTo>
                    <a:pt x="233" y="551"/>
                  </a:lnTo>
                  <a:lnTo>
                    <a:pt x="226" y="554"/>
                  </a:lnTo>
                  <a:lnTo>
                    <a:pt x="225" y="556"/>
                  </a:lnTo>
                  <a:lnTo>
                    <a:pt x="237" y="558"/>
                  </a:lnTo>
                  <a:lnTo>
                    <a:pt x="224" y="560"/>
                  </a:lnTo>
                  <a:lnTo>
                    <a:pt x="239" y="565"/>
                  </a:lnTo>
                  <a:lnTo>
                    <a:pt x="238" y="572"/>
                  </a:lnTo>
                  <a:lnTo>
                    <a:pt x="248" y="571"/>
                  </a:lnTo>
                  <a:lnTo>
                    <a:pt x="240" y="577"/>
                  </a:lnTo>
                  <a:lnTo>
                    <a:pt x="237" y="582"/>
                  </a:lnTo>
                  <a:lnTo>
                    <a:pt x="248" y="595"/>
                  </a:lnTo>
                  <a:lnTo>
                    <a:pt x="246" y="599"/>
                  </a:lnTo>
                  <a:lnTo>
                    <a:pt x="257" y="600"/>
                  </a:lnTo>
                  <a:lnTo>
                    <a:pt x="252" y="607"/>
                  </a:lnTo>
                  <a:lnTo>
                    <a:pt x="258" y="605"/>
                  </a:lnTo>
                  <a:lnTo>
                    <a:pt x="258" y="611"/>
                  </a:lnTo>
                  <a:lnTo>
                    <a:pt x="262" y="614"/>
                  </a:lnTo>
                  <a:lnTo>
                    <a:pt x="252" y="616"/>
                  </a:lnTo>
                  <a:lnTo>
                    <a:pt x="266" y="618"/>
                  </a:lnTo>
                  <a:lnTo>
                    <a:pt x="260" y="620"/>
                  </a:lnTo>
                  <a:lnTo>
                    <a:pt x="261" y="622"/>
                  </a:lnTo>
                  <a:lnTo>
                    <a:pt x="260" y="628"/>
                  </a:lnTo>
                  <a:lnTo>
                    <a:pt x="273" y="625"/>
                  </a:lnTo>
                  <a:lnTo>
                    <a:pt x="273" y="632"/>
                  </a:lnTo>
                  <a:lnTo>
                    <a:pt x="269" y="635"/>
                  </a:lnTo>
                  <a:lnTo>
                    <a:pt x="273" y="636"/>
                  </a:lnTo>
                  <a:lnTo>
                    <a:pt x="272" y="638"/>
                  </a:lnTo>
                  <a:lnTo>
                    <a:pt x="282" y="640"/>
                  </a:lnTo>
                  <a:lnTo>
                    <a:pt x="298" y="637"/>
                  </a:lnTo>
                  <a:lnTo>
                    <a:pt x="327" y="628"/>
                  </a:lnTo>
                  <a:lnTo>
                    <a:pt x="326" y="634"/>
                  </a:lnTo>
                  <a:lnTo>
                    <a:pt x="339" y="629"/>
                  </a:lnTo>
                  <a:lnTo>
                    <a:pt x="321" y="641"/>
                  </a:lnTo>
                  <a:lnTo>
                    <a:pt x="334" y="638"/>
                  </a:lnTo>
                  <a:lnTo>
                    <a:pt x="324" y="648"/>
                  </a:lnTo>
                  <a:lnTo>
                    <a:pt x="339" y="646"/>
                  </a:lnTo>
                  <a:lnTo>
                    <a:pt x="338" y="649"/>
                  </a:lnTo>
                  <a:lnTo>
                    <a:pt x="347" y="648"/>
                  </a:lnTo>
                  <a:lnTo>
                    <a:pt x="336" y="659"/>
                  </a:lnTo>
                  <a:lnTo>
                    <a:pt x="352" y="653"/>
                  </a:lnTo>
                  <a:lnTo>
                    <a:pt x="336" y="662"/>
                  </a:lnTo>
                  <a:lnTo>
                    <a:pt x="341" y="667"/>
                  </a:lnTo>
                  <a:lnTo>
                    <a:pt x="364" y="658"/>
                  </a:lnTo>
                  <a:lnTo>
                    <a:pt x="381" y="665"/>
                  </a:lnTo>
                  <a:lnTo>
                    <a:pt x="383" y="659"/>
                  </a:lnTo>
                  <a:lnTo>
                    <a:pt x="380" y="655"/>
                  </a:lnTo>
                  <a:lnTo>
                    <a:pt x="363" y="648"/>
                  </a:lnTo>
                  <a:lnTo>
                    <a:pt x="389" y="650"/>
                  </a:lnTo>
                  <a:lnTo>
                    <a:pt x="395" y="647"/>
                  </a:lnTo>
                  <a:lnTo>
                    <a:pt x="390" y="642"/>
                  </a:lnTo>
                  <a:lnTo>
                    <a:pt x="393" y="641"/>
                  </a:lnTo>
                  <a:lnTo>
                    <a:pt x="389" y="638"/>
                  </a:lnTo>
                  <a:lnTo>
                    <a:pt x="404" y="637"/>
                  </a:lnTo>
                  <a:lnTo>
                    <a:pt x="390" y="632"/>
                  </a:lnTo>
                  <a:lnTo>
                    <a:pt x="404" y="632"/>
                  </a:lnTo>
                  <a:lnTo>
                    <a:pt x="404" y="629"/>
                  </a:lnTo>
                  <a:lnTo>
                    <a:pt x="404" y="625"/>
                  </a:lnTo>
                  <a:lnTo>
                    <a:pt x="411" y="624"/>
                  </a:lnTo>
                  <a:lnTo>
                    <a:pt x="406" y="618"/>
                  </a:lnTo>
                  <a:lnTo>
                    <a:pt x="418" y="617"/>
                  </a:lnTo>
                  <a:lnTo>
                    <a:pt x="416" y="612"/>
                  </a:lnTo>
                  <a:lnTo>
                    <a:pt x="425" y="602"/>
                  </a:lnTo>
                  <a:lnTo>
                    <a:pt x="426" y="600"/>
                  </a:lnTo>
                  <a:lnTo>
                    <a:pt x="419" y="589"/>
                  </a:lnTo>
                  <a:lnTo>
                    <a:pt x="424" y="589"/>
                  </a:lnTo>
                  <a:lnTo>
                    <a:pt x="414" y="580"/>
                  </a:lnTo>
                  <a:lnTo>
                    <a:pt x="436" y="572"/>
                  </a:lnTo>
                  <a:lnTo>
                    <a:pt x="450" y="571"/>
                  </a:lnTo>
                  <a:lnTo>
                    <a:pt x="447" y="568"/>
                  </a:lnTo>
                  <a:lnTo>
                    <a:pt x="446" y="563"/>
                  </a:lnTo>
                  <a:lnTo>
                    <a:pt x="456" y="563"/>
                  </a:lnTo>
                  <a:lnTo>
                    <a:pt x="459" y="557"/>
                  </a:lnTo>
                  <a:lnTo>
                    <a:pt x="465" y="559"/>
                  </a:lnTo>
                  <a:lnTo>
                    <a:pt x="462" y="556"/>
                  </a:lnTo>
                  <a:lnTo>
                    <a:pt x="467" y="554"/>
                  </a:lnTo>
                  <a:lnTo>
                    <a:pt x="477" y="550"/>
                  </a:lnTo>
                  <a:lnTo>
                    <a:pt x="467" y="546"/>
                  </a:lnTo>
                  <a:lnTo>
                    <a:pt x="486" y="544"/>
                  </a:lnTo>
                  <a:lnTo>
                    <a:pt x="483" y="533"/>
                  </a:lnTo>
                  <a:lnTo>
                    <a:pt x="468" y="528"/>
                  </a:lnTo>
                  <a:lnTo>
                    <a:pt x="491" y="523"/>
                  </a:lnTo>
                  <a:lnTo>
                    <a:pt x="492" y="503"/>
                  </a:lnTo>
                  <a:lnTo>
                    <a:pt x="515" y="500"/>
                  </a:lnTo>
                  <a:lnTo>
                    <a:pt x="514" y="492"/>
                  </a:lnTo>
                  <a:lnTo>
                    <a:pt x="531" y="490"/>
                  </a:lnTo>
                  <a:lnTo>
                    <a:pt x="539" y="486"/>
                  </a:lnTo>
                  <a:lnTo>
                    <a:pt x="566" y="481"/>
                  </a:lnTo>
                  <a:lnTo>
                    <a:pt x="562" y="479"/>
                  </a:lnTo>
                  <a:lnTo>
                    <a:pt x="578" y="467"/>
                  </a:lnTo>
                  <a:lnTo>
                    <a:pt x="590" y="467"/>
                  </a:lnTo>
                  <a:lnTo>
                    <a:pt x="576" y="478"/>
                  </a:lnTo>
                  <a:lnTo>
                    <a:pt x="590" y="479"/>
                  </a:lnTo>
                  <a:lnTo>
                    <a:pt x="627" y="470"/>
                  </a:lnTo>
                  <a:lnTo>
                    <a:pt x="628" y="464"/>
                  </a:lnTo>
                  <a:lnTo>
                    <a:pt x="639" y="464"/>
                  </a:lnTo>
                  <a:lnTo>
                    <a:pt x="660" y="460"/>
                  </a:lnTo>
                  <a:lnTo>
                    <a:pt x="665" y="455"/>
                  </a:lnTo>
                  <a:lnTo>
                    <a:pt x="687" y="434"/>
                  </a:lnTo>
                  <a:lnTo>
                    <a:pt x="722" y="419"/>
                  </a:lnTo>
                  <a:lnTo>
                    <a:pt x="723" y="408"/>
                  </a:lnTo>
                  <a:lnTo>
                    <a:pt x="726" y="398"/>
                  </a:lnTo>
                  <a:lnTo>
                    <a:pt x="753" y="413"/>
                  </a:lnTo>
                  <a:lnTo>
                    <a:pt x="766" y="409"/>
                  </a:lnTo>
                  <a:lnTo>
                    <a:pt x="778" y="407"/>
                  </a:lnTo>
                  <a:lnTo>
                    <a:pt x="786" y="407"/>
                  </a:lnTo>
                  <a:lnTo>
                    <a:pt x="837" y="395"/>
                  </a:lnTo>
                  <a:lnTo>
                    <a:pt x="887" y="383"/>
                  </a:lnTo>
                  <a:lnTo>
                    <a:pt x="905" y="377"/>
                  </a:lnTo>
                  <a:lnTo>
                    <a:pt x="923" y="367"/>
                  </a:lnTo>
                  <a:lnTo>
                    <a:pt x="934" y="361"/>
                  </a:lnTo>
                  <a:lnTo>
                    <a:pt x="948" y="355"/>
                  </a:lnTo>
                  <a:lnTo>
                    <a:pt x="963" y="349"/>
                  </a:lnTo>
                  <a:lnTo>
                    <a:pt x="893" y="342"/>
                  </a:lnTo>
                  <a:lnTo>
                    <a:pt x="838" y="353"/>
                  </a:lnTo>
                  <a:lnTo>
                    <a:pt x="834" y="348"/>
                  </a:lnTo>
                  <a:lnTo>
                    <a:pt x="875" y="340"/>
                  </a:lnTo>
                  <a:lnTo>
                    <a:pt x="818" y="340"/>
                  </a:lnTo>
                  <a:lnTo>
                    <a:pt x="846" y="328"/>
                  </a:lnTo>
                  <a:lnTo>
                    <a:pt x="845" y="324"/>
                  </a:lnTo>
                  <a:lnTo>
                    <a:pt x="850" y="323"/>
                  </a:lnTo>
                  <a:lnTo>
                    <a:pt x="900" y="319"/>
                  </a:lnTo>
                  <a:lnTo>
                    <a:pt x="900" y="310"/>
                  </a:lnTo>
                  <a:lnTo>
                    <a:pt x="897" y="310"/>
                  </a:lnTo>
                  <a:lnTo>
                    <a:pt x="850" y="307"/>
                  </a:lnTo>
                  <a:lnTo>
                    <a:pt x="866" y="302"/>
                  </a:lnTo>
                  <a:lnTo>
                    <a:pt x="846" y="293"/>
                  </a:lnTo>
                  <a:lnTo>
                    <a:pt x="891" y="307"/>
                  </a:lnTo>
                  <a:lnTo>
                    <a:pt x="929" y="322"/>
                  </a:lnTo>
                  <a:lnTo>
                    <a:pt x="946" y="340"/>
                  </a:lnTo>
                  <a:lnTo>
                    <a:pt x="964" y="336"/>
                  </a:lnTo>
                  <a:lnTo>
                    <a:pt x="969" y="329"/>
                  </a:lnTo>
                  <a:lnTo>
                    <a:pt x="971" y="340"/>
                  </a:lnTo>
                  <a:lnTo>
                    <a:pt x="982" y="336"/>
                  </a:lnTo>
                  <a:lnTo>
                    <a:pt x="982" y="325"/>
                  </a:lnTo>
                  <a:lnTo>
                    <a:pt x="984" y="310"/>
                  </a:lnTo>
                  <a:lnTo>
                    <a:pt x="971" y="313"/>
                  </a:lnTo>
                  <a:lnTo>
                    <a:pt x="977" y="304"/>
                  </a:lnTo>
                  <a:lnTo>
                    <a:pt x="969" y="305"/>
                  </a:lnTo>
                  <a:lnTo>
                    <a:pt x="963" y="302"/>
                  </a:lnTo>
                  <a:lnTo>
                    <a:pt x="970" y="296"/>
                  </a:lnTo>
                  <a:lnTo>
                    <a:pt x="917" y="284"/>
                  </a:lnTo>
                  <a:lnTo>
                    <a:pt x="911" y="288"/>
                  </a:lnTo>
                  <a:lnTo>
                    <a:pt x="912" y="282"/>
                  </a:lnTo>
                  <a:lnTo>
                    <a:pt x="932" y="276"/>
                  </a:lnTo>
                  <a:lnTo>
                    <a:pt x="899" y="274"/>
                  </a:lnTo>
                  <a:lnTo>
                    <a:pt x="886" y="274"/>
                  </a:lnTo>
                  <a:lnTo>
                    <a:pt x="880" y="271"/>
                  </a:lnTo>
                  <a:lnTo>
                    <a:pt x="927" y="263"/>
                  </a:lnTo>
                  <a:lnTo>
                    <a:pt x="876" y="263"/>
                  </a:lnTo>
                  <a:lnTo>
                    <a:pt x="875" y="266"/>
                  </a:lnTo>
                  <a:lnTo>
                    <a:pt x="875" y="262"/>
                  </a:lnTo>
                  <a:lnTo>
                    <a:pt x="890" y="257"/>
                  </a:lnTo>
                  <a:lnTo>
                    <a:pt x="884" y="253"/>
                  </a:lnTo>
                  <a:lnTo>
                    <a:pt x="918" y="254"/>
                  </a:lnTo>
                  <a:lnTo>
                    <a:pt x="929" y="248"/>
                  </a:lnTo>
                  <a:lnTo>
                    <a:pt x="926" y="242"/>
                  </a:lnTo>
                  <a:lnTo>
                    <a:pt x="944" y="246"/>
                  </a:lnTo>
                  <a:lnTo>
                    <a:pt x="965" y="245"/>
                  </a:lnTo>
                  <a:lnTo>
                    <a:pt x="981" y="250"/>
                  </a:lnTo>
                  <a:lnTo>
                    <a:pt x="953" y="248"/>
                  </a:lnTo>
                  <a:lnTo>
                    <a:pt x="996" y="256"/>
                  </a:lnTo>
                  <a:lnTo>
                    <a:pt x="1030" y="247"/>
                  </a:lnTo>
                  <a:lnTo>
                    <a:pt x="1032" y="240"/>
                  </a:lnTo>
                  <a:lnTo>
                    <a:pt x="1002" y="240"/>
                  </a:lnTo>
                  <a:lnTo>
                    <a:pt x="1001" y="244"/>
                  </a:lnTo>
                  <a:lnTo>
                    <a:pt x="993" y="232"/>
                  </a:lnTo>
                  <a:lnTo>
                    <a:pt x="1004" y="221"/>
                  </a:lnTo>
                  <a:lnTo>
                    <a:pt x="1061" y="227"/>
                  </a:lnTo>
                  <a:lnTo>
                    <a:pt x="1058" y="217"/>
                  </a:lnTo>
                  <a:lnTo>
                    <a:pt x="1034" y="216"/>
                  </a:lnTo>
                  <a:lnTo>
                    <a:pt x="1029" y="206"/>
                  </a:lnTo>
                  <a:lnTo>
                    <a:pt x="1007" y="205"/>
                  </a:lnTo>
                  <a:lnTo>
                    <a:pt x="1031" y="202"/>
                  </a:lnTo>
                  <a:lnTo>
                    <a:pt x="1007" y="196"/>
                  </a:lnTo>
                  <a:lnTo>
                    <a:pt x="1008" y="191"/>
                  </a:lnTo>
                  <a:lnTo>
                    <a:pt x="1060" y="203"/>
                  </a:lnTo>
                  <a:lnTo>
                    <a:pt x="1058" y="184"/>
                  </a:lnTo>
                  <a:lnTo>
                    <a:pt x="1019" y="182"/>
                  </a:lnTo>
                  <a:lnTo>
                    <a:pt x="1062" y="178"/>
                  </a:lnTo>
                  <a:lnTo>
                    <a:pt x="1037" y="175"/>
                  </a:lnTo>
                  <a:lnTo>
                    <a:pt x="1024" y="172"/>
                  </a:lnTo>
                  <a:lnTo>
                    <a:pt x="1018" y="170"/>
                  </a:lnTo>
                  <a:lnTo>
                    <a:pt x="1005" y="162"/>
                  </a:lnTo>
                  <a:lnTo>
                    <a:pt x="1038" y="158"/>
                  </a:lnTo>
                  <a:lnTo>
                    <a:pt x="1097" y="158"/>
                  </a:lnTo>
                  <a:lnTo>
                    <a:pt x="1096" y="145"/>
                  </a:lnTo>
                  <a:lnTo>
                    <a:pt x="1062" y="144"/>
                  </a:lnTo>
                  <a:lnTo>
                    <a:pt x="1047" y="137"/>
                  </a:lnTo>
                  <a:lnTo>
                    <a:pt x="1086" y="138"/>
                  </a:lnTo>
                  <a:lnTo>
                    <a:pt x="1046" y="130"/>
                  </a:lnTo>
                  <a:lnTo>
                    <a:pt x="1036" y="138"/>
                  </a:lnTo>
                  <a:lnTo>
                    <a:pt x="1028" y="133"/>
                  </a:lnTo>
                  <a:lnTo>
                    <a:pt x="1044" y="112"/>
                  </a:lnTo>
                  <a:lnTo>
                    <a:pt x="1076" y="103"/>
                  </a:lnTo>
                  <a:lnTo>
                    <a:pt x="1090" y="95"/>
                  </a:lnTo>
                  <a:lnTo>
                    <a:pt x="1078" y="97"/>
                  </a:lnTo>
                  <a:lnTo>
                    <a:pt x="1095" y="82"/>
                  </a:lnTo>
                  <a:lnTo>
                    <a:pt x="1119" y="80"/>
                  </a:lnTo>
                  <a:lnTo>
                    <a:pt x="1122" y="73"/>
                  </a:lnTo>
                  <a:lnTo>
                    <a:pt x="1076" y="80"/>
                  </a:lnTo>
                  <a:lnTo>
                    <a:pt x="1070" y="74"/>
                  </a:lnTo>
                  <a:lnTo>
                    <a:pt x="1113" y="71"/>
                  </a:lnTo>
                  <a:lnTo>
                    <a:pt x="1157" y="65"/>
                  </a:lnTo>
                  <a:lnTo>
                    <a:pt x="1073" y="64"/>
                  </a:lnTo>
                  <a:lnTo>
                    <a:pt x="1190" y="55"/>
                  </a:lnTo>
                  <a:lnTo>
                    <a:pt x="1185" y="52"/>
                  </a:lnTo>
                  <a:lnTo>
                    <a:pt x="1241" y="42"/>
                  </a:lnTo>
                  <a:lnTo>
                    <a:pt x="1169" y="35"/>
                  </a:lnTo>
                  <a:lnTo>
                    <a:pt x="1131" y="41"/>
                  </a:lnTo>
                  <a:lnTo>
                    <a:pt x="1088" y="46"/>
                  </a:lnTo>
                  <a:lnTo>
                    <a:pt x="1086" y="41"/>
                  </a:lnTo>
                  <a:lnTo>
                    <a:pt x="1007" y="62"/>
                  </a:lnTo>
                  <a:lnTo>
                    <a:pt x="1036" y="48"/>
                  </a:lnTo>
                  <a:lnTo>
                    <a:pt x="1054" y="34"/>
                  </a:lnTo>
                  <a:lnTo>
                    <a:pt x="1024" y="32"/>
                  </a:lnTo>
                  <a:lnTo>
                    <a:pt x="1013" y="38"/>
                  </a:lnTo>
                  <a:lnTo>
                    <a:pt x="957" y="46"/>
                  </a:lnTo>
                  <a:lnTo>
                    <a:pt x="986" y="38"/>
                  </a:lnTo>
                  <a:lnTo>
                    <a:pt x="993" y="34"/>
                  </a:lnTo>
                  <a:lnTo>
                    <a:pt x="855" y="38"/>
                  </a:lnTo>
                  <a:lnTo>
                    <a:pt x="896" y="29"/>
                  </a:lnTo>
                  <a:lnTo>
                    <a:pt x="977" y="30"/>
                  </a:lnTo>
                  <a:lnTo>
                    <a:pt x="1070" y="22"/>
                  </a:lnTo>
                  <a:lnTo>
                    <a:pt x="1005" y="16"/>
                  </a:lnTo>
                  <a:lnTo>
                    <a:pt x="1006" y="11"/>
                  </a:lnTo>
                  <a:lnTo>
                    <a:pt x="819" y="14"/>
                  </a:lnTo>
                  <a:lnTo>
                    <a:pt x="845" y="12"/>
                  </a:lnTo>
                  <a:lnTo>
                    <a:pt x="988" y="7"/>
                  </a:lnTo>
                  <a:lnTo>
                    <a:pt x="930" y="0"/>
                  </a:lnTo>
                  <a:lnTo>
                    <a:pt x="753" y="4"/>
                  </a:lnTo>
                  <a:lnTo>
                    <a:pt x="765" y="7"/>
                  </a:lnTo>
                  <a:lnTo>
                    <a:pt x="750" y="11"/>
                  </a:lnTo>
                  <a:lnTo>
                    <a:pt x="746" y="13"/>
                  </a:lnTo>
                  <a:lnTo>
                    <a:pt x="701" y="10"/>
                  </a:lnTo>
                  <a:lnTo>
                    <a:pt x="639" y="8"/>
                  </a:lnTo>
                  <a:lnTo>
                    <a:pt x="648" y="13"/>
                  </a:lnTo>
                  <a:lnTo>
                    <a:pt x="603" y="12"/>
                  </a:lnTo>
                  <a:lnTo>
                    <a:pt x="683" y="16"/>
                  </a:lnTo>
                  <a:lnTo>
                    <a:pt x="723" y="23"/>
                  </a:lnTo>
                  <a:lnTo>
                    <a:pt x="686" y="18"/>
                  </a:lnTo>
                  <a:lnTo>
                    <a:pt x="686" y="19"/>
                  </a:lnTo>
                  <a:lnTo>
                    <a:pt x="629" y="17"/>
                  </a:lnTo>
                  <a:lnTo>
                    <a:pt x="653" y="28"/>
                  </a:lnTo>
                  <a:lnTo>
                    <a:pt x="633" y="26"/>
                  </a:lnTo>
                  <a:lnTo>
                    <a:pt x="629" y="31"/>
                  </a:lnTo>
                  <a:lnTo>
                    <a:pt x="628" y="36"/>
                  </a:lnTo>
                  <a:lnTo>
                    <a:pt x="522" y="22"/>
                  </a:lnTo>
                  <a:lnTo>
                    <a:pt x="516" y="35"/>
                  </a:lnTo>
                  <a:lnTo>
                    <a:pt x="518" y="38"/>
                  </a:lnTo>
                  <a:lnTo>
                    <a:pt x="470" y="32"/>
                  </a:lnTo>
                  <a:lnTo>
                    <a:pt x="448" y="43"/>
                  </a:lnTo>
                  <a:lnTo>
                    <a:pt x="442" y="43"/>
                  </a:lnTo>
                  <a:lnTo>
                    <a:pt x="449" y="26"/>
                  </a:lnTo>
                  <a:lnTo>
                    <a:pt x="345" y="32"/>
                  </a:lnTo>
                  <a:lnTo>
                    <a:pt x="377" y="46"/>
                  </a:lnTo>
                  <a:lnTo>
                    <a:pt x="350" y="38"/>
                  </a:lnTo>
                  <a:lnTo>
                    <a:pt x="304" y="37"/>
                  </a:lnTo>
                  <a:lnTo>
                    <a:pt x="303" y="43"/>
                  </a:lnTo>
                  <a:lnTo>
                    <a:pt x="296" y="49"/>
                  </a:lnTo>
                  <a:lnTo>
                    <a:pt x="257" y="49"/>
                  </a:lnTo>
                  <a:lnTo>
                    <a:pt x="252" y="56"/>
                  </a:lnTo>
                  <a:lnTo>
                    <a:pt x="248" y="52"/>
                  </a:lnTo>
                  <a:lnTo>
                    <a:pt x="150" y="71"/>
                  </a:lnTo>
                  <a:lnTo>
                    <a:pt x="212" y="73"/>
                  </a:lnTo>
                  <a:lnTo>
                    <a:pt x="195" y="76"/>
                  </a:lnTo>
                  <a:lnTo>
                    <a:pt x="191" y="84"/>
                  </a:lnTo>
                  <a:lnTo>
                    <a:pt x="170" y="95"/>
                  </a:lnTo>
                  <a:lnTo>
                    <a:pt x="92" y="103"/>
                  </a:lnTo>
                  <a:lnTo>
                    <a:pt x="10" y="116"/>
                  </a:lnTo>
                  <a:lnTo>
                    <a:pt x="4" y="121"/>
                  </a:lnTo>
                  <a:lnTo>
                    <a:pt x="4" y="128"/>
                  </a:lnTo>
                  <a:lnTo>
                    <a:pt x="47" y="133"/>
                  </a:lnTo>
                  <a:lnTo>
                    <a:pt x="40" y="137"/>
                  </a:lnTo>
                  <a:lnTo>
                    <a:pt x="36" y="139"/>
                  </a:lnTo>
                  <a:lnTo>
                    <a:pt x="69" y="142"/>
                  </a:lnTo>
                  <a:lnTo>
                    <a:pt x="113" y="137"/>
                  </a:lnTo>
                  <a:lnTo>
                    <a:pt x="107" y="146"/>
                  </a:lnTo>
                  <a:lnTo>
                    <a:pt x="53" y="148"/>
                  </a:lnTo>
                  <a:lnTo>
                    <a:pt x="95" y="151"/>
                  </a:lnTo>
                  <a:lnTo>
                    <a:pt x="77" y="150"/>
                  </a:lnTo>
                  <a:lnTo>
                    <a:pt x="0" y="155"/>
                  </a:lnTo>
                  <a:lnTo>
                    <a:pt x="28" y="157"/>
                  </a:lnTo>
                  <a:lnTo>
                    <a:pt x="50" y="164"/>
                  </a:lnTo>
                  <a:lnTo>
                    <a:pt x="24" y="170"/>
                  </a:lnTo>
                  <a:lnTo>
                    <a:pt x="78" y="184"/>
                  </a:lnTo>
                  <a:lnTo>
                    <a:pt x="70" y="179"/>
                  </a:lnTo>
                  <a:lnTo>
                    <a:pt x="84" y="178"/>
                  </a:lnTo>
                  <a:lnTo>
                    <a:pt x="96" y="178"/>
                  </a:lnTo>
                  <a:lnTo>
                    <a:pt x="132" y="174"/>
                  </a:lnTo>
                  <a:lnTo>
                    <a:pt x="148" y="173"/>
                  </a:lnTo>
                  <a:lnTo>
                    <a:pt x="243" y="188"/>
                  </a:lnTo>
                  <a:lnTo>
                    <a:pt x="237" y="199"/>
                  </a:lnTo>
                  <a:lnTo>
                    <a:pt x="257" y="212"/>
                  </a:lnTo>
                  <a:lnTo>
                    <a:pt x="263" y="218"/>
                  </a:lnTo>
                  <a:lnTo>
                    <a:pt x="258" y="226"/>
                  </a:lnTo>
                  <a:lnTo>
                    <a:pt x="249" y="232"/>
                  </a:lnTo>
                  <a:lnTo>
                    <a:pt x="264" y="232"/>
                  </a:lnTo>
                  <a:lnTo>
                    <a:pt x="264" y="244"/>
                  </a:lnTo>
                  <a:lnTo>
                    <a:pt x="267" y="251"/>
                  </a:lnTo>
                  <a:lnTo>
                    <a:pt x="263" y="260"/>
                  </a:lnTo>
                  <a:lnTo>
                    <a:pt x="270" y="264"/>
                  </a:lnTo>
                  <a:lnTo>
                    <a:pt x="268" y="278"/>
                  </a:lnTo>
                  <a:lnTo>
                    <a:pt x="255" y="284"/>
                  </a:lnTo>
                  <a:lnTo>
                    <a:pt x="246" y="293"/>
                  </a:lnTo>
                  <a:lnTo>
                    <a:pt x="263" y="293"/>
                  </a:lnTo>
                  <a:lnTo>
                    <a:pt x="233" y="302"/>
                  </a:lnTo>
                  <a:lnTo>
                    <a:pt x="246" y="312"/>
                  </a:lnTo>
                  <a:lnTo>
                    <a:pt x="273" y="305"/>
                  </a:lnTo>
                  <a:lnTo>
                    <a:pt x="285" y="284"/>
                  </a:lnTo>
                  <a:lnTo>
                    <a:pt x="290" y="300"/>
                  </a:lnTo>
                  <a:lnTo>
                    <a:pt x="304" y="294"/>
                  </a:lnTo>
                  <a:lnTo>
                    <a:pt x="298" y="300"/>
                  </a:lnTo>
                  <a:lnTo>
                    <a:pt x="318" y="305"/>
                  </a:lnTo>
                  <a:lnTo>
                    <a:pt x="298" y="308"/>
                  </a:lnTo>
                  <a:lnTo>
                    <a:pt x="320" y="310"/>
                  </a:lnTo>
                  <a:lnTo>
                    <a:pt x="304" y="316"/>
                  </a:lnTo>
                  <a:lnTo>
                    <a:pt x="315" y="314"/>
                  </a:lnTo>
                  <a:lnTo>
                    <a:pt x="309" y="318"/>
                  </a:lnTo>
                  <a:lnTo>
                    <a:pt x="324" y="323"/>
                  </a:lnTo>
                  <a:lnTo>
                    <a:pt x="311" y="322"/>
                  </a:lnTo>
                  <a:lnTo>
                    <a:pt x="328" y="329"/>
                  </a:lnTo>
                  <a:lnTo>
                    <a:pt x="324" y="330"/>
                  </a:lnTo>
                  <a:lnTo>
                    <a:pt x="324" y="336"/>
                  </a:lnTo>
                  <a:lnTo>
                    <a:pt x="327" y="341"/>
                  </a:lnTo>
                  <a:lnTo>
                    <a:pt x="255" y="329"/>
                  </a:lnTo>
                  <a:lnTo>
                    <a:pt x="249" y="337"/>
                  </a:lnTo>
                  <a:lnTo>
                    <a:pt x="327" y="355"/>
                  </a:lnTo>
                  <a:lnTo>
                    <a:pt x="314" y="362"/>
                  </a:lnTo>
                  <a:lnTo>
                    <a:pt x="317" y="368"/>
                  </a:lnTo>
                  <a:lnTo>
                    <a:pt x="309" y="373"/>
                  </a:lnTo>
                  <a:lnTo>
                    <a:pt x="311" y="377"/>
                  </a:lnTo>
                  <a:lnTo>
                    <a:pt x="320" y="379"/>
                  </a:lnTo>
                  <a:lnTo>
                    <a:pt x="320" y="383"/>
                  </a:lnTo>
                  <a:lnTo>
                    <a:pt x="308" y="379"/>
                  </a:lnTo>
                  <a:lnTo>
                    <a:pt x="297" y="388"/>
                  </a:lnTo>
                  <a:lnTo>
                    <a:pt x="306" y="389"/>
                  </a:lnTo>
                  <a:lnTo>
                    <a:pt x="245" y="403"/>
                  </a:lnTo>
                  <a:lnTo>
                    <a:pt x="250" y="408"/>
                  </a:lnTo>
                  <a:lnTo>
                    <a:pt x="286" y="404"/>
                  </a:lnTo>
                  <a:lnTo>
                    <a:pt x="298" y="398"/>
                  </a:lnTo>
                  <a:lnTo>
                    <a:pt x="287" y="408"/>
                  </a:lnTo>
                  <a:lnTo>
                    <a:pt x="298" y="414"/>
                  </a:lnTo>
                  <a:lnTo>
                    <a:pt x="250" y="409"/>
                  </a:lnTo>
                  <a:lnTo>
                    <a:pt x="240" y="408"/>
                  </a:lnTo>
                  <a:lnTo>
                    <a:pt x="258" y="415"/>
                  </a:lnTo>
                  <a:lnTo>
                    <a:pt x="236" y="414"/>
                  </a:lnTo>
                  <a:lnTo>
                    <a:pt x="220" y="425"/>
                  </a:lnTo>
                  <a:lnTo>
                    <a:pt x="264" y="418"/>
                  </a:lnTo>
                  <a:lnTo>
                    <a:pt x="260" y="419"/>
                  </a:lnTo>
                  <a:lnTo>
                    <a:pt x="275" y="421"/>
                  </a:lnTo>
                  <a:lnTo>
                    <a:pt x="287" y="416"/>
                  </a:lnTo>
                  <a:lnTo>
                    <a:pt x="297" y="419"/>
                  </a:lnTo>
                  <a:lnTo>
                    <a:pt x="284" y="422"/>
                  </a:lnTo>
                  <a:lnTo>
                    <a:pt x="300" y="421"/>
                  </a:lnTo>
                  <a:lnTo>
                    <a:pt x="292" y="425"/>
                  </a:lnTo>
                  <a:lnTo>
                    <a:pt x="296" y="428"/>
                  </a:lnTo>
                  <a:lnTo>
                    <a:pt x="252" y="422"/>
                  </a:lnTo>
                  <a:lnTo>
                    <a:pt x="212" y="434"/>
                  </a:lnTo>
                  <a:lnTo>
                    <a:pt x="268" y="433"/>
                  </a:lnTo>
                  <a:lnTo>
                    <a:pt x="281" y="439"/>
                  </a:lnTo>
                  <a:lnTo>
                    <a:pt x="268" y="436"/>
                  </a:lnTo>
                  <a:lnTo>
                    <a:pt x="210" y="439"/>
                  </a:lnTo>
                  <a:lnTo>
                    <a:pt x="216" y="445"/>
                  </a:lnTo>
                  <a:lnTo>
                    <a:pt x="239" y="446"/>
                  </a:lnTo>
                  <a:lnTo>
                    <a:pt x="227" y="450"/>
                  </a:lnTo>
                  <a:lnTo>
                    <a:pt x="224" y="454"/>
                  </a:lnTo>
                  <a:lnTo>
                    <a:pt x="216" y="454"/>
                  </a:lnTo>
                  <a:lnTo>
                    <a:pt x="231" y="458"/>
                  </a:lnTo>
                  <a:lnTo>
                    <a:pt x="209" y="460"/>
                  </a:lnTo>
                  <a:lnTo>
                    <a:pt x="204" y="468"/>
                  </a:lnTo>
                  <a:lnTo>
                    <a:pt x="248" y="456"/>
                  </a:lnTo>
                  <a:lnTo>
                    <a:pt x="291" y="444"/>
                  </a:lnTo>
                  <a:lnTo>
                    <a:pt x="280" y="450"/>
                  </a:lnTo>
                  <a:lnTo>
                    <a:pt x="204" y="474"/>
                  </a:lnTo>
                  <a:lnTo>
                    <a:pt x="214" y="475"/>
                  </a:lnTo>
                  <a:lnTo>
                    <a:pt x="206" y="478"/>
                  </a:lnTo>
                  <a:lnTo>
                    <a:pt x="243" y="474"/>
                  </a:lnTo>
                  <a:lnTo>
                    <a:pt x="209" y="484"/>
                  </a:lnTo>
                  <a:lnTo>
                    <a:pt x="213" y="486"/>
                  </a:lnTo>
                  <a:lnTo>
                    <a:pt x="216" y="490"/>
                  </a:lnTo>
                  <a:lnTo>
                    <a:pt x="232" y="490"/>
                  </a:lnTo>
                  <a:lnTo>
                    <a:pt x="263" y="485"/>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608" name="Freeform 406"/>
            <p:cNvSpPr>
              <a:spLocks noChangeAspect="1"/>
            </p:cNvSpPr>
            <p:nvPr/>
          </p:nvSpPr>
          <p:spPr bwMode="auto">
            <a:xfrm>
              <a:off x="2278" y="1456"/>
              <a:ext cx="89" cy="196"/>
            </a:xfrm>
            <a:custGeom>
              <a:avLst/>
              <a:gdLst>
                <a:gd name="T0" fmla="*/ 0 w 62"/>
                <a:gd name="T1" fmla="*/ 1 h 30"/>
                <a:gd name="T2" fmla="*/ 0 w 62"/>
                <a:gd name="T3" fmla="*/ 0 h 30"/>
                <a:gd name="T4" fmla="*/ 0 w 62"/>
                <a:gd name="T5" fmla="*/ 1 h 30"/>
                <a:gd name="T6" fmla="*/ 0 w 62"/>
                <a:gd name="T7" fmla="*/ 1 h 30"/>
                <a:gd name="T8" fmla="*/ 0 w 62"/>
                <a:gd name="T9" fmla="*/ 1 h 30"/>
                <a:gd name="T10" fmla="*/ 0 w 62"/>
                <a:gd name="T11" fmla="*/ 1 h 30"/>
                <a:gd name="T12" fmla="*/ 0 w 62"/>
                <a:gd name="T13" fmla="*/ 1 h 30"/>
                <a:gd name="T14" fmla="*/ 0 w 62"/>
                <a:gd name="T15" fmla="*/ 1 h 30"/>
                <a:gd name="T16" fmla="*/ 0 w 62"/>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30">
                  <a:moveTo>
                    <a:pt x="62" y="21"/>
                  </a:moveTo>
                  <a:lnTo>
                    <a:pt x="16" y="0"/>
                  </a:lnTo>
                  <a:lnTo>
                    <a:pt x="2" y="9"/>
                  </a:lnTo>
                  <a:lnTo>
                    <a:pt x="3" y="11"/>
                  </a:lnTo>
                  <a:lnTo>
                    <a:pt x="0" y="17"/>
                  </a:lnTo>
                  <a:lnTo>
                    <a:pt x="5" y="23"/>
                  </a:lnTo>
                  <a:lnTo>
                    <a:pt x="18" y="27"/>
                  </a:lnTo>
                  <a:lnTo>
                    <a:pt x="10" y="30"/>
                  </a:lnTo>
                  <a:lnTo>
                    <a:pt x="62" y="21"/>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609" name="Freeform 407"/>
            <p:cNvSpPr>
              <a:spLocks noChangeAspect="1"/>
            </p:cNvSpPr>
            <p:nvPr/>
          </p:nvSpPr>
          <p:spPr bwMode="auto">
            <a:xfrm>
              <a:off x="2588" y="1511"/>
              <a:ext cx="89" cy="196"/>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w 257"/>
                <a:gd name="T25" fmla="*/ 0 h 96"/>
                <a:gd name="T26" fmla="*/ 0 w 257"/>
                <a:gd name="T27" fmla="*/ 0 h 96"/>
                <a:gd name="T28" fmla="*/ 0 w 257"/>
                <a:gd name="T29" fmla="*/ 0 h 96"/>
                <a:gd name="T30" fmla="*/ 0 w 257"/>
                <a:gd name="T31" fmla="*/ 0 h 96"/>
                <a:gd name="T32" fmla="*/ 0 w 257"/>
                <a:gd name="T33" fmla="*/ 0 h 96"/>
                <a:gd name="T34" fmla="*/ 0 w 257"/>
                <a:gd name="T35" fmla="*/ 0 h 96"/>
                <a:gd name="T36" fmla="*/ 0 w 257"/>
                <a:gd name="T37" fmla="*/ 0 h 96"/>
                <a:gd name="T38" fmla="*/ 0 w 257"/>
                <a:gd name="T39" fmla="*/ 0 h 96"/>
                <a:gd name="T40" fmla="*/ 0 w 257"/>
                <a:gd name="T41" fmla="*/ 0 h 96"/>
                <a:gd name="T42" fmla="*/ 0 w 257"/>
                <a:gd name="T43" fmla="*/ 0 h 96"/>
                <a:gd name="T44" fmla="*/ 0 w 257"/>
                <a:gd name="T45" fmla="*/ 0 h 96"/>
                <a:gd name="T46" fmla="*/ 0 w 257"/>
                <a:gd name="T47" fmla="*/ 0 h 96"/>
                <a:gd name="T48" fmla="*/ 0 w 257"/>
                <a:gd name="T49" fmla="*/ 0 h 96"/>
                <a:gd name="T50" fmla="*/ 0 w 257"/>
                <a:gd name="T51" fmla="*/ 0 h 96"/>
                <a:gd name="T52" fmla="*/ 0 w 257"/>
                <a:gd name="T53" fmla="*/ 0 h 96"/>
                <a:gd name="T54" fmla="*/ 0 w 257"/>
                <a:gd name="T55" fmla="*/ 0 h 96"/>
                <a:gd name="T56" fmla="*/ 0 w 257"/>
                <a:gd name="T57" fmla="*/ 0 h 96"/>
                <a:gd name="T58" fmla="*/ 0 w 257"/>
                <a:gd name="T59" fmla="*/ 0 h 96"/>
                <a:gd name="T60" fmla="*/ 0 w 257"/>
                <a:gd name="T61" fmla="*/ 0 h 96"/>
                <a:gd name="T62" fmla="*/ 0 w 257"/>
                <a:gd name="T63" fmla="*/ 0 h 96"/>
                <a:gd name="T64" fmla="*/ 0 w 257"/>
                <a:gd name="T65" fmla="*/ 0 h 96"/>
                <a:gd name="T66" fmla="*/ 0 w 257"/>
                <a:gd name="T67" fmla="*/ 0 h 96"/>
                <a:gd name="T68" fmla="*/ 0 w 257"/>
                <a:gd name="T69" fmla="*/ 0 h 96"/>
                <a:gd name="T70" fmla="*/ 0 w 257"/>
                <a:gd name="T71" fmla="*/ 0 h 96"/>
                <a:gd name="T72" fmla="*/ 0 w 257"/>
                <a:gd name="T73" fmla="*/ 0 h 96"/>
                <a:gd name="T74" fmla="*/ 0 w 257"/>
                <a:gd name="T75" fmla="*/ 0 h 96"/>
                <a:gd name="T76" fmla="*/ 0 w 257"/>
                <a:gd name="T77" fmla="*/ 0 h 96"/>
                <a:gd name="T78" fmla="*/ 0 w 257"/>
                <a:gd name="T79" fmla="*/ 0 h 96"/>
                <a:gd name="T80" fmla="*/ 0 w 257"/>
                <a:gd name="T81" fmla="*/ 0 h 96"/>
                <a:gd name="T82" fmla="*/ 0 w 257"/>
                <a:gd name="T83" fmla="*/ 0 h 96"/>
                <a:gd name="T84" fmla="*/ 0 w 257"/>
                <a:gd name="T85" fmla="*/ 0 h 96"/>
                <a:gd name="T86" fmla="*/ 0 w 257"/>
                <a:gd name="T87" fmla="*/ 0 h 96"/>
                <a:gd name="T88" fmla="*/ 0 w 257"/>
                <a:gd name="T89" fmla="*/ 0 h 96"/>
                <a:gd name="T90" fmla="*/ 0 w 257"/>
                <a:gd name="T91" fmla="*/ 0 h 96"/>
                <a:gd name="T92" fmla="*/ 0 w 257"/>
                <a:gd name="T93" fmla="*/ 0 h 96"/>
                <a:gd name="T94" fmla="*/ 0 w 257"/>
                <a:gd name="T95" fmla="*/ 0 h 96"/>
                <a:gd name="T96" fmla="*/ 0 w 257"/>
                <a:gd name="T97" fmla="*/ 0 h 96"/>
                <a:gd name="T98" fmla="*/ 0 w 257"/>
                <a:gd name="T99" fmla="*/ 0 h 96"/>
                <a:gd name="T100" fmla="*/ 0 w 257"/>
                <a:gd name="T101" fmla="*/ 0 h 96"/>
                <a:gd name="T102" fmla="*/ 0 w 257"/>
                <a:gd name="T103" fmla="*/ 0 h 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 h="96">
                  <a:moveTo>
                    <a:pt x="197" y="0"/>
                  </a:moveTo>
                  <a:lnTo>
                    <a:pt x="193" y="7"/>
                  </a:lnTo>
                  <a:lnTo>
                    <a:pt x="170" y="13"/>
                  </a:lnTo>
                  <a:lnTo>
                    <a:pt x="153" y="9"/>
                  </a:lnTo>
                  <a:lnTo>
                    <a:pt x="151" y="23"/>
                  </a:lnTo>
                  <a:lnTo>
                    <a:pt x="150" y="19"/>
                  </a:lnTo>
                  <a:lnTo>
                    <a:pt x="128" y="12"/>
                  </a:lnTo>
                  <a:lnTo>
                    <a:pt x="121" y="20"/>
                  </a:lnTo>
                  <a:lnTo>
                    <a:pt x="105" y="11"/>
                  </a:lnTo>
                  <a:lnTo>
                    <a:pt x="91" y="29"/>
                  </a:lnTo>
                  <a:lnTo>
                    <a:pt x="78" y="35"/>
                  </a:lnTo>
                  <a:lnTo>
                    <a:pt x="67" y="26"/>
                  </a:lnTo>
                  <a:lnTo>
                    <a:pt x="75" y="20"/>
                  </a:lnTo>
                  <a:lnTo>
                    <a:pt x="41" y="0"/>
                  </a:lnTo>
                  <a:lnTo>
                    <a:pt x="47" y="8"/>
                  </a:lnTo>
                  <a:lnTo>
                    <a:pt x="50" y="18"/>
                  </a:lnTo>
                  <a:lnTo>
                    <a:pt x="32" y="9"/>
                  </a:lnTo>
                  <a:lnTo>
                    <a:pt x="26" y="14"/>
                  </a:lnTo>
                  <a:lnTo>
                    <a:pt x="24" y="19"/>
                  </a:lnTo>
                  <a:lnTo>
                    <a:pt x="30" y="21"/>
                  </a:lnTo>
                  <a:lnTo>
                    <a:pt x="29" y="23"/>
                  </a:lnTo>
                  <a:lnTo>
                    <a:pt x="8" y="20"/>
                  </a:lnTo>
                  <a:lnTo>
                    <a:pt x="14" y="27"/>
                  </a:lnTo>
                  <a:lnTo>
                    <a:pt x="0" y="27"/>
                  </a:lnTo>
                  <a:lnTo>
                    <a:pt x="55" y="30"/>
                  </a:lnTo>
                  <a:lnTo>
                    <a:pt x="47" y="37"/>
                  </a:lnTo>
                  <a:lnTo>
                    <a:pt x="53" y="42"/>
                  </a:lnTo>
                  <a:lnTo>
                    <a:pt x="6" y="48"/>
                  </a:lnTo>
                  <a:lnTo>
                    <a:pt x="44" y="56"/>
                  </a:lnTo>
                  <a:lnTo>
                    <a:pt x="55" y="60"/>
                  </a:lnTo>
                  <a:lnTo>
                    <a:pt x="50" y="65"/>
                  </a:lnTo>
                  <a:lnTo>
                    <a:pt x="57" y="66"/>
                  </a:lnTo>
                  <a:lnTo>
                    <a:pt x="51" y="71"/>
                  </a:lnTo>
                  <a:lnTo>
                    <a:pt x="31" y="78"/>
                  </a:lnTo>
                  <a:lnTo>
                    <a:pt x="48" y="83"/>
                  </a:lnTo>
                  <a:lnTo>
                    <a:pt x="83" y="85"/>
                  </a:lnTo>
                  <a:lnTo>
                    <a:pt x="137" y="96"/>
                  </a:lnTo>
                  <a:lnTo>
                    <a:pt x="175" y="81"/>
                  </a:lnTo>
                  <a:lnTo>
                    <a:pt x="213" y="68"/>
                  </a:lnTo>
                  <a:lnTo>
                    <a:pt x="237" y="55"/>
                  </a:lnTo>
                  <a:lnTo>
                    <a:pt x="249" y="47"/>
                  </a:lnTo>
                  <a:lnTo>
                    <a:pt x="257" y="45"/>
                  </a:lnTo>
                  <a:lnTo>
                    <a:pt x="246" y="39"/>
                  </a:lnTo>
                  <a:lnTo>
                    <a:pt x="257" y="36"/>
                  </a:lnTo>
                  <a:lnTo>
                    <a:pt x="257" y="31"/>
                  </a:lnTo>
                  <a:lnTo>
                    <a:pt x="235" y="30"/>
                  </a:lnTo>
                  <a:lnTo>
                    <a:pt x="240" y="25"/>
                  </a:lnTo>
                  <a:lnTo>
                    <a:pt x="229" y="24"/>
                  </a:lnTo>
                  <a:lnTo>
                    <a:pt x="228" y="13"/>
                  </a:lnTo>
                  <a:lnTo>
                    <a:pt x="239" y="3"/>
                  </a:lnTo>
                  <a:lnTo>
                    <a:pt x="219" y="7"/>
                  </a:lnTo>
                  <a:lnTo>
                    <a:pt x="197" y="0"/>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610" name="Freeform 408"/>
            <p:cNvSpPr>
              <a:spLocks noChangeAspect="1"/>
            </p:cNvSpPr>
            <p:nvPr/>
          </p:nvSpPr>
          <p:spPr bwMode="auto">
            <a:xfrm>
              <a:off x="2883" y="1887"/>
              <a:ext cx="89" cy="196"/>
            </a:xfrm>
            <a:custGeom>
              <a:avLst/>
              <a:gdLst>
                <a:gd name="T0" fmla="*/ 0 w 9"/>
                <a:gd name="T1" fmla="*/ 0 h 3"/>
                <a:gd name="T2" fmla="*/ 0 w 9"/>
                <a:gd name="T3" fmla="*/ 0 h 3"/>
                <a:gd name="T4" fmla="*/ 0 w 9"/>
                <a:gd name="T5" fmla="*/ 1 h 3"/>
                <a:gd name="T6" fmla="*/ 0 w 9"/>
                <a:gd name="T7" fmla="*/ 1 h 3"/>
                <a:gd name="T8" fmla="*/ 0 w 9"/>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
                  <a:moveTo>
                    <a:pt x="9" y="0"/>
                  </a:moveTo>
                  <a:lnTo>
                    <a:pt x="0" y="0"/>
                  </a:lnTo>
                  <a:lnTo>
                    <a:pt x="0" y="3"/>
                  </a:lnTo>
                  <a:lnTo>
                    <a:pt x="7" y="3"/>
                  </a:lnTo>
                  <a:lnTo>
                    <a:pt x="9"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11" name="Freeform 409"/>
            <p:cNvSpPr>
              <a:spLocks noChangeAspect="1"/>
            </p:cNvSpPr>
            <p:nvPr/>
          </p:nvSpPr>
          <p:spPr bwMode="auto">
            <a:xfrm>
              <a:off x="1946" y="2059"/>
              <a:ext cx="89" cy="196"/>
            </a:xfrm>
            <a:custGeom>
              <a:avLst/>
              <a:gdLst>
                <a:gd name="T0" fmla="*/ 1 w 6"/>
                <a:gd name="T1" fmla="*/ 0 h 4"/>
                <a:gd name="T2" fmla="*/ 1 w 6"/>
                <a:gd name="T3" fmla="*/ 0 h 4"/>
                <a:gd name="T4" fmla="*/ 1 w 6"/>
                <a:gd name="T5" fmla="*/ 0 h 4"/>
                <a:gd name="T6" fmla="*/ 0 w 6"/>
                <a:gd name="T7" fmla="*/ 0 h 4"/>
                <a:gd name="T8" fmla="*/ 1 w 6"/>
                <a:gd name="T9" fmla="*/ 0 h 4"/>
                <a:gd name="T10" fmla="*/ 1 w 6"/>
                <a:gd name="T11" fmla="*/ 0 h 4"/>
                <a:gd name="T12" fmla="*/ 1 w 6"/>
                <a:gd name="T13" fmla="*/ 0 h 4"/>
                <a:gd name="T14" fmla="*/ 1 w 6"/>
                <a:gd name="T15" fmla="*/ 0 h 4"/>
                <a:gd name="T16" fmla="*/ 1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4">
                  <a:moveTo>
                    <a:pt x="6" y="0"/>
                  </a:moveTo>
                  <a:lnTo>
                    <a:pt x="4" y="2"/>
                  </a:lnTo>
                  <a:lnTo>
                    <a:pt x="3" y="3"/>
                  </a:lnTo>
                  <a:lnTo>
                    <a:pt x="0" y="4"/>
                  </a:lnTo>
                  <a:lnTo>
                    <a:pt x="1" y="4"/>
                  </a:lnTo>
                  <a:lnTo>
                    <a:pt x="3" y="3"/>
                  </a:lnTo>
                  <a:lnTo>
                    <a:pt x="5" y="2"/>
                  </a:lnTo>
                  <a:lnTo>
                    <a:pt x="5" y="1"/>
                  </a:lnTo>
                  <a:lnTo>
                    <a:pt x="6" y="0"/>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sp>
          <p:nvSpPr>
            <p:cNvPr id="6612" name="Freeform 410"/>
            <p:cNvSpPr>
              <a:spLocks noChangeAspect="1"/>
            </p:cNvSpPr>
            <p:nvPr/>
          </p:nvSpPr>
          <p:spPr bwMode="auto">
            <a:xfrm>
              <a:off x="2731" y="1897"/>
              <a:ext cx="89" cy="196"/>
            </a:xfrm>
            <a:custGeom>
              <a:avLst/>
              <a:gdLst>
                <a:gd name="T0" fmla="*/ 0 w 96"/>
                <a:gd name="T1" fmla="*/ 0 h 178"/>
                <a:gd name="T2" fmla="*/ 0 w 96"/>
                <a:gd name="T3" fmla="*/ 0 h 178"/>
                <a:gd name="T4" fmla="*/ 0 w 96"/>
                <a:gd name="T5" fmla="*/ 0 h 178"/>
                <a:gd name="T6" fmla="*/ 0 w 96"/>
                <a:gd name="T7" fmla="*/ 0 h 178"/>
                <a:gd name="T8" fmla="*/ 0 w 96"/>
                <a:gd name="T9" fmla="*/ 0 h 178"/>
                <a:gd name="T10" fmla="*/ 0 w 96"/>
                <a:gd name="T11" fmla="*/ 0 h 178"/>
                <a:gd name="T12" fmla="*/ 0 w 96"/>
                <a:gd name="T13" fmla="*/ 0 h 178"/>
                <a:gd name="T14" fmla="*/ 0 w 96"/>
                <a:gd name="T15" fmla="*/ 0 h 178"/>
                <a:gd name="T16" fmla="*/ 0 w 96"/>
                <a:gd name="T17" fmla="*/ 0 h 178"/>
                <a:gd name="T18" fmla="*/ 0 w 96"/>
                <a:gd name="T19" fmla="*/ 0 h 178"/>
                <a:gd name="T20" fmla="*/ 0 w 96"/>
                <a:gd name="T21" fmla="*/ 0 h 178"/>
                <a:gd name="T22" fmla="*/ 0 w 96"/>
                <a:gd name="T23" fmla="*/ 0 h 178"/>
                <a:gd name="T24" fmla="*/ 0 w 96"/>
                <a:gd name="T25" fmla="*/ 0 h 178"/>
                <a:gd name="T26" fmla="*/ 0 w 96"/>
                <a:gd name="T27" fmla="*/ 0 h 178"/>
                <a:gd name="T28" fmla="*/ 0 w 96"/>
                <a:gd name="T29" fmla="*/ 0 h 178"/>
                <a:gd name="T30" fmla="*/ 0 w 96"/>
                <a:gd name="T31" fmla="*/ 0 h 178"/>
                <a:gd name="T32" fmla="*/ 0 w 96"/>
                <a:gd name="T33" fmla="*/ 0 h 178"/>
                <a:gd name="T34" fmla="*/ 0 w 96"/>
                <a:gd name="T35" fmla="*/ 0 h 178"/>
                <a:gd name="T36" fmla="*/ 0 w 96"/>
                <a:gd name="T37" fmla="*/ 0 h 178"/>
                <a:gd name="T38" fmla="*/ 0 w 96"/>
                <a:gd name="T39" fmla="*/ 0 h 178"/>
                <a:gd name="T40" fmla="*/ 0 w 96"/>
                <a:gd name="T41" fmla="*/ 0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78">
                  <a:moveTo>
                    <a:pt x="42" y="0"/>
                  </a:moveTo>
                  <a:lnTo>
                    <a:pt x="26" y="3"/>
                  </a:lnTo>
                  <a:lnTo>
                    <a:pt x="26" y="43"/>
                  </a:lnTo>
                  <a:lnTo>
                    <a:pt x="15" y="69"/>
                  </a:lnTo>
                  <a:lnTo>
                    <a:pt x="4" y="94"/>
                  </a:lnTo>
                  <a:lnTo>
                    <a:pt x="0" y="118"/>
                  </a:lnTo>
                  <a:lnTo>
                    <a:pt x="14" y="127"/>
                  </a:lnTo>
                  <a:lnTo>
                    <a:pt x="20" y="129"/>
                  </a:lnTo>
                  <a:lnTo>
                    <a:pt x="16" y="178"/>
                  </a:lnTo>
                  <a:lnTo>
                    <a:pt x="58" y="173"/>
                  </a:lnTo>
                  <a:lnTo>
                    <a:pt x="57" y="163"/>
                  </a:lnTo>
                  <a:lnTo>
                    <a:pt x="68" y="142"/>
                  </a:lnTo>
                  <a:lnTo>
                    <a:pt x="67" y="133"/>
                  </a:lnTo>
                  <a:lnTo>
                    <a:pt x="70" y="114"/>
                  </a:lnTo>
                  <a:lnTo>
                    <a:pt x="58" y="87"/>
                  </a:lnTo>
                  <a:lnTo>
                    <a:pt x="68" y="84"/>
                  </a:lnTo>
                  <a:lnTo>
                    <a:pt x="80" y="41"/>
                  </a:lnTo>
                  <a:lnTo>
                    <a:pt x="96" y="23"/>
                  </a:lnTo>
                  <a:lnTo>
                    <a:pt x="90" y="6"/>
                  </a:lnTo>
                  <a:lnTo>
                    <a:pt x="52" y="5"/>
                  </a:lnTo>
                  <a:lnTo>
                    <a:pt x="42" y="0"/>
                  </a:lnTo>
                  <a:close/>
                </a:path>
              </a:pathLst>
            </a:custGeom>
            <a:solidFill>
              <a:srgbClr val="C0C0C0">
                <a:alpha val="70195"/>
              </a:srgbClr>
            </a:solidFill>
            <a:ln w="1651" cap="flat" cmpd="sng">
              <a:solidFill>
                <a:srgbClr val="C0C0C0"/>
              </a:solidFill>
              <a:prstDash val="solid"/>
              <a:round/>
              <a:headEnd type="none" w="med" len="med"/>
              <a:tailEnd type="none" w="med" len="med"/>
            </a:ln>
            <a:effectLst/>
          </p:spPr>
          <p:txBody>
            <a:bodyPr wrap="none" lIns="81941" tIns="40971" rIns="81941" bIns="40971">
              <a:spAutoFit/>
            </a:bodyPr>
            <a:lstStyle/>
            <a:p>
              <a:endParaRPr lang="en-US"/>
            </a:p>
          </p:txBody>
        </p:sp>
        <p:sp>
          <p:nvSpPr>
            <p:cNvPr id="6613" name="Freeform 411"/>
            <p:cNvSpPr>
              <a:spLocks noChangeAspect="1"/>
            </p:cNvSpPr>
            <p:nvPr/>
          </p:nvSpPr>
          <p:spPr bwMode="auto">
            <a:xfrm>
              <a:off x="4990" y="1598"/>
              <a:ext cx="89" cy="196"/>
            </a:xfrm>
            <a:custGeom>
              <a:avLst/>
              <a:gdLst>
                <a:gd name="T0" fmla="*/ 0 w 67"/>
                <a:gd name="T1" fmla="*/ 0 h 23"/>
                <a:gd name="T2" fmla="*/ 0 w 67"/>
                <a:gd name="T3" fmla="*/ 0 h 23"/>
                <a:gd name="T4" fmla="*/ 0 w 67"/>
                <a:gd name="T5" fmla="*/ 0 h 23"/>
                <a:gd name="T6" fmla="*/ 0 w 67"/>
                <a:gd name="T7" fmla="*/ 0 h 23"/>
                <a:gd name="T8" fmla="*/ 0 w 67"/>
                <a:gd name="T9" fmla="*/ 0 h 23"/>
                <a:gd name="T10" fmla="*/ 0 w 67"/>
                <a:gd name="T11" fmla="*/ 0 h 23"/>
                <a:gd name="T12" fmla="*/ 0 w 67"/>
                <a:gd name="T13" fmla="*/ 0 h 23"/>
                <a:gd name="T14" fmla="*/ 0 w 67"/>
                <a:gd name="T15" fmla="*/ 0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23">
                  <a:moveTo>
                    <a:pt x="67" y="14"/>
                  </a:moveTo>
                  <a:lnTo>
                    <a:pt x="32" y="23"/>
                  </a:lnTo>
                  <a:lnTo>
                    <a:pt x="20" y="9"/>
                  </a:lnTo>
                  <a:lnTo>
                    <a:pt x="24" y="15"/>
                  </a:lnTo>
                  <a:lnTo>
                    <a:pt x="0" y="12"/>
                  </a:lnTo>
                  <a:lnTo>
                    <a:pt x="7" y="2"/>
                  </a:lnTo>
                  <a:lnTo>
                    <a:pt x="35" y="0"/>
                  </a:lnTo>
                  <a:lnTo>
                    <a:pt x="67" y="14"/>
                  </a:lnTo>
                  <a:close/>
                </a:path>
              </a:pathLst>
            </a:custGeom>
            <a:solidFill>
              <a:srgbClr val="C0C0C0">
                <a:alpha val="70195"/>
              </a:srgbClr>
            </a:solidFill>
            <a:ln w="1651">
              <a:solidFill>
                <a:srgbClr val="C0C0C0"/>
              </a:solidFill>
              <a:prstDash val="solid"/>
              <a:round/>
              <a:headEnd/>
              <a:tailEnd/>
            </a:ln>
          </p:spPr>
          <p:txBody>
            <a:bodyPr wrap="none" lIns="81941" tIns="40971" rIns="81941" bIns="40971">
              <a:spAutoFit/>
            </a:bodyPr>
            <a:lstStyle/>
            <a:p>
              <a:endParaRPr lang="en-US"/>
            </a:p>
          </p:txBody>
        </p:sp>
        <p:sp>
          <p:nvSpPr>
            <p:cNvPr id="6614" name="Freeform 412"/>
            <p:cNvSpPr>
              <a:spLocks noChangeAspect="1"/>
            </p:cNvSpPr>
            <p:nvPr/>
          </p:nvSpPr>
          <p:spPr bwMode="auto">
            <a:xfrm>
              <a:off x="2614" y="2137"/>
              <a:ext cx="89" cy="196"/>
            </a:xfrm>
            <a:custGeom>
              <a:avLst/>
              <a:gdLst>
                <a:gd name="T0" fmla="*/ 0 w 264"/>
                <a:gd name="T1" fmla="*/ 0 h 247"/>
                <a:gd name="T2" fmla="*/ 0 w 264"/>
                <a:gd name="T3" fmla="*/ 0 h 247"/>
                <a:gd name="T4" fmla="*/ 0 w 264"/>
                <a:gd name="T5" fmla="*/ 0 h 247"/>
                <a:gd name="T6" fmla="*/ 0 w 264"/>
                <a:gd name="T7" fmla="*/ 0 h 247"/>
                <a:gd name="T8" fmla="*/ 0 w 264"/>
                <a:gd name="T9" fmla="*/ 0 h 247"/>
                <a:gd name="T10" fmla="*/ 0 w 264"/>
                <a:gd name="T11" fmla="*/ 0 h 247"/>
                <a:gd name="T12" fmla="*/ 0 w 264"/>
                <a:gd name="T13" fmla="*/ 0 h 247"/>
                <a:gd name="T14" fmla="*/ 0 w 264"/>
                <a:gd name="T15" fmla="*/ 0 h 247"/>
                <a:gd name="T16" fmla="*/ 0 w 264"/>
                <a:gd name="T17" fmla="*/ 0 h 247"/>
                <a:gd name="T18" fmla="*/ 0 w 264"/>
                <a:gd name="T19" fmla="*/ 0 h 247"/>
                <a:gd name="T20" fmla="*/ 0 w 264"/>
                <a:gd name="T21" fmla="*/ 0 h 247"/>
                <a:gd name="T22" fmla="*/ 0 w 264"/>
                <a:gd name="T23" fmla="*/ 0 h 247"/>
                <a:gd name="T24" fmla="*/ 0 w 264"/>
                <a:gd name="T25" fmla="*/ 0 h 247"/>
                <a:gd name="T26" fmla="*/ 0 w 264"/>
                <a:gd name="T27" fmla="*/ 0 h 247"/>
                <a:gd name="T28" fmla="*/ 0 w 264"/>
                <a:gd name="T29" fmla="*/ 0 h 247"/>
                <a:gd name="T30" fmla="*/ 0 w 264"/>
                <a:gd name="T31" fmla="*/ 0 h 247"/>
                <a:gd name="T32" fmla="*/ 0 w 264"/>
                <a:gd name="T33" fmla="*/ 0 h 247"/>
                <a:gd name="T34" fmla="*/ 0 w 264"/>
                <a:gd name="T35" fmla="*/ 0 h 247"/>
                <a:gd name="T36" fmla="*/ 0 w 264"/>
                <a:gd name="T37" fmla="*/ 0 h 247"/>
                <a:gd name="T38" fmla="*/ 0 w 264"/>
                <a:gd name="T39" fmla="*/ 0 h 247"/>
                <a:gd name="T40" fmla="*/ 0 w 264"/>
                <a:gd name="T41" fmla="*/ 0 h 247"/>
                <a:gd name="T42" fmla="*/ 0 w 264"/>
                <a:gd name="T43" fmla="*/ 0 h 247"/>
                <a:gd name="T44" fmla="*/ 0 w 264"/>
                <a:gd name="T45" fmla="*/ 0 h 247"/>
                <a:gd name="T46" fmla="*/ 0 w 264"/>
                <a:gd name="T47" fmla="*/ 0 h 247"/>
                <a:gd name="T48" fmla="*/ 0 w 264"/>
                <a:gd name="T49" fmla="*/ 0 h 247"/>
                <a:gd name="T50" fmla="*/ 0 w 264"/>
                <a:gd name="T51" fmla="*/ 0 h 247"/>
                <a:gd name="T52" fmla="*/ 0 w 264"/>
                <a:gd name="T53" fmla="*/ 0 h 247"/>
                <a:gd name="T54" fmla="*/ 0 w 264"/>
                <a:gd name="T55" fmla="*/ 0 h 247"/>
                <a:gd name="T56" fmla="*/ 0 w 264"/>
                <a:gd name="T57" fmla="*/ 0 h 247"/>
                <a:gd name="T58" fmla="*/ 0 w 264"/>
                <a:gd name="T59" fmla="*/ 0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4" h="247">
                  <a:moveTo>
                    <a:pt x="3" y="227"/>
                  </a:moveTo>
                  <a:lnTo>
                    <a:pt x="0" y="247"/>
                  </a:lnTo>
                  <a:lnTo>
                    <a:pt x="1" y="227"/>
                  </a:lnTo>
                  <a:lnTo>
                    <a:pt x="21" y="182"/>
                  </a:lnTo>
                  <a:lnTo>
                    <a:pt x="42" y="139"/>
                  </a:lnTo>
                  <a:lnTo>
                    <a:pt x="37" y="143"/>
                  </a:lnTo>
                  <a:lnTo>
                    <a:pt x="61" y="114"/>
                  </a:lnTo>
                  <a:lnTo>
                    <a:pt x="73" y="86"/>
                  </a:lnTo>
                  <a:lnTo>
                    <a:pt x="84" y="59"/>
                  </a:lnTo>
                  <a:lnTo>
                    <a:pt x="108" y="37"/>
                  </a:lnTo>
                  <a:lnTo>
                    <a:pt x="126" y="0"/>
                  </a:lnTo>
                  <a:lnTo>
                    <a:pt x="161" y="0"/>
                  </a:lnTo>
                  <a:lnTo>
                    <a:pt x="195" y="0"/>
                  </a:lnTo>
                  <a:lnTo>
                    <a:pt x="229" y="0"/>
                  </a:lnTo>
                  <a:lnTo>
                    <a:pt x="264" y="0"/>
                  </a:lnTo>
                  <a:lnTo>
                    <a:pt x="264" y="13"/>
                  </a:lnTo>
                  <a:lnTo>
                    <a:pt x="263" y="60"/>
                  </a:lnTo>
                  <a:lnTo>
                    <a:pt x="237" y="60"/>
                  </a:lnTo>
                  <a:lnTo>
                    <a:pt x="211" y="60"/>
                  </a:lnTo>
                  <a:lnTo>
                    <a:pt x="186" y="60"/>
                  </a:lnTo>
                  <a:lnTo>
                    <a:pt x="161" y="60"/>
                  </a:lnTo>
                  <a:lnTo>
                    <a:pt x="159" y="105"/>
                  </a:lnTo>
                  <a:lnTo>
                    <a:pt x="158" y="151"/>
                  </a:lnTo>
                  <a:lnTo>
                    <a:pt x="127" y="167"/>
                  </a:lnTo>
                  <a:lnTo>
                    <a:pt x="127" y="197"/>
                  </a:lnTo>
                  <a:lnTo>
                    <a:pt x="126" y="227"/>
                  </a:lnTo>
                  <a:lnTo>
                    <a:pt x="95" y="227"/>
                  </a:lnTo>
                  <a:lnTo>
                    <a:pt x="65" y="227"/>
                  </a:lnTo>
                  <a:lnTo>
                    <a:pt x="33" y="227"/>
                  </a:lnTo>
                  <a:lnTo>
                    <a:pt x="3" y="227"/>
                  </a:lnTo>
                  <a:close/>
                </a:path>
              </a:pathLst>
            </a:custGeom>
            <a:solidFill>
              <a:srgbClr val="C0C0C0">
                <a:alpha val="70195"/>
              </a:srgbClr>
            </a:solidFill>
            <a:ln w="1588">
              <a:solidFill>
                <a:srgbClr val="C0C0C0"/>
              </a:solidFill>
              <a:prstDash val="solid"/>
              <a:round/>
              <a:headEnd/>
              <a:tailEnd/>
            </a:ln>
          </p:spPr>
          <p:txBody>
            <a:bodyPr wrap="none" lIns="81941" tIns="40971" rIns="81941" bIns="40971">
              <a:spAutoFit/>
            </a:bodyPr>
            <a:lstStyle/>
            <a:p>
              <a:endParaRPr lang="en-US"/>
            </a:p>
          </p:txBody>
        </p:sp>
      </p:grpSp>
      <p:sp>
        <p:nvSpPr>
          <p:cNvPr id="6151" name="AutoShape 415"/>
          <p:cNvSpPr>
            <a:spLocks noChangeAspect="1" noChangeArrowheads="1"/>
          </p:cNvSpPr>
          <p:nvPr/>
        </p:nvSpPr>
        <p:spPr bwMode="auto">
          <a:xfrm>
            <a:off x="1913659" y="2989169"/>
            <a:ext cx="503671" cy="488857"/>
          </a:xfrm>
          <a:prstGeom prst="flowChartConnector">
            <a:avLst/>
          </a:prstGeom>
          <a:solidFill>
            <a:srgbClr val="B0BABA"/>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Princeton</a:t>
            </a:r>
          </a:p>
          <a:p>
            <a:pPr algn="ctr" defTabSz="914608" eaLnBrk="0" hangingPunct="0"/>
            <a:r>
              <a:rPr lang="en-US" sz="400" dirty="0">
                <a:latin typeface="Trebuchet MS" pitchFamily="34" charset="0"/>
              </a:rPr>
              <a:t>600kw</a:t>
            </a:r>
          </a:p>
        </p:txBody>
      </p:sp>
      <p:sp>
        <p:nvSpPr>
          <p:cNvPr id="6152" name="AutoShape 422"/>
          <p:cNvSpPr>
            <a:spLocks noChangeAspect="1" noChangeArrowheads="1"/>
          </p:cNvSpPr>
          <p:nvPr/>
        </p:nvSpPr>
        <p:spPr bwMode="auto">
          <a:xfrm>
            <a:off x="3879273" y="2655794"/>
            <a:ext cx="170295" cy="165287"/>
          </a:xfrm>
          <a:prstGeom prst="flowChartConnector">
            <a:avLst/>
          </a:prstGeom>
          <a:solidFill>
            <a:srgbClr val="B0BABC"/>
          </a:solidFill>
          <a:ln w="9525">
            <a:solidFill>
              <a:srgbClr val="849598"/>
            </a:solidFill>
            <a:round/>
            <a:headEnd/>
            <a:tailEnd/>
          </a:ln>
        </p:spPr>
        <p:txBody>
          <a:bodyPr wrap="none" lIns="0" tIns="0" rIns="0" bIns="0" anchor="ctr"/>
          <a:lstStyle/>
          <a:p>
            <a:pPr defTabSz="914608" eaLnBrk="0" hangingPunct="0"/>
            <a:r>
              <a:rPr lang="en-US" sz="400" dirty="0">
                <a:latin typeface="Trebuchet MS" pitchFamily="34" charset="0"/>
              </a:rPr>
              <a:t>PBH</a:t>
            </a:r>
          </a:p>
          <a:p>
            <a:pPr defTabSz="914608" eaLnBrk="0" hangingPunct="0"/>
            <a:r>
              <a:rPr lang="en-US" sz="400" dirty="0">
                <a:latin typeface="Trebuchet MS" pitchFamily="34" charset="0"/>
              </a:rPr>
              <a:t>20kw</a:t>
            </a:r>
          </a:p>
        </p:txBody>
      </p:sp>
      <p:sp>
        <p:nvSpPr>
          <p:cNvPr id="6153" name="AutoShape 423"/>
          <p:cNvSpPr>
            <a:spLocks noChangeAspect="1" noChangeArrowheads="1"/>
          </p:cNvSpPr>
          <p:nvPr/>
        </p:nvSpPr>
        <p:spPr bwMode="auto">
          <a:xfrm>
            <a:off x="4048125" y="2547938"/>
            <a:ext cx="206375" cy="200305"/>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EDI</a:t>
            </a:r>
          </a:p>
          <a:p>
            <a:pPr algn="ctr" defTabSz="914608" eaLnBrk="0" hangingPunct="0"/>
            <a:r>
              <a:rPr lang="en-US" sz="400" dirty="0">
                <a:latin typeface="Trebuchet MS" pitchFamily="34" charset="0"/>
              </a:rPr>
              <a:t>40kw</a:t>
            </a:r>
          </a:p>
        </p:txBody>
      </p:sp>
      <p:sp>
        <p:nvSpPr>
          <p:cNvPr id="6154" name="AutoShape 424"/>
          <p:cNvSpPr>
            <a:spLocks noChangeAspect="1" noChangeArrowheads="1"/>
          </p:cNvSpPr>
          <p:nvPr/>
        </p:nvSpPr>
        <p:spPr bwMode="auto">
          <a:xfrm>
            <a:off x="7583921" y="2913530"/>
            <a:ext cx="292965" cy="284350"/>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err="1">
                <a:latin typeface="Trebuchet MS" pitchFamily="34" charset="0"/>
              </a:rPr>
              <a:t>Sapia</a:t>
            </a:r>
            <a:endParaRPr lang="en-US" sz="400" dirty="0">
              <a:latin typeface="Trebuchet MS" pitchFamily="34" charset="0"/>
            </a:endParaRPr>
          </a:p>
          <a:p>
            <a:pPr algn="ctr" defTabSz="914608" eaLnBrk="0" hangingPunct="0"/>
            <a:r>
              <a:rPr lang="en-US" sz="400" dirty="0">
                <a:latin typeface="Trebuchet MS" pitchFamily="34" charset="0"/>
              </a:rPr>
              <a:t>80kw</a:t>
            </a:r>
          </a:p>
        </p:txBody>
      </p:sp>
      <p:sp>
        <p:nvSpPr>
          <p:cNvPr id="6155" name="AutoShape 425"/>
          <p:cNvSpPr>
            <a:spLocks noChangeAspect="1" noChangeArrowheads="1"/>
          </p:cNvSpPr>
          <p:nvPr/>
        </p:nvSpPr>
        <p:spPr bwMode="auto">
          <a:xfrm>
            <a:off x="7683500" y="3207684"/>
            <a:ext cx="219364" cy="214313"/>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WBG</a:t>
            </a:r>
          </a:p>
          <a:p>
            <a:pPr algn="ctr" defTabSz="914608" eaLnBrk="0" hangingPunct="0"/>
            <a:r>
              <a:rPr lang="en-US" sz="400" dirty="0">
                <a:latin typeface="Trebuchet MS" pitchFamily="34" charset="0"/>
              </a:rPr>
              <a:t>25kw</a:t>
            </a:r>
          </a:p>
        </p:txBody>
      </p:sp>
      <p:sp>
        <p:nvSpPr>
          <p:cNvPr id="25611" name="AutoShape 427"/>
          <p:cNvSpPr>
            <a:spLocks noChangeAspect="1" noChangeArrowheads="1"/>
          </p:cNvSpPr>
          <p:nvPr/>
        </p:nvSpPr>
        <p:spPr bwMode="auto">
          <a:xfrm>
            <a:off x="1558637" y="2718827"/>
            <a:ext cx="223694" cy="217114"/>
          </a:xfrm>
          <a:prstGeom prst="flowChartConnector">
            <a:avLst/>
          </a:prstGeom>
          <a:gradFill flip="none" rotWithShape="1">
            <a:gsLst>
              <a:gs pos="0">
                <a:srgbClr val="5E9EFF"/>
              </a:gs>
              <a:gs pos="39999">
                <a:srgbClr val="85C2FF"/>
              </a:gs>
              <a:gs pos="70000">
                <a:srgbClr val="C4D6EB"/>
              </a:gs>
              <a:gs pos="100000">
                <a:srgbClr val="FFEBFA"/>
              </a:gs>
            </a:gsLst>
            <a:path path="circle">
              <a:fillToRect l="50000" t="50000" r="50000" b="50000"/>
            </a:path>
            <a:tileRect/>
          </a:gradFill>
          <a:ln w="9525">
            <a:solidFill>
              <a:srgbClr val="849598"/>
            </a:solidFill>
            <a:round/>
            <a:headEnd/>
            <a:tailEnd/>
          </a:ln>
          <a:effectLst/>
        </p:spPr>
        <p:txBody>
          <a:bodyPr wrap="none" lIns="0" tIns="0" rIns="0" bIns="0" anchor="ctr"/>
          <a:lstStyle/>
          <a:p>
            <a:pPr algn="ctr" defTabSz="914608" eaLnBrk="0" hangingPunct="0">
              <a:defRPr/>
            </a:pPr>
            <a:r>
              <a:rPr lang="en-US" sz="400" dirty="0">
                <a:latin typeface="Trebuchet MS" pitchFamily="34" charset="0"/>
                <a:cs typeface="Arial" charset="0"/>
              </a:rPr>
              <a:t>20kw</a:t>
            </a:r>
          </a:p>
        </p:txBody>
      </p:sp>
      <p:sp>
        <p:nvSpPr>
          <p:cNvPr id="25612" name="AutoShape 429"/>
          <p:cNvSpPr>
            <a:spLocks noChangeAspect="1" noChangeArrowheads="1"/>
          </p:cNvSpPr>
          <p:nvPr/>
        </p:nvSpPr>
        <p:spPr bwMode="auto">
          <a:xfrm>
            <a:off x="502228" y="2898122"/>
            <a:ext cx="805295" cy="783011"/>
          </a:xfrm>
          <a:prstGeom prst="flowChartConnector">
            <a:avLst/>
          </a:prstGeom>
          <a:solidFill>
            <a:srgbClr val="B0BABA"/>
          </a:solidFill>
          <a:ln w="9525">
            <a:solidFill>
              <a:schemeClr val="tx2">
                <a:lumMod val="50000"/>
              </a:schemeClr>
            </a:solidFill>
            <a:round/>
            <a:headEnd/>
            <a:tailEnd/>
          </a:ln>
          <a:effectLst/>
        </p:spPr>
        <p:txBody>
          <a:bodyPr wrap="none" lIns="0" tIns="0" rIns="0" bIns="0" anchor="ctr"/>
          <a:lstStyle/>
          <a:p>
            <a:pPr algn="ctr" defTabSz="914608" eaLnBrk="0" hangingPunct="0">
              <a:defRPr/>
            </a:pPr>
            <a:r>
              <a:rPr lang="en-US" sz="400" dirty="0">
                <a:latin typeface="Trebuchet MS" pitchFamily="34" charset="0"/>
                <a:cs typeface="Arial" charset="0"/>
              </a:rPr>
              <a:t>Oakland</a:t>
            </a:r>
          </a:p>
          <a:p>
            <a:pPr algn="ctr" defTabSz="914608" eaLnBrk="0" hangingPunct="0">
              <a:defRPr/>
            </a:pPr>
            <a:r>
              <a:rPr lang="en-US" sz="400" dirty="0">
                <a:latin typeface="Trebuchet MS" pitchFamily="34" charset="0"/>
                <a:cs typeface="Arial" charset="0"/>
              </a:rPr>
              <a:t>1,000kw</a:t>
            </a:r>
          </a:p>
        </p:txBody>
      </p:sp>
      <p:sp>
        <p:nvSpPr>
          <p:cNvPr id="25613" name="AutoShape 430"/>
          <p:cNvSpPr>
            <a:spLocks noChangeAspect="1" noChangeArrowheads="1"/>
          </p:cNvSpPr>
          <p:nvPr/>
        </p:nvSpPr>
        <p:spPr bwMode="auto">
          <a:xfrm>
            <a:off x="3993284" y="2777659"/>
            <a:ext cx="554182" cy="537882"/>
          </a:xfrm>
          <a:prstGeom prst="flowChartConnector">
            <a:avLst/>
          </a:prstGeom>
          <a:solidFill>
            <a:schemeClr val="tx1">
              <a:lumMod val="40000"/>
              <a:lumOff val="60000"/>
            </a:schemeClr>
          </a:solidFill>
          <a:ln w="3175">
            <a:solidFill>
              <a:srgbClr val="849598"/>
            </a:solidFill>
            <a:round/>
            <a:headEnd/>
            <a:tailEnd/>
          </a:ln>
          <a:effectLst/>
        </p:spPr>
        <p:txBody>
          <a:bodyPr wrap="none" lIns="0" tIns="0" rIns="0" bIns="0" anchor="ctr"/>
          <a:lstStyle/>
          <a:p>
            <a:pPr algn="ctr" defTabSz="914608" eaLnBrk="0" hangingPunct="0">
              <a:defRPr/>
            </a:pPr>
            <a:r>
              <a:rPr lang="en-US" sz="400" dirty="0">
                <a:latin typeface="Trebuchet MS" pitchFamily="34" charset="0"/>
                <a:cs typeface="Arial" charset="0"/>
              </a:rPr>
              <a:t>RMC</a:t>
            </a:r>
          </a:p>
          <a:p>
            <a:pPr algn="ctr" defTabSz="914608" eaLnBrk="0" hangingPunct="0">
              <a:defRPr/>
            </a:pPr>
            <a:r>
              <a:rPr lang="en-US" sz="400" dirty="0">
                <a:latin typeface="Trebuchet MS" pitchFamily="34" charset="0"/>
                <a:cs typeface="Arial" charset="0"/>
              </a:rPr>
              <a:t>400kw</a:t>
            </a:r>
          </a:p>
        </p:txBody>
      </p:sp>
      <p:sp>
        <p:nvSpPr>
          <p:cNvPr id="6161" name="AutoShape 431"/>
          <p:cNvSpPr>
            <a:spLocks noChangeAspect="1" noChangeArrowheads="1"/>
          </p:cNvSpPr>
          <p:nvPr/>
        </p:nvSpPr>
        <p:spPr bwMode="auto">
          <a:xfrm>
            <a:off x="3714750" y="3077416"/>
            <a:ext cx="307398" cy="298356"/>
          </a:xfrm>
          <a:prstGeom prst="flowChartConnector">
            <a:avLst/>
          </a:prstGeom>
          <a:solidFill>
            <a:srgbClr val="B0BABC"/>
          </a:solidFill>
          <a:ln w="317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Northolt</a:t>
            </a:r>
          </a:p>
          <a:p>
            <a:pPr algn="ctr" defTabSz="914608" eaLnBrk="0" hangingPunct="0"/>
            <a:r>
              <a:rPr lang="en-US" sz="400" dirty="0">
                <a:latin typeface="Trebuchet MS" pitchFamily="34" charset="0"/>
              </a:rPr>
              <a:t>125kw</a:t>
            </a:r>
          </a:p>
        </p:txBody>
      </p:sp>
      <p:sp>
        <p:nvSpPr>
          <p:cNvPr id="6162" name="AutoShape 432"/>
          <p:cNvSpPr>
            <a:spLocks noChangeAspect="1" noChangeArrowheads="1"/>
          </p:cNvSpPr>
          <p:nvPr/>
        </p:nvSpPr>
        <p:spPr bwMode="auto">
          <a:xfrm>
            <a:off x="4675910" y="2693615"/>
            <a:ext cx="216477" cy="210110"/>
          </a:xfrm>
          <a:prstGeom prst="flowChartConnector">
            <a:avLst/>
          </a:prstGeom>
          <a:solidFill>
            <a:srgbClr val="B0BABA"/>
          </a:solidFill>
          <a:ln w="317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Munich1</a:t>
            </a:r>
          </a:p>
          <a:p>
            <a:pPr algn="ctr" defTabSz="914608" eaLnBrk="0" hangingPunct="0"/>
            <a:r>
              <a:rPr lang="en-US" sz="400" dirty="0">
                <a:latin typeface="Trebuchet MS" pitchFamily="34" charset="0"/>
              </a:rPr>
              <a:t>40kw</a:t>
            </a:r>
          </a:p>
        </p:txBody>
      </p:sp>
      <p:sp>
        <p:nvSpPr>
          <p:cNvPr id="6163" name="AutoShape 433"/>
          <p:cNvSpPr>
            <a:spLocks noChangeAspect="1" noChangeArrowheads="1"/>
          </p:cNvSpPr>
          <p:nvPr/>
        </p:nvSpPr>
        <p:spPr bwMode="auto">
          <a:xfrm>
            <a:off x="4800023" y="2864505"/>
            <a:ext cx="216477" cy="210110"/>
          </a:xfrm>
          <a:prstGeom prst="flowChartConnector">
            <a:avLst/>
          </a:prstGeom>
          <a:solidFill>
            <a:srgbClr val="B0BABA"/>
          </a:solidFill>
          <a:ln w="317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Munich2</a:t>
            </a:r>
          </a:p>
          <a:p>
            <a:pPr algn="ctr" defTabSz="914608" eaLnBrk="0" hangingPunct="0"/>
            <a:r>
              <a:rPr lang="en-US" sz="400" dirty="0">
                <a:latin typeface="Trebuchet MS" pitchFamily="34" charset="0"/>
              </a:rPr>
              <a:t>25kw</a:t>
            </a:r>
          </a:p>
        </p:txBody>
      </p:sp>
      <p:sp>
        <p:nvSpPr>
          <p:cNvPr id="6164" name="AutoShape 434"/>
          <p:cNvSpPr>
            <a:spLocks noChangeAspect="1" noChangeArrowheads="1"/>
          </p:cNvSpPr>
          <p:nvPr/>
        </p:nvSpPr>
        <p:spPr bwMode="auto">
          <a:xfrm>
            <a:off x="7439603" y="3365968"/>
            <a:ext cx="314614" cy="305360"/>
          </a:xfrm>
          <a:prstGeom prst="flowChartConnector">
            <a:avLst/>
          </a:prstGeom>
          <a:solidFill>
            <a:srgbClr val="B0BABC"/>
          </a:solidFill>
          <a:ln w="3175">
            <a:solidFill>
              <a:srgbClr val="849598"/>
            </a:solidFill>
            <a:round/>
            <a:headEnd/>
            <a:tailEnd/>
          </a:ln>
        </p:spPr>
        <p:txBody>
          <a:bodyPr wrap="none" lIns="0" tIns="0" rIns="0" bIns="0" anchor="ctr"/>
          <a:lstStyle/>
          <a:p>
            <a:pPr algn="ctr" defTabSz="914608" eaLnBrk="0" hangingPunct="0"/>
            <a:r>
              <a:rPr lang="en-US" sz="400" dirty="0" err="1">
                <a:latin typeface="Trebuchet MS" pitchFamily="34" charset="0"/>
              </a:rPr>
              <a:t>Toyosu</a:t>
            </a:r>
            <a:endParaRPr lang="en-US" sz="400" dirty="0">
              <a:latin typeface="Trebuchet MS" pitchFamily="34" charset="0"/>
            </a:endParaRPr>
          </a:p>
          <a:p>
            <a:pPr algn="ctr" defTabSz="914608" eaLnBrk="0" hangingPunct="0"/>
            <a:r>
              <a:rPr lang="en-US" sz="400" dirty="0">
                <a:latin typeface="Trebuchet MS" pitchFamily="34" charset="0"/>
              </a:rPr>
              <a:t>135kw</a:t>
            </a:r>
          </a:p>
        </p:txBody>
      </p:sp>
      <p:sp>
        <p:nvSpPr>
          <p:cNvPr id="6165" name="AutoShape 435"/>
          <p:cNvSpPr>
            <a:spLocks noChangeAspect="1" noChangeArrowheads="1"/>
          </p:cNvSpPr>
          <p:nvPr/>
        </p:nvSpPr>
        <p:spPr bwMode="auto">
          <a:xfrm>
            <a:off x="7628659" y="5277971"/>
            <a:ext cx="254000" cy="246529"/>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Lane Cove</a:t>
            </a:r>
          </a:p>
          <a:p>
            <a:pPr algn="ctr" defTabSz="914608" eaLnBrk="0" hangingPunct="0"/>
            <a:r>
              <a:rPr lang="en-US" sz="400" dirty="0">
                <a:latin typeface="Trebuchet MS" pitchFamily="34" charset="0"/>
              </a:rPr>
              <a:t>25kw</a:t>
            </a:r>
          </a:p>
        </p:txBody>
      </p:sp>
      <p:sp>
        <p:nvSpPr>
          <p:cNvPr id="6166" name="AutoShape 437"/>
          <p:cNvSpPr>
            <a:spLocks noChangeAspect="1" noChangeArrowheads="1"/>
          </p:cNvSpPr>
          <p:nvPr/>
        </p:nvSpPr>
        <p:spPr bwMode="auto">
          <a:xfrm>
            <a:off x="7298171" y="3115236"/>
            <a:ext cx="308841" cy="299757"/>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Yokohama</a:t>
            </a:r>
          </a:p>
          <a:p>
            <a:pPr algn="ctr" defTabSz="914608" eaLnBrk="0" hangingPunct="0"/>
            <a:r>
              <a:rPr lang="en-US" sz="400" dirty="0">
                <a:latin typeface="Trebuchet MS" pitchFamily="34" charset="0"/>
              </a:rPr>
              <a:t>80kw</a:t>
            </a:r>
          </a:p>
        </p:txBody>
      </p:sp>
      <p:sp>
        <p:nvSpPr>
          <p:cNvPr id="6167" name="AutoShape 439"/>
          <p:cNvSpPr>
            <a:spLocks noChangeAspect="1" noChangeArrowheads="1"/>
          </p:cNvSpPr>
          <p:nvPr/>
        </p:nvSpPr>
        <p:spPr bwMode="auto">
          <a:xfrm>
            <a:off x="3739285" y="5609946"/>
            <a:ext cx="365125" cy="354386"/>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600" dirty="0">
                <a:latin typeface="Trebuchet MS" pitchFamily="34" charset="0"/>
              </a:rPr>
              <a:t>Site</a:t>
            </a:r>
          </a:p>
        </p:txBody>
      </p:sp>
      <p:sp>
        <p:nvSpPr>
          <p:cNvPr id="6168" name="Rectangle 458"/>
          <p:cNvSpPr>
            <a:spLocks noChangeArrowheads="1"/>
          </p:cNvSpPr>
          <p:nvPr/>
        </p:nvSpPr>
        <p:spPr bwMode="auto">
          <a:xfrm>
            <a:off x="3668568" y="6010555"/>
            <a:ext cx="590262" cy="140074"/>
          </a:xfrm>
          <a:prstGeom prst="rect">
            <a:avLst/>
          </a:prstGeom>
          <a:noFill/>
          <a:ln w="9525">
            <a:noFill/>
            <a:miter lim="800000"/>
            <a:headEnd/>
            <a:tailEnd/>
          </a:ln>
          <a:effectLst/>
        </p:spPr>
        <p:txBody>
          <a:bodyPr lIns="0" tIns="0" rIns="0" bIns="0"/>
          <a:lstStyle/>
          <a:p>
            <a:pPr defTabSz="873294">
              <a:spcBef>
                <a:spcPct val="100000"/>
              </a:spcBef>
            </a:pPr>
            <a:r>
              <a:rPr lang="en-US" dirty="0"/>
              <a:t>Closed</a:t>
            </a:r>
          </a:p>
        </p:txBody>
      </p:sp>
      <p:sp>
        <p:nvSpPr>
          <p:cNvPr id="6169" name="AutoShape 459"/>
          <p:cNvSpPr>
            <a:spLocks noChangeAspect="1" noChangeArrowheads="1"/>
          </p:cNvSpPr>
          <p:nvPr/>
        </p:nvSpPr>
        <p:spPr bwMode="auto">
          <a:xfrm>
            <a:off x="4984750" y="5616949"/>
            <a:ext cx="365125" cy="354386"/>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600" dirty="0">
                <a:latin typeface="Trebuchet MS" pitchFamily="34" charset="0"/>
              </a:rPr>
              <a:t>Site</a:t>
            </a:r>
          </a:p>
        </p:txBody>
      </p:sp>
      <p:sp>
        <p:nvSpPr>
          <p:cNvPr id="6170" name="Rectangle 460"/>
          <p:cNvSpPr>
            <a:spLocks noChangeArrowheads="1"/>
          </p:cNvSpPr>
          <p:nvPr/>
        </p:nvSpPr>
        <p:spPr bwMode="auto">
          <a:xfrm>
            <a:off x="4622512" y="6004953"/>
            <a:ext cx="1095375" cy="201706"/>
          </a:xfrm>
          <a:prstGeom prst="rect">
            <a:avLst/>
          </a:prstGeom>
          <a:noFill/>
          <a:ln w="9525">
            <a:noFill/>
            <a:miter lim="800000"/>
            <a:headEnd/>
            <a:tailEnd/>
          </a:ln>
          <a:effectLst/>
        </p:spPr>
        <p:txBody>
          <a:bodyPr lIns="0" tIns="0" rIns="0" bIns="0"/>
          <a:lstStyle/>
          <a:p>
            <a:pPr algn="ctr" defTabSz="873294">
              <a:spcBef>
                <a:spcPct val="100000"/>
              </a:spcBef>
            </a:pPr>
            <a:r>
              <a:rPr lang="en-US" dirty="0"/>
              <a:t>Current</a:t>
            </a:r>
          </a:p>
        </p:txBody>
      </p:sp>
      <p:sp>
        <p:nvSpPr>
          <p:cNvPr id="6171" name="AutoShape 461"/>
          <p:cNvSpPr>
            <a:spLocks noChangeAspect="1" noChangeArrowheads="1"/>
          </p:cNvSpPr>
          <p:nvPr/>
        </p:nvSpPr>
        <p:spPr bwMode="auto">
          <a:xfrm>
            <a:off x="415637" y="2001652"/>
            <a:ext cx="1023216" cy="993121"/>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p:spPr>
        <p:txBody>
          <a:bodyPr wrap="none" lIns="0" tIns="0" rIns="0" bIns="0" anchor="ctr"/>
          <a:lstStyle/>
          <a:p>
            <a:pPr algn="ctr" defTabSz="914608" eaLnBrk="0" hangingPunct="0"/>
            <a:r>
              <a:rPr lang="en-US" sz="500" dirty="0">
                <a:latin typeface="Trebuchet MS" pitchFamily="34" charset="0"/>
              </a:rPr>
              <a:t>East Wenatchee</a:t>
            </a:r>
          </a:p>
          <a:p>
            <a:pPr algn="ctr" defTabSz="914608" eaLnBrk="0" hangingPunct="0"/>
            <a:r>
              <a:rPr lang="en-US" sz="600" dirty="0">
                <a:latin typeface="Trebuchet MS" pitchFamily="34" charset="0"/>
              </a:rPr>
              <a:t>3.2MW</a:t>
            </a:r>
          </a:p>
        </p:txBody>
      </p:sp>
      <p:sp>
        <p:nvSpPr>
          <p:cNvPr id="6172" name="AutoShape 462"/>
          <p:cNvSpPr>
            <a:spLocks noChangeAspect="1" noChangeArrowheads="1"/>
          </p:cNvSpPr>
          <p:nvPr/>
        </p:nvSpPr>
        <p:spPr bwMode="auto">
          <a:xfrm>
            <a:off x="2337955" y="2503115"/>
            <a:ext cx="829830" cy="805422"/>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600" dirty="0">
                <a:latin typeface="Trebuchet MS" pitchFamily="34" charset="0"/>
              </a:rPr>
              <a:t>1,000kw</a:t>
            </a:r>
          </a:p>
        </p:txBody>
      </p:sp>
      <p:sp>
        <p:nvSpPr>
          <p:cNvPr id="6173" name="AutoShape 463"/>
          <p:cNvSpPr>
            <a:spLocks noChangeAspect="1" noChangeArrowheads="1"/>
          </p:cNvSpPr>
          <p:nvPr/>
        </p:nvSpPr>
        <p:spPr bwMode="auto">
          <a:xfrm>
            <a:off x="2339399" y="3019986"/>
            <a:ext cx="349250" cy="338978"/>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340kw</a:t>
            </a:r>
          </a:p>
        </p:txBody>
      </p:sp>
      <p:sp>
        <p:nvSpPr>
          <p:cNvPr id="6174" name="AutoShape 464"/>
          <p:cNvSpPr>
            <a:spLocks noChangeAspect="1" noChangeArrowheads="1"/>
          </p:cNvSpPr>
          <p:nvPr/>
        </p:nvSpPr>
        <p:spPr bwMode="auto">
          <a:xfrm>
            <a:off x="2144568" y="3332350"/>
            <a:ext cx="352136" cy="340378"/>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340kw</a:t>
            </a:r>
          </a:p>
        </p:txBody>
      </p:sp>
      <p:sp>
        <p:nvSpPr>
          <p:cNvPr id="6175" name="AutoShape 466"/>
          <p:cNvSpPr>
            <a:spLocks noChangeAspect="1" noChangeArrowheads="1"/>
          </p:cNvSpPr>
          <p:nvPr/>
        </p:nvSpPr>
        <p:spPr bwMode="auto">
          <a:xfrm>
            <a:off x="4250171" y="2603968"/>
            <a:ext cx="349250" cy="338978"/>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200kw</a:t>
            </a:r>
          </a:p>
        </p:txBody>
      </p:sp>
      <p:sp>
        <p:nvSpPr>
          <p:cNvPr id="6176" name="AutoShape 468"/>
          <p:cNvSpPr>
            <a:spLocks noChangeAspect="1" noChangeArrowheads="1"/>
          </p:cNvSpPr>
          <p:nvPr/>
        </p:nvSpPr>
        <p:spPr bwMode="auto">
          <a:xfrm>
            <a:off x="7843694" y="2942946"/>
            <a:ext cx="290079" cy="281547"/>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65kw</a:t>
            </a:r>
          </a:p>
        </p:txBody>
      </p:sp>
      <p:sp>
        <p:nvSpPr>
          <p:cNvPr id="6177" name="AutoShape 470"/>
          <p:cNvSpPr>
            <a:spLocks noChangeAspect="1" noChangeArrowheads="1"/>
          </p:cNvSpPr>
          <p:nvPr/>
        </p:nvSpPr>
        <p:spPr bwMode="auto">
          <a:xfrm>
            <a:off x="7402080" y="5398434"/>
            <a:ext cx="242455" cy="235324"/>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25kw</a:t>
            </a:r>
          </a:p>
        </p:txBody>
      </p:sp>
      <p:sp>
        <p:nvSpPr>
          <p:cNvPr id="6178" name="AutoShape 468"/>
          <p:cNvSpPr>
            <a:spLocks noChangeAspect="1" noChangeArrowheads="1"/>
          </p:cNvSpPr>
          <p:nvPr/>
        </p:nvSpPr>
        <p:spPr bwMode="auto">
          <a:xfrm>
            <a:off x="7882659" y="3179669"/>
            <a:ext cx="353580" cy="343181"/>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80kw</a:t>
            </a:r>
          </a:p>
        </p:txBody>
      </p:sp>
      <p:sp>
        <p:nvSpPr>
          <p:cNvPr id="229816" name="AutoShape 470"/>
          <p:cNvSpPr>
            <a:spLocks noChangeAspect="1" noChangeArrowheads="1"/>
          </p:cNvSpPr>
          <p:nvPr/>
        </p:nvSpPr>
        <p:spPr bwMode="auto">
          <a:xfrm>
            <a:off x="8037080" y="5447460"/>
            <a:ext cx="242455" cy="235324"/>
          </a:xfrm>
          <a:prstGeom prst="flowChartConnector">
            <a:avLst/>
          </a:prstGeom>
          <a:solidFill>
            <a:schemeClr val="tx2">
              <a:lumMod val="75000"/>
            </a:schemeClr>
          </a:solidFill>
          <a:ln w="9525">
            <a:solidFill>
              <a:srgbClr val="849598"/>
            </a:solidFill>
            <a:round/>
            <a:headEnd/>
            <a:tailEnd/>
          </a:ln>
        </p:spPr>
        <p:txBody>
          <a:bodyPr wrap="none" lIns="0" tIns="0" rIns="0" bIns="0" anchor="ctr"/>
          <a:lstStyle/>
          <a:p>
            <a:pPr algn="ctr" defTabSz="914608" eaLnBrk="0" hangingPunct="0">
              <a:defRPr/>
            </a:pPr>
            <a:r>
              <a:rPr lang="en-US" sz="500" dirty="0">
                <a:latin typeface="Trebuchet MS" pitchFamily="34" charset="0"/>
                <a:cs typeface="Arial" charset="0"/>
              </a:rPr>
              <a:t>120 Collins</a:t>
            </a:r>
          </a:p>
          <a:p>
            <a:pPr algn="ctr" defTabSz="914608" eaLnBrk="0" hangingPunct="0">
              <a:defRPr/>
            </a:pPr>
            <a:r>
              <a:rPr lang="en-US" sz="500" dirty="0">
                <a:latin typeface="Trebuchet MS" pitchFamily="34" charset="0"/>
                <a:cs typeface="Arial" charset="0"/>
              </a:rPr>
              <a:t>25kw</a:t>
            </a:r>
          </a:p>
        </p:txBody>
      </p:sp>
      <p:sp>
        <p:nvSpPr>
          <p:cNvPr id="6180" name="AutoShape 470"/>
          <p:cNvSpPr>
            <a:spLocks noChangeAspect="1" noChangeArrowheads="1"/>
          </p:cNvSpPr>
          <p:nvPr/>
        </p:nvSpPr>
        <p:spPr bwMode="auto">
          <a:xfrm>
            <a:off x="7897091" y="5203732"/>
            <a:ext cx="242455" cy="235324"/>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30kw</a:t>
            </a:r>
          </a:p>
        </p:txBody>
      </p:sp>
      <p:sp>
        <p:nvSpPr>
          <p:cNvPr id="6181" name="AutoShape 413"/>
          <p:cNvSpPr>
            <a:spLocks noChangeAspect="1" noChangeArrowheads="1"/>
          </p:cNvSpPr>
          <p:nvPr/>
        </p:nvSpPr>
        <p:spPr bwMode="auto">
          <a:xfrm>
            <a:off x="3981739" y="3108232"/>
            <a:ext cx="277091" cy="268941"/>
          </a:xfrm>
          <a:prstGeom prst="flowChartConnector">
            <a:avLst/>
          </a:prstGeom>
          <a:solidFill>
            <a:srgbClr val="B0BABA"/>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KWS</a:t>
            </a:r>
          </a:p>
          <a:p>
            <a:pPr algn="ctr" defTabSz="914608" eaLnBrk="0" hangingPunct="0"/>
            <a:r>
              <a:rPr lang="en-US" sz="400" dirty="0">
                <a:latin typeface="Trebuchet MS" pitchFamily="34" charset="0"/>
              </a:rPr>
              <a:t>125kw</a:t>
            </a:r>
          </a:p>
        </p:txBody>
      </p:sp>
      <p:sp>
        <p:nvSpPr>
          <p:cNvPr id="6182" name="AutoShape 466"/>
          <p:cNvSpPr>
            <a:spLocks noChangeAspect="1" noChangeArrowheads="1"/>
          </p:cNvSpPr>
          <p:nvPr/>
        </p:nvSpPr>
        <p:spPr bwMode="auto">
          <a:xfrm>
            <a:off x="4377171" y="2899522"/>
            <a:ext cx="349250" cy="338978"/>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500" dirty="0">
                <a:latin typeface="Trebuchet MS" pitchFamily="34" charset="0"/>
              </a:rPr>
              <a:t>200kw</a:t>
            </a:r>
          </a:p>
        </p:txBody>
      </p:sp>
      <p:sp>
        <p:nvSpPr>
          <p:cNvPr id="6183" name="AutoShape 422"/>
          <p:cNvSpPr>
            <a:spLocks noChangeAspect="1" noChangeArrowheads="1"/>
          </p:cNvSpPr>
          <p:nvPr/>
        </p:nvSpPr>
        <p:spPr bwMode="auto">
          <a:xfrm>
            <a:off x="3758046" y="2759449"/>
            <a:ext cx="170295" cy="165287"/>
          </a:xfrm>
          <a:prstGeom prst="flowChartConnector">
            <a:avLst/>
          </a:prstGeom>
          <a:solidFill>
            <a:srgbClr val="B0BABC"/>
          </a:solidFill>
          <a:ln w="9525">
            <a:solidFill>
              <a:srgbClr val="849598"/>
            </a:solidFill>
            <a:round/>
            <a:headEnd/>
            <a:tailEnd/>
          </a:ln>
        </p:spPr>
        <p:txBody>
          <a:bodyPr wrap="none" lIns="0" tIns="0" rIns="0" bIns="0" anchor="ctr"/>
          <a:lstStyle/>
          <a:p>
            <a:pPr defTabSz="914608" eaLnBrk="0" hangingPunct="0"/>
            <a:r>
              <a:rPr lang="en-US" sz="400" dirty="0">
                <a:latin typeface="Trebuchet MS" pitchFamily="34" charset="0"/>
              </a:rPr>
              <a:t>5NC</a:t>
            </a:r>
          </a:p>
          <a:p>
            <a:pPr defTabSz="914608" eaLnBrk="0" hangingPunct="0"/>
            <a:r>
              <a:rPr lang="en-US" sz="400" dirty="0">
                <a:latin typeface="Trebuchet MS" pitchFamily="34" charset="0"/>
              </a:rPr>
              <a:t>10kw</a:t>
            </a:r>
          </a:p>
        </p:txBody>
      </p:sp>
      <p:sp>
        <p:nvSpPr>
          <p:cNvPr id="229902" name="AutoShape 466"/>
          <p:cNvSpPr>
            <a:spLocks noChangeAspect="1" noChangeArrowheads="1"/>
          </p:cNvSpPr>
          <p:nvPr/>
        </p:nvSpPr>
        <p:spPr bwMode="auto">
          <a:xfrm>
            <a:off x="3843193" y="2854699"/>
            <a:ext cx="310284" cy="301159"/>
          </a:xfrm>
          <a:prstGeom prst="flowChartConnector">
            <a:avLst/>
          </a:prstGeom>
          <a:solidFill>
            <a:schemeClr val="tx1">
              <a:lumMod val="40000"/>
              <a:lumOff val="60000"/>
            </a:schemeClr>
          </a:solidFill>
          <a:ln w="9525">
            <a:solidFill>
              <a:srgbClr val="849598"/>
            </a:solidFill>
            <a:round/>
            <a:headEnd/>
            <a:tailEnd/>
          </a:ln>
        </p:spPr>
        <p:txBody>
          <a:bodyPr wrap="none" lIns="0" tIns="0" rIns="0" bIns="0" anchor="ctr"/>
          <a:lstStyle/>
          <a:p>
            <a:pPr algn="ctr" defTabSz="914608" eaLnBrk="0" hangingPunct="0">
              <a:defRPr/>
            </a:pPr>
            <a:r>
              <a:rPr lang="en-US" sz="500" dirty="0">
                <a:latin typeface="Trebuchet MS" pitchFamily="34" charset="0"/>
                <a:cs typeface="Arial" charset="0"/>
              </a:rPr>
              <a:t>Nutmeg</a:t>
            </a:r>
          </a:p>
          <a:p>
            <a:pPr algn="ctr" defTabSz="914608" eaLnBrk="0" hangingPunct="0">
              <a:defRPr/>
            </a:pPr>
            <a:r>
              <a:rPr lang="en-US" sz="500" dirty="0">
                <a:latin typeface="Trebuchet MS" pitchFamily="34" charset="0"/>
                <a:cs typeface="Arial" charset="0"/>
              </a:rPr>
              <a:t>70kw</a:t>
            </a:r>
          </a:p>
        </p:txBody>
      </p:sp>
      <p:sp>
        <p:nvSpPr>
          <p:cNvPr id="6185" name="AutoShape 427"/>
          <p:cNvSpPr>
            <a:spLocks noChangeAspect="1" noChangeArrowheads="1"/>
          </p:cNvSpPr>
          <p:nvPr/>
        </p:nvSpPr>
        <p:spPr bwMode="auto">
          <a:xfrm>
            <a:off x="1733262" y="2877111"/>
            <a:ext cx="223693" cy="217114"/>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Toronto 2</a:t>
            </a:r>
          </a:p>
          <a:p>
            <a:pPr algn="ctr" defTabSz="914608" eaLnBrk="0" hangingPunct="0"/>
            <a:r>
              <a:rPr lang="en-US" sz="400" dirty="0">
                <a:latin typeface="Trebuchet MS" pitchFamily="34" charset="0"/>
              </a:rPr>
              <a:t>20kw</a:t>
            </a:r>
          </a:p>
        </p:txBody>
      </p:sp>
      <p:sp>
        <p:nvSpPr>
          <p:cNvPr id="6186" name="AutoShape 419"/>
          <p:cNvSpPr>
            <a:spLocks noChangeAspect="1" noChangeArrowheads="1"/>
          </p:cNvSpPr>
          <p:nvPr/>
        </p:nvSpPr>
        <p:spPr bwMode="auto">
          <a:xfrm>
            <a:off x="697057" y="2630581"/>
            <a:ext cx="277091" cy="268941"/>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SEA</a:t>
            </a:r>
          </a:p>
          <a:p>
            <a:pPr algn="ctr" defTabSz="914608" eaLnBrk="0" hangingPunct="0"/>
            <a:r>
              <a:rPr lang="en-US" sz="400" dirty="0">
                <a:latin typeface="Trebuchet MS" pitchFamily="34" charset="0"/>
              </a:rPr>
              <a:t>40kw </a:t>
            </a:r>
          </a:p>
        </p:txBody>
      </p:sp>
      <p:sp>
        <p:nvSpPr>
          <p:cNvPr id="6187" name="AutoShape 428"/>
          <p:cNvSpPr>
            <a:spLocks noChangeAspect="1" noChangeArrowheads="1"/>
          </p:cNvSpPr>
          <p:nvPr/>
        </p:nvSpPr>
        <p:spPr bwMode="auto">
          <a:xfrm>
            <a:off x="1112694" y="2864504"/>
            <a:ext cx="502227" cy="487456"/>
          </a:xfrm>
          <a:prstGeom prst="flowChartConnector">
            <a:avLst/>
          </a:prstGeom>
          <a:solidFill>
            <a:srgbClr val="B0BABC"/>
          </a:solidFill>
          <a:ln w="9525">
            <a:solidFill>
              <a:srgbClr val="849598"/>
            </a:solidFill>
            <a:round/>
            <a:headEnd/>
            <a:tailEnd/>
          </a:ln>
        </p:spPr>
        <p:txBody>
          <a:bodyPr wrap="none" lIns="0" tIns="0" rIns="0" bIns="0" anchor="ctr"/>
          <a:lstStyle/>
          <a:p>
            <a:pPr algn="ctr" defTabSz="914608" eaLnBrk="0" hangingPunct="0"/>
            <a:r>
              <a:rPr lang="en-US" sz="400" dirty="0">
                <a:latin typeface="Trebuchet MS" pitchFamily="34" charset="0"/>
              </a:rPr>
              <a:t>Rancho(</a:t>
            </a:r>
            <a:r>
              <a:rPr lang="en-US" sz="400" dirty="0" err="1">
                <a:latin typeface="Trebuchet MS" pitchFamily="34" charset="0"/>
              </a:rPr>
              <a:t>BarCap</a:t>
            </a:r>
            <a:r>
              <a:rPr lang="en-US" sz="400" dirty="0">
                <a:latin typeface="Trebuchet MS" pitchFamily="34" charset="0"/>
              </a:rPr>
              <a:t>)</a:t>
            </a:r>
          </a:p>
          <a:p>
            <a:pPr algn="ctr" defTabSz="914608" eaLnBrk="0" hangingPunct="0"/>
            <a:r>
              <a:rPr lang="en-US" sz="400" dirty="0">
                <a:latin typeface="Trebuchet MS" pitchFamily="34" charset="0"/>
              </a:rPr>
              <a:t>280 </a:t>
            </a:r>
            <a:r>
              <a:rPr lang="en-US" sz="400" dirty="0" err="1">
                <a:latin typeface="Trebuchet MS" pitchFamily="34" charset="0"/>
              </a:rPr>
              <a:t>kw</a:t>
            </a:r>
            <a:endParaRPr lang="en-US" sz="400" dirty="0">
              <a:latin typeface="Trebuchet MS" pitchFamily="34" charset="0"/>
            </a:endParaRPr>
          </a:p>
        </p:txBody>
      </p:sp>
      <p:sp>
        <p:nvSpPr>
          <p:cNvPr id="6188" name="AutoShape 465"/>
          <p:cNvSpPr>
            <a:spLocks noChangeAspect="1" noChangeArrowheads="1"/>
          </p:cNvSpPr>
          <p:nvPr/>
        </p:nvSpPr>
        <p:spPr bwMode="auto">
          <a:xfrm>
            <a:off x="990023" y="3199280"/>
            <a:ext cx="448830" cy="435629"/>
          </a:xfrm>
          <a:prstGeom prst="flowChartConnector">
            <a:avLst/>
          </a:prstGeom>
          <a:gradFill rotWithShape="0">
            <a:gsLst>
              <a:gs pos="0">
                <a:schemeClr val="bg1"/>
              </a:gs>
              <a:gs pos="100000">
                <a:srgbClr val="66CCFF"/>
              </a:gs>
            </a:gsLst>
            <a:path path="shape">
              <a:fillToRect l="50000" t="50000" r="50000" b="50000"/>
            </a:path>
          </a:gradFill>
          <a:ln w="9525">
            <a:solidFill>
              <a:srgbClr val="849598"/>
            </a:solidFill>
            <a:round/>
            <a:headEnd/>
            <a:tailEnd/>
          </a:ln>
          <a:effectLst/>
        </p:spPr>
        <p:txBody>
          <a:bodyPr wrap="none" lIns="0" tIns="0" rIns="0" bIns="0" anchor="ctr"/>
          <a:lstStyle/>
          <a:p>
            <a:pPr algn="ctr" defTabSz="914608" eaLnBrk="0" hangingPunct="0"/>
            <a:r>
              <a:rPr lang="en-US" sz="600" dirty="0">
                <a:latin typeface="Trebuchet MS" pitchFamily="34" charset="0"/>
              </a:rPr>
              <a:t>450kw</a:t>
            </a:r>
          </a:p>
        </p:txBody>
      </p:sp>
      <p:graphicFrame>
        <p:nvGraphicFramePr>
          <p:cNvPr id="468" name="Table 467"/>
          <p:cNvGraphicFramePr>
            <a:graphicFrameLocks noGrp="1"/>
          </p:cNvGraphicFramePr>
          <p:nvPr/>
        </p:nvGraphicFramePr>
        <p:xfrm>
          <a:off x="6778626" y="1065960"/>
          <a:ext cx="1542761" cy="411480"/>
        </p:xfrm>
        <a:graphic>
          <a:graphicData uri="http://schemas.openxmlformats.org/drawingml/2006/table">
            <a:tbl>
              <a:tblPr firstRow="1" bandRow="1">
                <a:tableStyleId>{5C22544A-7EE6-4342-B048-85BDC9FD1C3A}</a:tableStyleId>
              </a:tblPr>
              <a:tblGrid>
                <a:gridCol w="553705"/>
                <a:gridCol w="443533"/>
                <a:gridCol w="545523"/>
              </a:tblGrid>
              <a:tr h="134471">
                <a:tc>
                  <a:txBody>
                    <a:bodyPr/>
                    <a:lstStyle/>
                    <a:p>
                      <a:r>
                        <a:rPr lang="en-US" sz="900" b="0" dirty="0" smtClean="0"/>
                        <a:t>Global</a:t>
                      </a:r>
                      <a:endParaRPr lang="en-US" sz="900" b="0" dirty="0"/>
                    </a:p>
                  </a:txBody>
                  <a:tcPr marL="41559" marR="41559" marT="0" marB="0" anchor="ctr"/>
                </a:tc>
                <a:tc>
                  <a:txBody>
                    <a:bodyPr/>
                    <a:lstStyle/>
                    <a:p>
                      <a:r>
                        <a:rPr lang="en-US" sz="900" b="0" dirty="0" smtClean="0"/>
                        <a:t>‘10/’11</a:t>
                      </a:r>
                      <a:endParaRPr lang="en-US" sz="900" b="0" dirty="0"/>
                    </a:p>
                  </a:txBody>
                  <a:tcPr marL="41559" marR="41559" marT="0" marB="0" anchor="ctr"/>
                </a:tc>
                <a:tc>
                  <a:txBody>
                    <a:bodyPr/>
                    <a:lstStyle/>
                    <a:p>
                      <a:r>
                        <a:rPr lang="en-US" sz="900" b="0" dirty="0" smtClean="0"/>
                        <a:t>Current</a:t>
                      </a:r>
                      <a:endParaRPr lang="en-US" sz="900" b="0" dirty="0"/>
                    </a:p>
                  </a:txBody>
                  <a:tcPr marL="41559" marR="41559" marT="0" marB="0" anchor="ctr"/>
                </a:tc>
              </a:tr>
              <a:tr h="134471">
                <a:tc>
                  <a:txBody>
                    <a:bodyPr/>
                    <a:lstStyle/>
                    <a:p>
                      <a:r>
                        <a:rPr lang="en-US" sz="900" dirty="0" smtClean="0"/>
                        <a:t>Sites</a:t>
                      </a:r>
                      <a:endParaRPr lang="en-US" sz="900" dirty="0"/>
                    </a:p>
                  </a:txBody>
                  <a:tcPr marL="41559" marR="41559" marT="0" marB="0" anchor="ctr"/>
                </a:tc>
                <a:tc>
                  <a:txBody>
                    <a:bodyPr/>
                    <a:lstStyle/>
                    <a:p>
                      <a:pPr algn="r"/>
                      <a:r>
                        <a:rPr lang="en-US" sz="900" dirty="0" smtClean="0"/>
                        <a:t>32</a:t>
                      </a:r>
                      <a:endParaRPr lang="en-US" sz="900" dirty="0"/>
                    </a:p>
                  </a:txBody>
                  <a:tcPr marL="41559" marR="41559" marT="0" marB="0" anchor="ctr"/>
                </a:tc>
                <a:tc>
                  <a:txBody>
                    <a:bodyPr/>
                    <a:lstStyle/>
                    <a:p>
                      <a:pPr algn="r"/>
                      <a:r>
                        <a:rPr lang="en-US" sz="900" dirty="0" smtClean="0"/>
                        <a:t>12</a:t>
                      </a:r>
                      <a:endParaRPr lang="en-US" sz="900" dirty="0"/>
                    </a:p>
                  </a:txBody>
                  <a:tcPr marL="41559" marR="41559" marT="0" marB="0" anchor="ctr"/>
                </a:tc>
              </a:tr>
              <a:tr h="134471">
                <a:tc>
                  <a:txBody>
                    <a:bodyPr/>
                    <a:lstStyle/>
                    <a:p>
                      <a:r>
                        <a:rPr lang="en-US" sz="900" dirty="0" smtClean="0"/>
                        <a:t>Capacity</a:t>
                      </a:r>
                      <a:endParaRPr lang="en-US" sz="900" dirty="0"/>
                    </a:p>
                  </a:txBody>
                  <a:tcPr marL="41559" marR="41559" marT="0" marB="0" anchor="ctr"/>
                </a:tc>
                <a:tc>
                  <a:txBody>
                    <a:bodyPr/>
                    <a:lstStyle/>
                    <a:p>
                      <a:pPr algn="r"/>
                      <a:r>
                        <a:rPr lang="en-US" sz="900" dirty="0" smtClean="0"/>
                        <a:t>3,115</a:t>
                      </a:r>
                      <a:endParaRPr lang="en-US" sz="900" dirty="0"/>
                    </a:p>
                  </a:txBody>
                  <a:tcPr marL="41559" marR="41559" marT="0" marB="0" anchor="ctr"/>
                </a:tc>
                <a:tc>
                  <a:txBody>
                    <a:bodyPr/>
                    <a:lstStyle/>
                    <a:p>
                      <a:pPr algn="r"/>
                      <a:r>
                        <a:rPr lang="en-US" sz="900" dirty="0" smtClean="0"/>
                        <a:t>5,895</a:t>
                      </a:r>
                      <a:endParaRPr lang="en-US" sz="900" dirty="0"/>
                    </a:p>
                  </a:txBody>
                  <a:tcPr marL="41559" marR="41559" marT="0" marB="0" anchor="ctr"/>
                </a:tc>
              </a:tr>
            </a:tbl>
          </a:graphicData>
        </a:graphic>
      </p:graphicFrame>
      <p:pic>
        <p:nvPicPr>
          <p:cNvPr id="50179" name="Picture 3"/>
          <p:cNvPicPr preferRelativeResize="0">
            <a:picLocks noChangeArrowheads="1"/>
          </p:cNvPicPr>
          <p:nvPr/>
        </p:nvPicPr>
        <p:blipFill>
          <a:blip r:embed="rId2" cstate="print"/>
          <a:stretch>
            <a:fillRect/>
          </a:stretch>
        </p:blipFill>
        <p:spPr bwMode="auto">
          <a:xfrm>
            <a:off x="0" y="0"/>
            <a:ext cx="92445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miter lim="800000"/>
            <a:headEnd/>
            <a:tailEnd/>
          </a:ln>
        </p:spPr>
        <p:txBody>
          <a:bodyPr/>
          <a:lstStyle/>
          <a:p>
            <a:fld id="{495E7CF3-F210-4741-9557-F57C11EF8FB6}" type="slidenum">
              <a:rPr lang="en-US" smtClean="0">
                <a:latin typeface="Arial" pitchFamily="34" charset="0"/>
                <a:cs typeface="Arial" pitchFamily="34" charset="0"/>
              </a:rPr>
              <a:pPr/>
              <a:t>36</a:t>
            </a:fld>
            <a:endParaRPr lang="en-US" smtClean="0">
              <a:latin typeface="Arial" pitchFamily="34" charset="0"/>
              <a:cs typeface="Arial" pitchFamily="34" charset="0"/>
            </a:endParaRPr>
          </a:p>
        </p:txBody>
      </p:sp>
      <p:sp>
        <p:nvSpPr>
          <p:cNvPr id="7171" name="Rectangle 65"/>
          <p:cNvSpPr>
            <a:spLocks noGrp="1" noChangeArrowheads="1"/>
          </p:cNvSpPr>
          <p:nvPr>
            <p:ph type="title"/>
          </p:nvPr>
        </p:nvSpPr>
        <p:spPr/>
        <p:txBody>
          <a:bodyPr>
            <a:normAutofit fontScale="90000"/>
          </a:bodyPr>
          <a:lstStyle/>
          <a:p>
            <a:pPr eaLnBrk="1" hangingPunct="1"/>
            <a:r>
              <a:rPr lang="en-US" smtClean="0"/>
              <a:t>Technical Real Estate – Latest Site Overview</a:t>
            </a:r>
          </a:p>
        </p:txBody>
      </p:sp>
      <p:pic>
        <p:nvPicPr>
          <p:cNvPr id="7172" name="Picture 240" descr="intergate-columbia-web"/>
          <p:cNvPicPr>
            <a:picLocks noChangeAspect="1" noChangeArrowheads="1"/>
          </p:cNvPicPr>
          <p:nvPr/>
        </p:nvPicPr>
        <p:blipFill>
          <a:blip r:embed="rId2" cstate="print"/>
          <a:srcRect/>
          <a:stretch>
            <a:fillRect/>
          </a:stretch>
        </p:blipFill>
        <p:spPr bwMode="auto">
          <a:xfrm>
            <a:off x="499341" y="2370044"/>
            <a:ext cx="4069773" cy="1798544"/>
          </a:xfrm>
          <a:prstGeom prst="rect">
            <a:avLst/>
          </a:prstGeom>
          <a:noFill/>
          <a:ln w="9525">
            <a:solidFill>
              <a:srgbClr val="000000"/>
            </a:solidFill>
            <a:miter lim="800000"/>
            <a:headEnd/>
            <a:tailEnd/>
          </a:ln>
        </p:spPr>
      </p:pic>
      <p:sp>
        <p:nvSpPr>
          <p:cNvPr id="4101" name="Text Box 241"/>
          <p:cNvSpPr txBox="1">
            <a:spLocks noChangeArrowheads="1"/>
          </p:cNvSpPr>
          <p:nvPr/>
        </p:nvSpPr>
        <p:spPr bwMode="auto">
          <a:xfrm>
            <a:off x="463263" y="1075765"/>
            <a:ext cx="1404231" cy="298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b="0" u="sng" dirty="0" smtClean="0">
                <a:solidFill>
                  <a:schemeClr val="accent5">
                    <a:lumMod val="10000"/>
                  </a:schemeClr>
                </a:solidFill>
              </a:rPr>
              <a:t>Project  Overview</a:t>
            </a:r>
          </a:p>
        </p:txBody>
      </p:sp>
      <p:sp>
        <p:nvSpPr>
          <p:cNvPr id="4102" name="Text Box 242"/>
          <p:cNvSpPr txBox="1">
            <a:spLocks noChangeArrowheads="1"/>
          </p:cNvSpPr>
          <p:nvPr/>
        </p:nvSpPr>
        <p:spPr bwMode="auto">
          <a:xfrm>
            <a:off x="473364" y="1353110"/>
            <a:ext cx="8246341" cy="1160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marL="256432" indent="-256432" eaLnBrk="1" hangingPunct="1">
              <a:buFont typeface="Arial" pitchFamily="34" charset="0"/>
              <a:buChar char="•"/>
              <a:defRPr/>
            </a:pPr>
            <a:r>
              <a:rPr lang="en-US" b="0" dirty="0" smtClean="0">
                <a:solidFill>
                  <a:schemeClr val="accent5">
                    <a:lumMod val="10000"/>
                  </a:schemeClr>
                </a:solidFill>
              </a:rPr>
              <a:t>Completed in January 2011 and is currently hosting equipment for BlackRock and its clients.</a:t>
            </a:r>
            <a:r>
              <a:rPr lang="en-US" dirty="0">
                <a:solidFill>
                  <a:schemeClr val="accent5">
                    <a:lumMod val="10000"/>
                  </a:schemeClr>
                </a:solidFill>
              </a:rPr>
              <a:t> </a:t>
            </a:r>
            <a:r>
              <a:rPr lang="en-US" dirty="0" smtClean="0">
                <a:solidFill>
                  <a:schemeClr val="accent5">
                    <a:lumMod val="10000"/>
                  </a:schemeClr>
                </a:solidFill>
              </a:rPr>
              <a:t>  </a:t>
            </a:r>
            <a:endParaRPr lang="en-US" b="0" dirty="0" smtClean="0">
              <a:solidFill>
                <a:schemeClr val="accent5">
                  <a:lumMod val="10000"/>
                </a:schemeClr>
              </a:solidFill>
            </a:endParaRPr>
          </a:p>
          <a:p>
            <a:pPr marL="256432" indent="-256432" eaLnBrk="1" hangingPunct="1">
              <a:buFont typeface="Arial" pitchFamily="34" charset="0"/>
              <a:buChar char="•"/>
              <a:defRPr/>
            </a:pPr>
            <a:endParaRPr lang="en-US" b="0" dirty="0">
              <a:solidFill>
                <a:schemeClr val="accent5">
                  <a:lumMod val="10000"/>
                </a:schemeClr>
              </a:solidFill>
            </a:endParaRPr>
          </a:p>
          <a:p>
            <a:pPr marL="256432" indent="-256432" eaLnBrk="1" hangingPunct="1">
              <a:buFont typeface="Arial" pitchFamily="34" charset="0"/>
              <a:buChar char="•"/>
              <a:defRPr/>
            </a:pPr>
            <a:r>
              <a:rPr lang="en-US" b="0" dirty="0" smtClean="0">
                <a:solidFill>
                  <a:schemeClr val="accent5">
                    <a:lumMod val="10000"/>
                  </a:schemeClr>
                </a:solidFill>
              </a:rPr>
              <a:t>Completed the design and the build out of the space within 5 ½ months.  Including the build out of the concrete slab, full MEP, cabinets with LVC, and a production ready technology baseline kit for the Phase I area, along with some office space.  </a:t>
            </a:r>
            <a:endParaRPr lang="en-US" dirty="0" smtClean="0">
              <a:solidFill>
                <a:schemeClr val="accent5">
                  <a:lumMod val="10000"/>
                </a:schemeClr>
              </a:solidFill>
            </a:endParaRPr>
          </a:p>
        </p:txBody>
      </p:sp>
      <p:sp>
        <p:nvSpPr>
          <p:cNvPr id="4103" name="Text Box 243"/>
          <p:cNvSpPr txBox="1">
            <a:spLocks noChangeArrowheads="1"/>
          </p:cNvSpPr>
          <p:nvPr/>
        </p:nvSpPr>
        <p:spPr bwMode="auto">
          <a:xfrm>
            <a:off x="4651376" y="2249581"/>
            <a:ext cx="4315114" cy="1806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buFontTx/>
              <a:buChar char="•"/>
              <a:defRPr/>
            </a:pPr>
            <a:r>
              <a:rPr lang="en-US" b="0" dirty="0" smtClean="0">
                <a:solidFill>
                  <a:schemeClr val="accent5">
                    <a:lumMod val="10000"/>
                  </a:schemeClr>
                </a:solidFill>
              </a:rPr>
              <a:t>Space is leased one of the largest</a:t>
            </a:r>
            <a:br>
              <a:rPr lang="en-US" b="0" dirty="0" smtClean="0">
                <a:solidFill>
                  <a:schemeClr val="accent5">
                    <a:lumMod val="10000"/>
                  </a:schemeClr>
                </a:solidFill>
              </a:rPr>
            </a:br>
            <a:r>
              <a:rPr lang="en-US" b="0" dirty="0" smtClean="0">
                <a:solidFill>
                  <a:schemeClr val="accent5">
                    <a:lumMod val="10000"/>
                  </a:schemeClr>
                </a:solidFill>
              </a:rPr>
              <a:t>  Data Center developers in the Pacific North West.</a:t>
            </a:r>
          </a:p>
          <a:p>
            <a:pPr eaLnBrk="1" hangingPunct="1">
              <a:defRPr/>
            </a:pPr>
            <a:endParaRPr lang="en-US" b="0" dirty="0" smtClean="0">
              <a:solidFill>
                <a:schemeClr val="accent5">
                  <a:lumMod val="10000"/>
                </a:schemeClr>
              </a:solidFill>
            </a:endParaRPr>
          </a:p>
          <a:p>
            <a:pPr eaLnBrk="1" hangingPunct="1">
              <a:buFontTx/>
              <a:buChar char="•"/>
              <a:defRPr/>
            </a:pPr>
            <a:r>
              <a:rPr lang="en-US" b="0" dirty="0" smtClean="0">
                <a:solidFill>
                  <a:schemeClr val="accent5">
                    <a:lumMod val="10000"/>
                  </a:schemeClr>
                </a:solidFill>
              </a:rPr>
              <a:t>BlackRock is leasing roughly 20% of the total facility’s </a:t>
            </a:r>
          </a:p>
          <a:p>
            <a:pPr eaLnBrk="1" hangingPunct="1">
              <a:defRPr/>
            </a:pPr>
            <a:r>
              <a:rPr lang="en-US" b="0" dirty="0" smtClean="0">
                <a:solidFill>
                  <a:schemeClr val="accent5">
                    <a:lumMod val="10000"/>
                  </a:schemeClr>
                </a:solidFill>
              </a:rPr>
              <a:t> space.  </a:t>
            </a:r>
          </a:p>
          <a:p>
            <a:pPr eaLnBrk="1" hangingPunct="1">
              <a:buFontTx/>
              <a:buChar char="•"/>
              <a:defRPr/>
            </a:pPr>
            <a:endParaRPr lang="en-US" b="0" dirty="0" smtClean="0">
              <a:solidFill>
                <a:schemeClr val="accent5">
                  <a:lumMod val="10000"/>
                </a:schemeClr>
              </a:solidFill>
            </a:endParaRPr>
          </a:p>
          <a:p>
            <a:pPr eaLnBrk="1" hangingPunct="1">
              <a:buFontTx/>
              <a:buChar char="•"/>
              <a:defRPr/>
            </a:pPr>
            <a:r>
              <a:rPr lang="en-US" b="0" dirty="0" smtClean="0">
                <a:solidFill>
                  <a:schemeClr val="accent5">
                    <a:lumMod val="10000"/>
                  </a:schemeClr>
                </a:solidFill>
              </a:rPr>
              <a:t>BlackRock's "pod" is physically, mechanically and </a:t>
            </a:r>
            <a:br>
              <a:rPr lang="en-US" b="0" dirty="0" smtClean="0">
                <a:solidFill>
                  <a:schemeClr val="accent5">
                    <a:lumMod val="10000"/>
                  </a:schemeClr>
                </a:solidFill>
              </a:rPr>
            </a:br>
            <a:r>
              <a:rPr lang="en-US" b="0" dirty="0" smtClean="0">
                <a:solidFill>
                  <a:schemeClr val="accent5">
                    <a:lumMod val="10000"/>
                  </a:schemeClr>
                </a:solidFill>
              </a:rPr>
              <a:t> electrically demised from all of the other tenants.</a:t>
            </a:r>
            <a:r>
              <a:rPr lang="en-US" dirty="0" smtClean="0">
                <a:solidFill>
                  <a:schemeClr val="accent5">
                    <a:lumMod val="10000"/>
                  </a:schemeClr>
                </a:solidFill>
              </a:rPr>
              <a:t> </a:t>
            </a:r>
          </a:p>
        </p:txBody>
      </p:sp>
      <p:pic>
        <p:nvPicPr>
          <p:cNvPr id="8" name="Picture 7"/>
          <p:cNvPicPr>
            <a:picLocks noChangeAspect="1"/>
          </p:cNvPicPr>
          <p:nvPr/>
        </p:nvPicPr>
        <p:blipFill>
          <a:blip r:embed="rId3" cstate="print"/>
          <a:stretch>
            <a:fillRect/>
          </a:stretch>
        </p:blipFill>
        <p:spPr>
          <a:xfrm>
            <a:off x="499341" y="4524375"/>
            <a:ext cx="2176318" cy="1584232"/>
          </a:xfrm>
          <a:prstGeom prst="rect">
            <a:avLst/>
          </a:prstGeom>
          <a:ln w="3175">
            <a:solidFill>
              <a:schemeClr val="tx1">
                <a:lumMod val="50000"/>
              </a:schemeClr>
            </a:solidFill>
          </a:ln>
        </p:spPr>
      </p:pic>
      <p:pic>
        <p:nvPicPr>
          <p:cNvPr id="9" name="Picture 8"/>
          <p:cNvPicPr>
            <a:picLocks noChangeAspect="1"/>
          </p:cNvPicPr>
          <p:nvPr/>
        </p:nvPicPr>
        <p:blipFill>
          <a:blip r:embed="rId4" cstate="print"/>
          <a:stretch>
            <a:fillRect/>
          </a:stretch>
        </p:blipFill>
        <p:spPr>
          <a:xfrm>
            <a:off x="7044171" y="3861828"/>
            <a:ext cx="1736147" cy="2246779"/>
          </a:xfrm>
          <a:prstGeom prst="rect">
            <a:avLst/>
          </a:prstGeom>
          <a:ln w="3175">
            <a:solidFill>
              <a:schemeClr val="tx1">
                <a:lumMod val="50000"/>
              </a:schemeClr>
            </a:solidFill>
          </a:ln>
        </p:spPr>
      </p:pic>
      <p:pic>
        <p:nvPicPr>
          <p:cNvPr id="7178" name="Picture 4" descr="NAisle_1"/>
          <p:cNvPicPr>
            <a:picLocks noChangeAspect="1" noChangeArrowheads="1"/>
          </p:cNvPicPr>
          <p:nvPr/>
        </p:nvPicPr>
        <p:blipFill>
          <a:blip r:embed="rId5" cstate="print"/>
          <a:srcRect/>
          <a:stretch>
            <a:fillRect/>
          </a:stretch>
        </p:blipFill>
        <p:spPr bwMode="auto">
          <a:xfrm>
            <a:off x="4950114" y="3852022"/>
            <a:ext cx="1750580" cy="2264989"/>
          </a:xfrm>
          <a:prstGeom prst="rect">
            <a:avLst/>
          </a:prstGeom>
          <a:noFill/>
          <a:ln w="3175">
            <a:solidFill>
              <a:srgbClr val="000000"/>
            </a:solidFill>
            <a:miter lim="800000"/>
            <a:headEnd/>
            <a:tailEnd/>
          </a:ln>
        </p:spPr>
      </p:pic>
      <p:sp>
        <p:nvSpPr>
          <p:cNvPr id="11" name="Text Box 241"/>
          <p:cNvSpPr txBox="1">
            <a:spLocks noChangeArrowheads="1"/>
          </p:cNvSpPr>
          <p:nvPr/>
        </p:nvSpPr>
        <p:spPr bwMode="auto">
          <a:xfrm>
            <a:off x="3170671" y="4950199"/>
            <a:ext cx="1208408" cy="298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u="sng" dirty="0" smtClean="0">
                <a:solidFill>
                  <a:schemeClr val="accent5">
                    <a:lumMod val="10000"/>
                  </a:schemeClr>
                </a:solidFill>
              </a:rPr>
              <a:t>Before &amp; After</a:t>
            </a:r>
          </a:p>
        </p:txBody>
      </p:sp>
      <p:pic>
        <p:nvPicPr>
          <p:cNvPr id="51205" name="Picture 5"/>
          <p:cNvPicPr preferRelativeResize="0">
            <a:picLocks noChangeArrowheads="1"/>
          </p:cNvPicPr>
          <p:nvPr/>
        </p:nvPicPr>
        <p:blipFill>
          <a:blip r:embed="rId6"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miter lim="800000"/>
            <a:headEnd/>
            <a:tailEnd/>
          </a:ln>
        </p:spPr>
        <p:txBody>
          <a:bodyPr/>
          <a:lstStyle/>
          <a:p>
            <a:fld id="{6244E677-9291-48B8-8413-FFA12BDB778E}" type="slidenum">
              <a:rPr lang="en-US" smtClean="0">
                <a:latin typeface="Arial" pitchFamily="34" charset="0"/>
                <a:cs typeface="Arial" pitchFamily="34" charset="0"/>
              </a:rPr>
              <a:pPr/>
              <a:t>37</a:t>
            </a:fld>
            <a:endParaRPr lang="en-US" smtClean="0">
              <a:latin typeface="Arial" pitchFamily="34" charset="0"/>
              <a:cs typeface="Arial" pitchFamily="34" charset="0"/>
            </a:endParaRPr>
          </a:p>
        </p:txBody>
      </p:sp>
      <p:sp>
        <p:nvSpPr>
          <p:cNvPr id="8195" name="Rectangle 2"/>
          <p:cNvSpPr>
            <a:spLocks noGrp="1" noChangeArrowheads="1"/>
          </p:cNvSpPr>
          <p:nvPr>
            <p:ph type="title"/>
          </p:nvPr>
        </p:nvSpPr>
        <p:spPr>
          <a:xfrm>
            <a:off x="457200" y="228600"/>
            <a:ext cx="8229600" cy="1143000"/>
          </a:xfrm>
        </p:spPr>
        <p:txBody>
          <a:bodyPr>
            <a:normAutofit fontScale="90000"/>
          </a:bodyPr>
          <a:lstStyle/>
          <a:p>
            <a:pPr eaLnBrk="1" hangingPunct="1"/>
            <a:r>
              <a:rPr lang="en-US" smtClean="0"/>
              <a:t>Technical Real Estate – Tricks of the Trade</a:t>
            </a:r>
          </a:p>
        </p:txBody>
      </p:sp>
      <p:sp>
        <p:nvSpPr>
          <p:cNvPr id="8196" name="Text Box 3"/>
          <p:cNvSpPr txBox="1">
            <a:spLocks noChangeArrowheads="1"/>
          </p:cNvSpPr>
          <p:nvPr/>
        </p:nvSpPr>
        <p:spPr bwMode="auto">
          <a:xfrm>
            <a:off x="3938444" y="4539784"/>
            <a:ext cx="4469534" cy="1160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dirty="0" smtClean="0">
                <a:solidFill>
                  <a:schemeClr val="accent5">
                    <a:lumMod val="10000"/>
                  </a:schemeClr>
                </a:solidFill>
              </a:rPr>
              <a:t>HVAC:</a:t>
            </a:r>
          </a:p>
          <a:p>
            <a:pPr lvl="1" eaLnBrk="1" hangingPunct="1">
              <a:buFontTx/>
              <a:buChar char="•"/>
              <a:defRPr/>
            </a:pPr>
            <a:r>
              <a:rPr lang="en-US" b="0" dirty="0" smtClean="0">
                <a:solidFill>
                  <a:schemeClr val="accent5">
                    <a:lumMod val="10000"/>
                  </a:schemeClr>
                </a:solidFill>
              </a:rPr>
              <a:t>(5) 140 ton indirect-evaporative roof-top units.</a:t>
            </a:r>
          </a:p>
          <a:p>
            <a:pPr lvl="1" eaLnBrk="1" hangingPunct="1">
              <a:buFontTx/>
              <a:buChar char="•"/>
              <a:defRPr/>
            </a:pPr>
            <a:r>
              <a:rPr lang="en-US" b="0" dirty="0" smtClean="0">
                <a:solidFill>
                  <a:schemeClr val="accent5">
                    <a:lumMod val="10000"/>
                  </a:schemeClr>
                </a:solidFill>
              </a:rPr>
              <a:t>Cooling is N+1 for up to 1.6 Mw of connected load.</a:t>
            </a:r>
          </a:p>
          <a:p>
            <a:pPr lvl="1" eaLnBrk="1" hangingPunct="1">
              <a:buFontTx/>
              <a:buChar char="•"/>
              <a:defRPr/>
            </a:pPr>
            <a:r>
              <a:rPr lang="en-US" b="0" dirty="0" smtClean="0">
                <a:solidFill>
                  <a:schemeClr val="accent5">
                    <a:lumMod val="10000"/>
                  </a:schemeClr>
                </a:solidFill>
              </a:rPr>
              <a:t>Expansion capability for (4) additional units.</a:t>
            </a:r>
          </a:p>
        </p:txBody>
      </p:sp>
      <p:pic>
        <p:nvPicPr>
          <p:cNvPr id="8197" name="Picture 5" descr="AHU_3"/>
          <p:cNvPicPr>
            <a:picLocks noChangeAspect="1" noChangeArrowheads="1"/>
          </p:cNvPicPr>
          <p:nvPr/>
        </p:nvPicPr>
        <p:blipFill>
          <a:blip r:embed="rId2" cstate="print"/>
          <a:srcRect/>
          <a:stretch>
            <a:fillRect/>
          </a:stretch>
        </p:blipFill>
        <p:spPr bwMode="auto">
          <a:xfrm>
            <a:off x="4950114" y="1428750"/>
            <a:ext cx="3740727" cy="2723029"/>
          </a:xfrm>
          <a:prstGeom prst="rect">
            <a:avLst/>
          </a:prstGeom>
          <a:noFill/>
          <a:ln w="3175">
            <a:solidFill>
              <a:srgbClr val="000000"/>
            </a:solidFill>
            <a:miter lim="800000"/>
            <a:headEnd/>
            <a:tailEnd/>
          </a:ln>
        </p:spPr>
      </p:pic>
      <p:sp>
        <p:nvSpPr>
          <p:cNvPr id="8198" name="Rectangle 6"/>
          <p:cNvSpPr>
            <a:spLocks noChangeArrowheads="1"/>
          </p:cNvSpPr>
          <p:nvPr/>
        </p:nvSpPr>
        <p:spPr bwMode="auto">
          <a:xfrm>
            <a:off x="613353" y="1243853"/>
            <a:ext cx="4192443" cy="1190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p>
            <a:pPr>
              <a:defRPr/>
            </a:pPr>
            <a:r>
              <a:rPr lang="en-US" b="0" dirty="0">
                <a:solidFill>
                  <a:schemeClr val="accent5">
                    <a:lumMod val="10000"/>
                  </a:schemeClr>
                </a:solidFill>
                <a:latin typeface="Arial" charset="0"/>
                <a:cs typeface="Arial" charset="0"/>
              </a:rPr>
              <a:t>Best bang for your buck!</a:t>
            </a:r>
          </a:p>
          <a:p>
            <a:pPr marL="256432" indent="-256432">
              <a:buFont typeface="Arial" pitchFamily="34" charset="0"/>
              <a:buChar char="•"/>
              <a:defRPr/>
            </a:pPr>
            <a:r>
              <a:rPr lang="en-US" b="0" dirty="0">
                <a:solidFill>
                  <a:schemeClr val="accent5">
                    <a:lumMod val="10000"/>
                  </a:schemeClr>
                </a:solidFill>
                <a:latin typeface="Arial" charset="0"/>
                <a:cs typeface="Arial" charset="0"/>
              </a:rPr>
              <a:t>Hot-Isle Containment provided for complete cold-isle,</a:t>
            </a:r>
            <a:br>
              <a:rPr lang="en-US" b="0" dirty="0">
                <a:solidFill>
                  <a:schemeClr val="accent5">
                    <a:lumMod val="10000"/>
                  </a:schemeClr>
                </a:solidFill>
                <a:latin typeface="Arial" charset="0"/>
                <a:cs typeface="Arial" charset="0"/>
              </a:rPr>
            </a:br>
            <a:r>
              <a:rPr lang="en-US" b="0" dirty="0">
                <a:solidFill>
                  <a:schemeClr val="accent5">
                    <a:lumMod val="10000"/>
                  </a:schemeClr>
                </a:solidFill>
                <a:latin typeface="Arial" charset="0"/>
                <a:cs typeface="Arial" charset="0"/>
              </a:rPr>
              <a:t>hot-isle  isolation</a:t>
            </a:r>
          </a:p>
        </p:txBody>
      </p:sp>
      <p:pic>
        <p:nvPicPr>
          <p:cNvPr id="9224" name="Picture 8" descr="H:\Secure\Vallario_Files\Pictures\EWD\Pod Side.JPG"/>
          <p:cNvPicPr>
            <a:picLocks noChangeAspect="1" noChangeArrowheads="1"/>
          </p:cNvPicPr>
          <p:nvPr/>
        </p:nvPicPr>
        <p:blipFill>
          <a:blip r:embed="rId3" cstate="print"/>
          <a:srcRect/>
          <a:stretch>
            <a:fillRect/>
          </a:stretch>
        </p:blipFill>
        <p:spPr bwMode="auto">
          <a:xfrm>
            <a:off x="613353" y="2256585"/>
            <a:ext cx="2804102" cy="3629305"/>
          </a:xfrm>
          <a:prstGeom prst="rect">
            <a:avLst/>
          </a:prstGeom>
          <a:noFill/>
          <a:ln w="3175">
            <a:solidFill>
              <a:schemeClr val="tx1">
                <a:lumMod val="50000"/>
              </a:schemeClr>
            </a:solidFill>
          </a:ln>
          <a:extLst>
            <a:ext uri="{909E8E84-426E-40DD-AFC4-6F175D3DCCD1}">
              <a14:hiddenFill xmlns:a14="http://schemas.microsoft.com/office/drawing/2010/main" xmlns="">
                <a:solidFill>
                  <a:srgbClr val="FFFFFF"/>
                </a:solidFill>
              </a14:hiddenFill>
            </a:ext>
          </a:extLst>
        </p:spPr>
      </p:pic>
      <p:pic>
        <p:nvPicPr>
          <p:cNvPr id="52228" name="Picture 4"/>
          <p:cNvPicPr preferRelativeResize="0">
            <a:picLocks noChangeArrowheads="1"/>
          </p:cNvPicPr>
          <p:nvPr/>
        </p:nvPicPr>
        <p:blipFill>
          <a:blip r:embed="rId4" cstate="print"/>
          <a:srcRect/>
          <a:stretch>
            <a:fillRect/>
          </a:stretch>
        </p:blipFill>
        <p:spPr bwMode="auto">
          <a:xfrm>
            <a:off x="-100584"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a:ln>
            <a:miter lim="800000"/>
            <a:headEnd/>
            <a:tailEnd/>
          </a:ln>
        </p:spPr>
        <p:txBody>
          <a:bodyPr/>
          <a:lstStyle/>
          <a:p>
            <a:fld id="{0D94D132-EED7-4DDF-8F37-C1C2C4E4FB8B}" type="slidenum">
              <a:rPr lang="en-US" smtClean="0">
                <a:latin typeface="Arial" pitchFamily="34" charset="0"/>
                <a:cs typeface="Arial" pitchFamily="34" charset="0"/>
              </a:rPr>
              <a:pPr/>
              <a:t>38</a:t>
            </a:fld>
            <a:endParaRPr lang="en-US" smtClean="0">
              <a:latin typeface="Arial" pitchFamily="34" charset="0"/>
              <a:cs typeface="Arial" pitchFamily="34" charset="0"/>
            </a:endParaRPr>
          </a:p>
        </p:txBody>
      </p:sp>
      <p:sp>
        <p:nvSpPr>
          <p:cNvPr id="9219" name="Rectangle 2"/>
          <p:cNvSpPr>
            <a:spLocks noGrp="1" noChangeArrowheads="1"/>
          </p:cNvSpPr>
          <p:nvPr>
            <p:ph type="title"/>
          </p:nvPr>
        </p:nvSpPr>
        <p:spPr/>
        <p:txBody>
          <a:bodyPr>
            <a:normAutofit fontScale="90000"/>
          </a:bodyPr>
          <a:lstStyle/>
          <a:p>
            <a:pPr eaLnBrk="1" hangingPunct="1"/>
            <a:r>
              <a:rPr lang="en-US" smtClean="0"/>
              <a:t>Technical Real Estate – Constructing a Non-owned Facility</a:t>
            </a:r>
          </a:p>
        </p:txBody>
      </p:sp>
      <p:sp>
        <p:nvSpPr>
          <p:cNvPr id="7172" name="Text Box 3"/>
          <p:cNvSpPr txBox="1">
            <a:spLocks noChangeArrowheads="1"/>
          </p:cNvSpPr>
          <p:nvPr/>
        </p:nvSpPr>
        <p:spPr bwMode="auto">
          <a:xfrm>
            <a:off x="613353" y="1245254"/>
            <a:ext cx="6062806" cy="1590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algn="just" eaLnBrk="1" hangingPunct="1">
              <a:defRPr/>
            </a:pPr>
            <a:r>
              <a:rPr lang="en-US" dirty="0" smtClean="0">
                <a:solidFill>
                  <a:schemeClr val="accent5">
                    <a:lumMod val="10000"/>
                  </a:schemeClr>
                </a:solidFill>
              </a:rPr>
              <a:t>Electrical Utility:</a:t>
            </a:r>
          </a:p>
          <a:p>
            <a:pPr lvl="1" algn="just" eaLnBrk="1" hangingPunct="1">
              <a:buFontTx/>
              <a:buChar char="•"/>
              <a:defRPr/>
            </a:pPr>
            <a:r>
              <a:rPr lang="en-US" b="0" dirty="0" smtClean="0">
                <a:solidFill>
                  <a:schemeClr val="accent5">
                    <a:lumMod val="10000"/>
                  </a:schemeClr>
                </a:solidFill>
              </a:rPr>
              <a:t>The campus is served by an on-site 30 Mw High Voltage substation.</a:t>
            </a:r>
          </a:p>
          <a:p>
            <a:pPr lvl="1" algn="just" eaLnBrk="1" hangingPunct="1">
              <a:buFontTx/>
              <a:buChar char="•"/>
              <a:defRPr/>
            </a:pPr>
            <a:r>
              <a:rPr lang="en-US" b="0" dirty="0" smtClean="0">
                <a:solidFill>
                  <a:schemeClr val="accent5">
                    <a:lumMod val="10000"/>
                  </a:schemeClr>
                </a:solidFill>
              </a:rPr>
              <a:t>The substation is dual-fed from two independent Hydro-electric dams.</a:t>
            </a:r>
          </a:p>
          <a:p>
            <a:pPr lvl="1" algn="just" eaLnBrk="1" hangingPunct="1">
              <a:buFontTx/>
              <a:buChar char="•"/>
              <a:defRPr/>
            </a:pPr>
            <a:r>
              <a:rPr lang="en-US" b="0" dirty="0" smtClean="0">
                <a:solidFill>
                  <a:schemeClr val="accent5">
                    <a:lumMod val="10000"/>
                  </a:schemeClr>
                </a:solidFill>
              </a:rPr>
              <a:t>The building is ring-fed at 13.2 kv from the substation.</a:t>
            </a:r>
          </a:p>
          <a:p>
            <a:pPr lvl="1" algn="just" eaLnBrk="1" hangingPunct="1">
              <a:buFontTx/>
              <a:buChar char="•"/>
              <a:defRPr/>
            </a:pPr>
            <a:r>
              <a:rPr lang="en-US" b="0" dirty="0" smtClean="0">
                <a:solidFill>
                  <a:schemeClr val="accent5">
                    <a:lumMod val="10000"/>
                  </a:schemeClr>
                </a:solidFill>
              </a:rPr>
              <a:t>The BlackRock pod is provided with (2) 4.5 Mw feeders from the MV switch</a:t>
            </a:r>
            <a:br>
              <a:rPr lang="en-US" b="0" dirty="0" smtClean="0">
                <a:solidFill>
                  <a:schemeClr val="accent5">
                    <a:lumMod val="10000"/>
                  </a:schemeClr>
                </a:solidFill>
              </a:rPr>
            </a:br>
            <a:r>
              <a:rPr lang="en-US" b="0" dirty="0" smtClean="0">
                <a:solidFill>
                  <a:schemeClr val="accent5">
                    <a:lumMod val="10000"/>
                  </a:schemeClr>
                </a:solidFill>
              </a:rPr>
              <a:t>  gear.</a:t>
            </a:r>
          </a:p>
        </p:txBody>
      </p:sp>
      <p:pic>
        <p:nvPicPr>
          <p:cNvPr id="9221" name="Picture 4" descr="damn"/>
          <p:cNvPicPr>
            <a:picLocks noChangeAspect="1" noChangeArrowheads="1"/>
          </p:cNvPicPr>
          <p:nvPr/>
        </p:nvPicPr>
        <p:blipFill>
          <a:blip r:embed="rId2" cstate="print"/>
          <a:srcRect/>
          <a:stretch>
            <a:fillRect/>
          </a:stretch>
        </p:blipFill>
        <p:spPr bwMode="auto">
          <a:xfrm>
            <a:off x="6824807" y="1312490"/>
            <a:ext cx="1881909" cy="1788739"/>
          </a:xfrm>
          <a:prstGeom prst="rect">
            <a:avLst/>
          </a:prstGeom>
          <a:noFill/>
          <a:ln w="9525">
            <a:solidFill>
              <a:srgbClr val="000000"/>
            </a:solidFill>
            <a:miter lim="800000"/>
            <a:headEnd/>
            <a:tailEnd/>
          </a:ln>
        </p:spPr>
      </p:pic>
      <p:sp>
        <p:nvSpPr>
          <p:cNvPr id="7177" name="Text Box 8"/>
          <p:cNvSpPr txBox="1">
            <a:spLocks noChangeArrowheads="1"/>
          </p:cNvSpPr>
          <p:nvPr/>
        </p:nvSpPr>
        <p:spPr bwMode="auto">
          <a:xfrm>
            <a:off x="6999432" y="3168463"/>
            <a:ext cx="1614921" cy="205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spcBef>
                <a:spcPct val="50000"/>
              </a:spcBef>
              <a:defRPr/>
            </a:pPr>
            <a:r>
              <a:rPr lang="en-US" sz="800" b="0" dirty="0" smtClean="0">
                <a:solidFill>
                  <a:schemeClr val="accent5">
                    <a:lumMod val="10000"/>
                  </a:schemeClr>
                </a:solidFill>
              </a:rPr>
              <a:t>One of two Columbia River Dams</a:t>
            </a:r>
          </a:p>
        </p:txBody>
      </p:sp>
      <p:pic>
        <p:nvPicPr>
          <p:cNvPr id="11" name="Picture 10"/>
          <p:cNvPicPr>
            <a:picLocks noChangeAspect="1"/>
          </p:cNvPicPr>
          <p:nvPr/>
        </p:nvPicPr>
        <p:blipFill>
          <a:blip r:embed="rId3" cstate="print"/>
          <a:stretch>
            <a:fillRect/>
          </a:stretch>
        </p:blipFill>
        <p:spPr>
          <a:xfrm>
            <a:off x="613353" y="2617974"/>
            <a:ext cx="4485409" cy="3265114"/>
          </a:xfrm>
          <a:prstGeom prst="rect">
            <a:avLst/>
          </a:prstGeom>
          <a:ln w="3175">
            <a:solidFill>
              <a:schemeClr val="tx1">
                <a:lumMod val="50000"/>
              </a:schemeClr>
            </a:solidFill>
          </a:ln>
        </p:spPr>
      </p:pic>
      <p:pic>
        <p:nvPicPr>
          <p:cNvPr id="53251" name="Picture 3"/>
          <p:cNvPicPr preferRelativeResize="0">
            <a:picLocks noChangeArrowheads="1"/>
          </p:cNvPicPr>
          <p:nvPr/>
        </p:nvPicPr>
        <p:blipFill>
          <a:blip r:embed="rId4"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a:ln>
            <a:miter lim="800000"/>
            <a:headEnd/>
            <a:tailEnd/>
          </a:ln>
        </p:spPr>
        <p:txBody>
          <a:bodyPr/>
          <a:lstStyle/>
          <a:p>
            <a:fld id="{A4FC0A7A-3964-4643-BF29-1881B3A27190}" type="slidenum">
              <a:rPr lang="en-US" smtClean="0">
                <a:latin typeface="Arial" pitchFamily="34" charset="0"/>
                <a:cs typeface="Arial" pitchFamily="34" charset="0"/>
              </a:rPr>
              <a:pPr/>
              <a:t>39</a:t>
            </a:fld>
            <a:endParaRPr lang="en-US" smtClean="0">
              <a:latin typeface="Arial" pitchFamily="34" charset="0"/>
              <a:cs typeface="Arial" pitchFamily="34" charset="0"/>
            </a:endParaRPr>
          </a:p>
        </p:txBody>
      </p:sp>
      <p:sp>
        <p:nvSpPr>
          <p:cNvPr id="10243" name="Rectangle 2"/>
          <p:cNvSpPr>
            <a:spLocks noGrp="1" noChangeArrowheads="1"/>
          </p:cNvSpPr>
          <p:nvPr>
            <p:ph type="title"/>
          </p:nvPr>
        </p:nvSpPr>
        <p:spPr/>
        <p:txBody>
          <a:bodyPr>
            <a:normAutofit fontScale="90000"/>
          </a:bodyPr>
          <a:lstStyle/>
          <a:p>
            <a:pPr eaLnBrk="1" hangingPunct="1"/>
            <a:r>
              <a:rPr lang="en-US" dirty="0" smtClean="0"/>
              <a:t>Technical Real Estate – Constructing a Non-owned Facility</a:t>
            </a:r>
          </a:p>
        </p:txBody>
      </p:sp>
      <p:sp>
        <p:nvSpPr>
          <p:cNvPr id="7" name="Text Box 7"/>
          <p:cNvSpPr txBox="1">
            <a:spLocks noChangeArrowheads="1"/>
          </p:cNvSpPr>
          <p:nvPr/>
        </p:nvSpPr>
        <p:spPr bwMode="auto">
          <a:xfrm>
            <a:off x="515216" y="1220042"/>
            <a:ext cx="5875193" cy="1375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dirty="0" smtClean="0">
                <a:solidFill>
                  <a:schemeClr val="accent5">
                    <a:lumMod val="10000"/>
                  </a:schemeClr>
                </a:solidFill>
              </a:rPr>
              <a:t>UPS Systems/PDU’s:</a:t>
            </a:r>
          </a:p>
          <a:p>
            <a:pPr lvl="1" eaLnBrk="1" hangingPunct="1">
              <a:buFontTx/>
              <a:buChar char="•"/>
              <a:defRPr/>
            </a:pPr>
            <a:r>
              <a:rPr lang="en-US" b="0" dirty="0" smtClean="0">
                <a:solidFill>
                  <a:schemeClr val="accent5">
                    <a:lumMod val="10000"/>
                  </a:schemeClr>
                </a:solidFill>
              </a:rPr>
              <a:t>(8) primary 250 kw UPS's and (2) 500 kw standby UPS's Provisions for (8) </a:t>
            </a:r>
            <a:br>
              <a:rPr lang="en-US" b="0" dirty="0" smtClean="0">
                <a:solidFill>
                  <a:schemeClr val="accent5">
                    <a:lumMod val="10000"/>
                  </a:schemeClr>
                </a:solidFill>
              </a:rPr>
            </a:br>
            <a:r>
              <a:rPr lang="en-US" b="0" dirty="0" smtClean="0">
                <a:solidFill>
                  <a:schemeClr val="accent5">
                    <a:lumMod val="10000"/>
                  </a:schemeClr>
                </a:solidFill>
              </a:rPr>
              <a:t> additional 250 kw.</a:t>
            </a:r>
          </a:p>
          <a:p>
            <a:pPr lvl="1" eaLnBrk="1" hangingPunct="1">
              <a:buFontTx/>
              <a:buChar char="•"/>
              <a:defRPr/>
            </a:pPr>
            <a:r>
              <a:rPr lang="en-US" b="0" dirty="0" smtClean="0">
                <a:solidFill>
                  <a:schemeClr val="accent5">
                    <a:lumMod val="10000"/>
                  </a:schemeClr>
                </a:solidFill>
              </a:rPr>
              <a:t>UPS's utilize 25 kw, hot-swappable modules, 96+% efficient.</a:t>
            </a:r>
          </a:p>
          <a:p>
            <a:pPr lvl="1" eaLnBrk="1" hangingPunct="1">
              <a:buFontTx/>
              <a:buChar char="•"/>
              <a:defRPr/>
            </a:pPr>
            <a:r>
              <a:rPr lang="en-US" b="0" dirty="0" smtClean="0">
                <a:solidFill>
                  <a:schemeClr val="accent5">
                    <a:lumMod val="10000"/>
                  </a:schemeClr>
                </a:solidFill>
              </a:rPr>
              <a:t>(22) 415v, 277 kw modular PDU's, (4) 208v, 144 kw modular PDU's.</a:t>
            </a:r>
            <a:endParaRPr lang="en-US" dirty="0" smtClean="0">
              <a:solidFill>
                <a:schemeClr val="accent5">
                  <a:lumMod val="10000"/>
                </a:schemeClr>
              </a:solidFill>
            </a:endParaRPr>
          </a:p>
        </p:txBody>
      </p:sp>
      <p:pic>
        <p:nvPicPr>
          <p:cNvPr id="2" name="Picture 1"/>
          <p:cNvPicPr>
            <a:picLocks noChangeAspect="1"/>
          </p:cNvPicPr>
          <p:nvPr/>
        </p:nvPicPr>
        <p:blipFill>
          <a:blip r:embed="rId2" cstate="print"/>
          <a:stretch>
            <a:fillRect/>
          </a:stretch>
        </p:blipFill>
        <p:spPr>
          <a:xfrm>
            <a:off x="541194" y="2361640"/>
            <a:ext cx="4654261" cy="3388379"/>
          </a:xfrm>
          <a:prstGeom prst="rect">
            <a:avLst/>
          </a:prstGeom>
          <a:ln w="3175">
            <a:solidFill>
              <a:schemeClr val="tx1">
                <a:lumMod val="50000"/>
              </a:schemeClr>
            </a:solidFill>
          </a:ln>
        </p:spPr>
      </p:pic>
      <p:pic>
        <p:nvPicPr>
          <p:cNvPr id="3" name="Picture 2"/>
          <p:cNvPicPr>
            <a:picLocks noChangeAspect="1"/>
          </p:cNvPicPr>
          <p:nvPr/>
        </p:nvPicPr>
        <p:blipFill>
          <a:blip r:embed="rId3" cstate="print"/>
          <a:stretch>
            <a:fillRect/>
          </a:stretch>
        </p:blipFill>
        <p:spPr>
          <a:xfrm>
            <a:off x="5922818" y="1784537"/>
            <a:ext cx="3030682" cy="3922059"/>
          </a:xfrm>
          <a:prstGeom prst="rect">
            <a:avLst/>
          </a:prstGeom>
          <a:ln w="3175">
            <a:solidFill>
              <a:schemeClr val="tx1">
                <a:lumMod val="50000"/>
              </a:schemeClr>
            </a:solidFill>
          </a:ln>
        </p:spPr>
      </p:pic>
      <p:pic>
        <p:nvPicPr>
          <p:cNvPr id="58370" name="Picture 2"/>
          <p:cNvPicPr preferRelativeResize="0">
            <a:picLocks noChangeArrowheads="1"/>
          </p:cNvPicPr>
          <p:nvPr/>
        </p:nvPicPr>
        <p:blipFill>
          <a:blip r:embed="rId4"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LL84 - Summary</a:t>
            </a:r>
            <a:endParaRPr lang="en-US" sz="2400" b="1" dirty="0">
              <a:solidFill>
                <a:schemeClr val="bg1"/>
              </a:solidFill>
            </a:endParaRPr>
          </a:p>
        </p:txBody>
      </p:sp>
      <p:sp>
        <p:nvSpPr>
          <p:cNvPr id="4" name="TextBox 3"/>
          <p:cNvSpPr txBox="1"/>
          <p:nvPr/>
        </p:nvSpPr>
        <p:spPr>
          <a:xfrm>
            <a:off x="228599" y="1382792"/>
            <a:ext cx="8620126" cy="3570208"/>
          </a:xfrm>
          <a:prstGeom prst="rect">
            <a:avLst/>
          </a:prstGeom>
          <a:noFill/>
        </p:spPr>
        <p:txBody>
          <a:bodyPr wrap="square" rtlCol="0">
            <a:spAutoFit/>
          </a:bodyPr>
          <a:lstStyle/>
          <a:p>
            <a:pPr marL="114300" indent="-114300">
              <a:spcAft>
                <a:spcPts val="600"/>
              </a:spcAft>
            </a:pPr>
            <a:r>
              <a:rPr lang="en-US" sz="2000" b="1" dirty="0" smtClean="0">
                <a:solidFill>
                  <a:srgbClr val="005288"/>
                </a:solidFill>
                <a:cs typeface="Arial" pitchFamily="34" charset="0"/>
              </a:rPr>
              <a:t>Local Law 84: Benchmarking</a:t>
            </a:r>
          </a:p>
          <a:p>
            <a:pPr marL="114300" indent="-114300">
              <a:spcAft>
                <a:spcPts val="600"/>
              </a:spcAft>
              <a:buFont typeface="Arial" pitchFamily="34" charset="0"/>
              <a:buChar char="•"/>
            </a:pPr>
            <a:r>
              <a:rPr lang="en-US" sz="2000" dirty="0" smtClean="0">
                <a:solidFill>
                  <a:srgbClr val="005288"/>
                </a:solidFill>
                <a:cs typeface="Arial" pitchFamily="34" charset="0"/>
              </a:rPr>
              <a:t> Transparency and market transformation</a:t>
            </a:r>
            <a:endParaRPr lang="en-US" sz="2000" b="1" dirty="0" smtClean="0">
              <a:solidFill>
                <a:srgbClr val="005288"/>
              </a:solidFill>
              <a:cs typeface="Arial" pitchFamily="34" charset="0"/>
            </a:endParaRPr>
          </a:p>
          <a:p>
            <a:pPr marL="114300" indent="-114300">
              <a:spcAft>
                <a:spcPts val="600"/>
              </a:spcAft>
              <a:buFont typeface="Arial" pitchFamily="34" charset="0"/>
              <a:buChar char="•"/>
            </a:pPr>
            <a:r>
              <a:rPr lang="en-US" sz="2000" dirty="0" smtClean="0">
                <a:solidFill>
                  <a:srgbClr val="005288"/>
                </a:solidFill>
                <a:cs typeface="Arial" pitchFamily="34" charset="0"/>
              </a:rPr>
              <a:t> Covers 1 building on the lot &gt; 50,000 ft</a:t>
            </a:r>
            <a:r>
              <a:rPr lang="en-US" sz="2000" baseline="30000" dirty="0" smtClean="0">
                <a:solidFill>
                  <a:srgbClr val="005288"/>
                </a:solidFill>
                <a:cs typeface="Arial" pitchFamily="34" charset="0"/>
              </a:rPr>
              <a:t>2</a:t>
            </a:r>
            <a:r>
              <a:rPr lang="en-US" sz="2000" dirty="0" smtClean="0">
                <a:solidFill>
                  <a:srgbClr val="005288"/>
                </a:solidFill>
                <a:cs typeface="Arial" pitchFamily="34" charset="0"/>
              </a:rPr>
              <a:t> or multiple buildings on a single lot &gt;100,000 ft</a:t>
            </a:r>
            <a:r>
              <a:rPr lang="en-US" sz="2000" baseline="30000" dirty="0" smtClean="0">
                <a:solidFill>
                  <a:srgbClr val="005288"/>
                </a:solidFill>
                <a:cs typeface="Arial" pitchFamily="34" charset="0"/>
              </a:rPr>
              <a:t>2 </a:t>
            </a:r>
          </a:p>
          <a:p>
            <a:pPr marL="114300" indent="-114300">
              <a:spcAft>
                <a:spcPts val="600"/>
              </a:spcAft>
              <a:buFont typeface="Arial" pitchFamily="34" charset="0"/>
              <a:buChar char="•"/>
            </a:pPr>
            <a:r>
              <a:rPr lang="en-US" sz="2000" dirty="0" smtClean="0">
                <a:solidFill>
                  <a:srgbClr val="005288"/>
                </a:solidFill>
                <a:cs typeface="Arial" pitchFamily="34" charset="0"/>
              </a:rPr>
              <a:t> Annually submit consumption using U.S. Environmental Protection Agency’s online tool (Portfolio Manager)</a:t>
            </a:r>
          </a:p>
          <a:p>
            <a:pPr marL="114300" indent="-114300">
              <a:spcAft>
                <a:spcPts val="600"/>
              </a:spcAft>
              <a:buFont typeface="Arial" pitchFamily="34" charset="0"/>
              <a:buChar char="•"/>
            </a:pPr>
            <a:r>
              <a:rPr lang="en-US" sz="2000" dirty="0">
                <a:solidFill>
                  <a:srgbClr val="005288"/>
                </a:solidFill>
                <a:cs typeface="Arial" pitchFamily="34" charset="0"/>
              </a:rPr>
              <a:t> </a:t>
            </a:r>
            <a:r>
              <a:rPr lang="en-US" sz="2000" dirty="0" smtClean="0">
                <a:solidFill>
                  <a:srgbClr val="005288"/>
                </a:solidFill>
                <a:cs typeface="Arial" pitchFamily="34" charset="0"/>
              </a:rPr>
              <a:t>Annual deadline May 1</a:t>
            </a:r>
            <a:r>
              <a:rPr lang="en-US" sz="2000" baseline="30000" dirty="0" smtClean="0">
                <a:solidFill>
                  <a:srgbClr val="005288"/>
                </a:solidFill>
                <a:cs typeface="Arial" pitchFamily="34" charset="0"/>
              </a:rPr>
              <a:t>st</a:t>
            </a:r>
            <a:r>
              <a:rPr lang="en-US" sz="2000" dirty="0" smtClean="0">
                <a:solidFill>
                  <a:srgbClr val="005288"/>
                </a:solidFill>
                <a:cs typeface="Arial" pitchFamily="34" charset="0"/>
              </a:rPr>
              <a:t>; quarterly deadlines thereafter</a:t>
            </a:r>
          </a:p>
          <a:p>
            <a:pPr marL="114300" indent="-114300">
              <a:spcAft>
                <a:spcPts val="600"/>
              </a:spcAft>
              <a:buFont typeface="Arial" pitchFamily="34" charset="0"/>
              <a:buChar char="•"/>
            </a:pPr>
            <a:r>
              <a:rPr lang="en-US" sz="2000" dirty="0">
                <a:solidFill>
                  <a:srgbClr val="005288"/>
                </a:solidFill>
                <a:cs typeface="Arial" pitchFamily="34" charset="0"/>
              </a:rPr>
              <a:t>1.7 billion ft</a:t>
            </a:r>
            <a:r>
              <a:rPr lang="en-US" sz="2000" baseline="30000" dirty="0">
                <a:solidFill>
                  <a:srgbClr val="005288"/>
                </a:solidFill>
                <a:cs typeface="Arial" pitchFamily="34" charset="0"/>
              </a:rPr>
              <a:t>2</a:t>
            </a:r>
            <a:r>
              <a:rPr lang="en-US" sz="2000" dirty="0">
                <a:solidFill>
                  <a:srgbClr val="005288"/>
                </a:solidFill>
                <a:cs typeface="Arial" pitchFamily="34" charset="0"/>
              </a:rPr>
              <a:t> benchmarked (equal to built areas in Boston and San Francisco combined</a:t>
            </a:r>
            <a:r>
              <a:rPr lang="en-US" sz="2000" dirty="0" smtClean="0">
                <a:solidFill>
                  <a:srgbClr val="005288"/>
                </a:solidFill>
                <a:cs typeface="Arial" pitchFamily="34" charset="0"/>
              </a:rPr>
              <a:t>)</a:t>
            </a:r>
            <a:endParaRPr lang="en-US" sz="1600" b="1" dirty="0" smtClean="0">
              <a:solidFill>
                <a:srgbClr val="005288"/>
              </a:solidFill>
              <a:cs typeface="Arial" pitchFamily="34" charset="0"/>
            </a:endParaRPr>
          </a:p>
          <a:p>
            <a:pPr marL="114300" indent="-114300">
              <a:buFont typeface="Arial" pitchFamily="34" charset="0"/>
              <a:buChar char="•"/>
            </a:pPr>
            <a:endParaRPr lang="en-US" sz="1600" dirty="0">
              <a:solidFill>
                <a:srgbClr val="005288"/>
              </a:solidFill>
              <a:cs typeface="Arial" pitchFamily="34" charset="0"/>
            </a:endParaRPr>
          </a:p>
        </p:txBody>
      </p:sp>
    </p:spTree>
    <p:extLst>
      <p:ext uri="{BB962C8B-B14F-4D97-AF65-F5344CB8AC3E}">
        <p14:creationId xmlns:p14="http://schemas.microsoft.com/office/powerpoint/2010/main" xmlns="" val="3518755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n-US" smtClean="0"/>
              <a:t>Technical Real Estate – Constructing a Non-owned Facility</a:t>
            </a:r>
          </a:p>
        </p:txBody>
      </p:sp>
      <p:sp>
        <p:nvSpPr>
          <p:cNvPr id="7174" name="Text Box 5"/>
          <p:cNvSpPr txBox="1">
            <a:spLocks noChangeArrowheads="1"/>
          </p:cNvSpPr>
          <p:nvPr/>
        </p:nvSpPr>
        <p:spPr bwMode="auto">
          <a:xfrm>
            <a:off x="3903807" y="1540809"/>
            <a:ext cx="3486727" cy="14832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dirty="0" smtClean="0">
                <a:solidFill>
                  <a:schemeClr val="accent5">
                    <a:lumMod val="10000"/>
                  </a:schemeClr>
                </a:solidFill>
              </a:rPr>
              <a:t>Emergency Power:</a:t>
            </a:r>
          </a:p>
          <a:p>
            <a:pPr lvl="1" eaLnBrk="1" hangingPunct="1">
              <a:buFontTx/>
              <a:buChar char="•"/>
              <a:defRPr/>
            </a:pPr>
            <a:r>
              <a:rPr lang="en-US" b="0" dirty="0" smtClean="0">
                <a:solidFill>
                  <a:schemeClr val="accent5">
                    <a:lumMod val="10000"/>
                  </a:schemeClr>
                </a:solidFill>
              </a:rPr>
              <a:t>(3) 2.5 Mw Caterpillar diesel generators</a:t>
            </a:r>
          </a:p>
          <a:p>
            <a:pPr lvl="1" eaLnBrk="1" hangingPunct="1">
              <a:buFontTx/>
              <a:buChar char="•"/>
              <a:defRPr/>
            </a:pPr>
            <a:r>
              <a:rPr lang="en-US" b="0" dirty="0" smtClean="0">
                <a:solidFill>
                  <a:schemeClr val="accent5">
                    <a:lumMod val="10000"/>
                  </a:schemeClr>
                </a:solidFill>
              </a:rPr>
              <a:t>(3) 8,000 gallon fuel tanks</a:t>
            </a:r>
          </a:p>
          <a:p>
            <a:pPr lvl="1" eaLnBrk="1" hangingPunct="1">
              <a:buFontTx/>
              <a:buChar char="•"/>
              <a:defRPr/>
            </a:pPr>
            <a:r>
              <a:rPr lang="en-US" b="0" dirty="0" smtClean="0">
                <a:solidFill>
                  <a:schemeClr val="accent5">
                    <a:lumMod val="10000"/>
                  </a:schemeClr>
                </a:solidFill>
              </a:rPr>
              <a:t>(3) fuel polishing systems </a:t>
            </a:r>
          </a:p>
          <a:p>
            <a:pPr eaLnBrk="1" hangingPunct="1">
              <a:spcBef>
                <a:spcPct val="50000"/>
              </a:spcBef>
              <a:defRPr/>
            </a:pPr>
            <a:endParaRPr lang="en-US" dirty="0" smtClean="0">
              <a:solidFill>
                <a:schemeClr val="accent5">
                  <a:lumMod val="10000"/>
                </a:schemeClr>
              </a:solidFill>
            </a:endParaRPr>
          </a:p>
        </p:txBody>
      </p:sp>
      <p:pic>
        <p:nvPicPr>
          <p:cNvPr id="11268" name="Picture 6" descr="Gen"/>
          <p:cNvPicPr>
            <a:picLocks noChangeAspect="1" noChangeArrowheads="1"/>
          </p:cNvPicPr>
          <p:nvPr/>
        </p:nvPicPr>
        <p:blipFill>
          <a:blip r:embed="rId2" cstate="print"/>
          <a:srcRect/>
          <a:stretch>
            <a:fillRect/>
          </a:stretch>
        </p:blipFill>
        <p:spPr bwMode="auto">
          <a:xfrm>
            <a:off x="578717" y="1322294"/>
            <a:ext cx="3193761" cy="2325221"/>
          </a:xfrm>
          <a:prstGeom prst="rect">
            <a:avLst/>
          </a:prstGeom>
          <a:noFill/>
          <a:ln w="9525">
            <a:solidFill>
              <a:srgbClr val="000000"/>
            </a:solidFill>
            <a:miter lim="800000"/>
            <a:headEnd/>
            <a:tailEnd/>
          </a:ln>
        </p:spPr>
      </p:pic>
      <p:pic>
        <p:nvPicPr>
          <p:cNvPr id="11269" name="Picture 9" descr="Fuel"/>
          <p:cNvPicPr>
            <a:picLocks noChangeAspect="1" noChangeArrowheads="1"/>
          </p:cNvPicPr>
          <p:nvPr/>
        </p:nvPicPr>
        <p:blipFill>
          <a:blip r:embed="rId3" cstate="print"/>
          <a:srcRect/>
          <a:stretch>
            <a:fillRect/>
          </a:stretch>
        </p:blipFill>
        <p:spPr bwMode="auto">
          <a:xfrm>
            <a:off x="5422035" y="2484905"/>
            <a:ext cx="3365500" cy="2448485"/>
          </a:xfrm>
          <a:prstGeom prst="rect">
            <a:avLst/>
          </a:prstGeom>
          <a:noFill/>
          <a:ln w="9525">
            <a:solidFill>
              <a:srgbClr val="000000"/>
            </a:solidFill>
            <a:miter lim="800000"/>
            <a:headEnd/>
            <a:tailEnd/>
          </a:ln>
        </p:spPr>
      </p:pic>
      <p:pic>
        <p:nvPicPr>
          <p:cNvPr id="54276" name="Picture 4"/>
          <p:cNvPicPr preferRelativeResize="0">
            <a:picLocks noChangeAspect="1" noChangeArrowheads="1"/>
          </p:cNvPicPr>
          <p:nvPr/>
        </p:nvPicPr>
        <p:blipFill>
          <a:blip r:embed="rId4" cstate="print"/>
          <a:srcRect/>
          <a:stretch>
            <a:fillRect/>
          </a:stretch>
        </p:blipFill>
        <p:spPr bwMode="auto">
          <a:xfrm>
            <a:off x="-1" y="0"/>
            <a:ext cx="9244584" cy="71220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a:ln>
            <a:miter lim="800000"/>
            <a:headEnd/>
            <a:tailEnd/>
          </a:ln>
        </p:spPr>
        <p:txBody>
          <a:bodyPr/>
          <a:lstStyle/>
          <a:p>
            <a:fld id="{7EB539A4-0F9F-4E68-9F72-64444643A8C9}" type="slidenum">
              <a:rPr lang="en-US" smtClean="0">
                <a:latin typeface="Arial" pitchFamily="34" charset="0"/>
                <a:cs typeface="Arial" pitchFamily="34" charset="0"/>
              </a:rPr>
              <a:pPr/>
              <a:t>41</a:t>
            </a:fld>
            <a:endParaRPr lang="en-US" smtClean="0">
              <a:latin typeface="Arial" pitchFamily="34" charset="0"/>
              <a:cs typeface="Arial" pitchFamily="34" charset="0"/>
            </a:endParaRPr>
          </a:p>
        </p:txBody>
      </p:sp>
      <p:sp>
        <p:nvSpPr>
          <p:cNvPr id="12291" name="Rectangle 65"/>
          <p:cNvSpPr>
            <a:spLocks noGrp="1" noChangeArrowheads="1"/>
          </p:cNvSpPr>
          <p:nvPr>
            <p:ph type="title"/>
          </p:nvPr>
        </p:nvSpPr>
        <p:spPr/>
        <p:txBody>
          <a:bodyPr>
            <a:normAutofit fontScale="90000"/>
          </a:bodyPr>
          <a:lstStyle/>
          <a:p>
            <a:pPr eaLnBrk="1" hangingPunct="1"/>
            <a:r>
              <a:rPr lang="en-US" smtClean="0"/>
              <a:t>Technical Real Estate – The Graveyard</a:t>
            </a:r>
          </a:p>
        </p:txBody>
      </p:sp>
      <p:sp>
        <p:nvSpPr>
          <p:cNvPr id="4102" name="Text Box 242"/>
          <p:cNvSpPr txBox="1">
            <a:spLocks noChangeArrowheads="1"/>
          </p:cNvSpPr>
          <p:nvPr/>
        </p:nvSpPr>
        <p:spPr bwMode="auto">
          <a:xfrm>
            <a:off x="473364" y="1353111"/>
            <a:ext cx="8246341" cy="298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b="0" dirty="0" smtClean="0">
                <a:solidFill>
                  <a:schemeClr val="accent5">
                    <a:lumMod val="10000"/>
                  </a:schemeClr>
                </a:solidFill>
              </a:rPr>
              <a:t>Below is a fraction of the servers that were retired for newer more efficient gear.  </a:t>
            </a:r>
            <a:endParaRPr lang="en-US" dirty="0" smtClean="0">
              <a:solidFill>
                <a:schemeClr val="accent5">
                  <a:lumMod val="10000"/>
                </a:schemeClr>
              </a:solidFill>
            </a:endParaRPr>
          </a:p>
        </p:txBody>
      </p:sp>
      <p:pic>
        <p:nvPicPr>
          <p:cNvPr id="12293" name="Picture 2" descr="H:\Secure\Vallario_Files\Pictures\Picture\Picture 001.jpg"/>
          <p:cNvPicPr>
            <a:picLocks noChangeAspect="1" noChangeArrowheads="1"/>
          </p:cNvPicPr>
          <p:nvPr/>
        </p:nvPicPr>
        <p:blipFill>
          <a:blip r:embed="rId2" cstate="print"/>
          <a:srcRect/>
          <a:stretch>
            <a:fillRect/>
          </a:stretch>
        </p:blipFill>
        <p:spPr bwMode="auto">
          <a:xfrm>
            <a:off x="378113" y="1928813"/>
            <a:ext cx="3648364" cy="2655794"/>
          </a:xfrm>
          <a:prstGeom prst="rect">
            <a:avLst/>
          </a:prstGeom>
          <a:noFill/>
          <a:ln w="3175">
            <a:solidFill>
              <a:schemeClr val="tx1"/>
            </a:solidFill>
            <a:miter lim="800000"/>
            <a:headEnd/>
            <a:tailEnd/>
          </a:ln>
        </p:spPr>
      </p:pic>
      <p:pic>
        <p:nvPicPr>
          <p:cNvPr id="12294" name="Picture 3" descr="H:\Secure\Vallario_Files\Pictures\Picture\Picture 005.jpg"/>
          <p:cNvPicPr>
            <a:picLocks noChangeAspect="1" noChangeArrowheads="1"/>
          </p:cNvPicPr>
          <p:nvPr/>
        </p:nvPicPr>
        <p:blipFill>
          <a:blip r:embed="rId3" cstate="print"/>
          <a:srcRect/>
          <a:stretch>
            <a:fillRect/>
          </a:stretch>
        </p:blipFill>
        <p:spPr bwMode="auto">
          <a:xfrm>
            <a:off x="4595091" y="1928813"/>
            <a:ext cx="3648364" cy="2655794"/>
          </a:xfrm>
          <a:prstGeom prst="rect">
            <a:avLst/>
          </a:prstGeom>
          <a:noFill/>
          <a:ln w="3175">
            <a:solidFill>
              <a:schemeClr val="tx1"/>
            </a:solidFill>
            <a:miter lim="800000"/>
            <a:headEnd/>
            <a:tailEnd/>
          </a:ln>
        </p:spPr>
      </p:pic>
      <p:pic>
        <p:nvPicPr>
          <p:cNvPr id="55299" name="Picture 3"/>
          <p:cNvPicPr preferRelativeResize="0">
            <a:picLocks noChangeArrowheads="1"/>
          </p:cNvPicPr>
          <p:nvPr/>
        </p:nvPicPr>
        <p:blipFill>
          <a:blip r:embed="rId4"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miter lim="800000"/>
            <a:headEnd/>
            <a:tailEnd/>
          </a:ln>
        </p:spPr>
        <p:txBody>
          <a:bodyPr/>
          <a:lstStyle/>
          <a:p>
            <a:fld id="{38C1F29B-5F02-437A-AAFC-4C5BB2CD50B8}" type="slidenum">
              <a:rPr lang="en-US" smtClean="0">
                <a:latin typeface="Arial" pitchFamily="34" charset="0"/>
                <a:cs typeface="Arial" pitchFamily="34" charset="0"/>
              </a:rPr>
              <a:pPr/>
              <a:t>42</a:t>
            </a:fld>
            <a:endParaRPr lang="en-US" smtClean="0">
              <a:latin typeface="Arial" pitchFamily="34" charset="0"/>
              <a:cs typeface="Arial" pitchFamily="34" charset="0"/>
            </a:endParaRPr>
          </a:p>
        </p:txBody>
      </p:sp>
      <p:sp>
        <p:nvSpPr>
          <p:cNvPr id="13315" name="Rectangle 65"/>
          <p:cNvSpPr>
            <a:spLocks noGrp="1" noChangeArrowheads="1"/>
          </p:cNvSpPr>
          <p:nvPr>
            <p:ph type="title"/>
          </p:nvPr>
        </p:nvSpPr>
        <p:spPr/>
        <p:txBody>
          <a:bodyPr>
            <a:normAutofit fontScale="90000"/>
          </a:bodyPr>
          <a:lstStyle/>
          <a:p>
            <a:pPr eaLnBrk="1" hangingPunct="1"/>
            <a:r>
              <a:rPr lang="en-US" smtClean="0"/>
              <a:t>Technical Real Estate – Team  Overview</a:t>
            </a:r>
          </a:p>
        </p:txBody>
      </p:sp>
      <p:sp>
        <p:nvSpPr>
          <p:cNvPr id="4103" name="Text Box 243"/>
          <p:cNvSpPr txBox="1">
            <a:spLocks noChangeArrowheads="1"/>
          </p:cNvSpPr>
          <p:nvPr/>
        </p:nvSpPr>
        <p:spPr bwMode="auto">
          <a:xfrm>
            <a:off x="464705" y="1127593"/>
            <a:ext cx="2681432" cy="513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dirty="0" smtClean="0">
                <a:solidFill>
                  <a:schemeClr val="accent5">
                    <a:lumMod val="10000"/>
                  </a:schemeClr>
                </a:solidFill>
              </a:rPr>
              <a:t>BlackRock’s Old Staffing Model:  </a:t>
            </a:r>
          </a:p>
        </p:txBody>
      </p:sp>
      <p:sp>
        <p:nvSpPr>
          <p:cNvPr id="3" name="Rounded Rectangle 2"/>
          <p:cNvSpPr/>
          <p:nvPr/>
        </p:nvSpPr>
        <p:spPr bwMode="auto">
          <a:xfrm>
            <a:off x="869111" y="1698372"/>
            <a:ext cx="1026915" cy="704608"/>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wrap="none" lIns="0" tIns="41029" rIns="0" bIns="41029" anchor="ctr">
            <a:spAutoFit/>
          </a:bodyPr>
          <a:lstStyle/>
          <a:p>
            <a:pPr algn="ctr" defTabSz="873294">
              <a:defRPr/>
            </a:pPr>
            <a:r>
              <a:rPr lang="en-US" dirty="0">
                <a:solidFill>
                  <a:schemeClr val="accent6">
                    <a:lumMod val="50000"/>
                  </a:schemeClr>
                </a:solidFill>
                <a:latin typeface="Arial" charset="0"/>
                <a:cs typeface="Arial" charset="0"/>
              </a:rPr>
              <a:t>Facilities </a:t>
            </a:r>
          </a:p>
          <a:p>
            <a:pPr algn="ctr" defTabSz="873294">
              <a:defRPr/>
            </a:pPr>
            <a:r>
              <a:rPr lang="en-US" dirty="0">
                <a:solidFill>
                  <a:schemeClr val="accent6">
                    <a:lumMod val="50000"/>
                  </a:schemeClr>
                </a:solidFill>
                <a:latin typeface="Arial" charset="0"/>
                <a:cs typeface="Arial" charset="0"/>
              </a:rPr>
              <a:t>Group</a:t>
            </a:r>
            <a:endParaRPr lang="en-GB" dirty="0">
              <a:solidFill>
                <a:schemeClr val="accent6">
                  <a:lumMod val="50000"/>
                </a:schemeClr>
              </a:solidFill>
              <a:latin typeface="Arial" charset="0"/>
              <a:cs typeface="Arial" charset="0"/>
            </a:endParaRPr>
          </a:p>
        </p:txBody>
      </p:sp>
      <p:sp>
        <p:nvSpPr>
          <p:cNvPr id="7" name="Rounded Rectangle 6"/>
          <p:cNvSpPr/>
          <p:nvPr/>
        </p:nvSpPr>
        <p:spPr bwMode="auto">
          <a:xfrm>
            <a:off x="4292023" y="1701875"/>
            <a:ext cx="808182" cy="704608"/>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lIns="0" tIns="41029" rIns="0" bIns="41029" anchor="ctr">
            <a:spAutoFit/>
          </a:bodyPr>
          <a:lstStyle/>
          <a:p>
            <a:pPr algn="ctr" defTabSz="873294">
              <a:defRPr/>
            </a:pPr>
            <a:r>
              <a:rPr lang="en-US" dirty="0">
                <a:solidFill>
                  <a:schemeClr val="accent6">
                    <a:lumMod val="50000"/>
                  </a:schemeClr>
                </a:solidFill>
                <a:latin typeface="Arial" charset="0"/>
                <a:cs typeface="Arial" charset="0"/>
              </a:rPr>
              <a:t>Tech</a:t>
            </a:r>
          </a:p>
          <a:p>
            <a:pPr algn="ctr" defTabSz="873294">
              <a:defRPr/>
            </a:pPr>
            <a:r>
              <a:rPr lang="en-US" dirty="0">
                <a:solidFill>
                  <a:schemeClr val="accent6">
                    <a:lumMod val="50000"/>
                  </a:schemeClr>
                </a:solidFill>
                <a:latin typeface="Arial" charset="0"/>
                <a:cs typeface="Arial" charset="0"/>
              </a:rPr>
              <a:t>Group</a:t>
            </a:r>
            <a:endParaRPr lang="en-GB" dirty="0">
              <a:solidFill>
                <a:schemeClr val="accent6">
                  <a:lumMod val="50000"/>
                </a:schemeClr>
              </a:solidFill>
              <a:latin typeface="Arial" charset="0"/>
              <a:cs typeface="Arial" charset="0"/>
            </a:endParaRPr>
          </a:p>
        </p:txBody>
      </p:sp>
      <p:pic>
        <p:nvPicPr>
          <p:cNvPr id="13319" name="Picture 3" descr="C:\Users\jvallari\AppData\Local\Microsoft\Windows\Temporary Internet Files\Content.IE5\8CFMILGW\MC900013100[1].wmf"/>
          <p:cNvPicPr>
            <a:picLocks noChangeAspect="1" noChangeArrowheads="1"/>
          </p:cNvPicPr>
          <p:nvPr/>
        </p:nvPicPr>
        <p:blipFill>
          <a:blip r:embed="rId2" cstate="print"/>
          <a:srcRect/>
          <a:stretch>
            <a:fillRect/>
          </a:stretch>
        </p:blipFill>
        <p:spPr bwMode="auto">
          <a:xfrm>
            <a:off x="2213841" y="1526802"/>
            <a:ext cx="1492250" cy="1234048"/>
          </a:xfrm>
          <a:prstGeom prst="rect">
            <a:avLst/>
          </a:prstGeom>
          <a:noFill/>
          <a:ln w="9525">
            <a:noFill/>
            <a:miter lim="800000"/>
            <a:headEnd/>
            <a:tailEnd/>
          </a:ln>
        </p:spPr>
      </p:pic>
      <p:pic>
        <p:nvPicPr>
          <p:cNvPr id="13320" name="Picture 4" descr="C:\Users\jvallari\AppData\Local\Microsoft\Windows\Temporary Internet Files\Content.IE5\I0UBS1VB\MC900287111[1].wmf"/>
          <p:cNvPicPr>
            <a:picLocks noChangeAspect="1" noChangeArrowheads="1"/>
          </p:cNvPicPr>
          <p:nvPr/>
        </p:nvPicPr>
        <p:blipFill>
          <a:blip r:embed="rId3" cstate="print"/>
          <a:srcRect/>
          <a:stretch>
            <a:fillRect/>
          </a:stretch>
        </p:blipFill>
        <p:spPr bwMode="auto">
          <a:xfrm>
            <a:off x="3128818" y="3048000"/>
            <a:ext cx="1623580" cy="1250857"/>
          </a:xfrm>
          <a:prstGeom prst="rect">
            <a:avLst/>
          </a:prstGeom>
          <a:noFill/>
          <a:ln w="9525">
            <a:noFill/>
            <a:miter lim="800000"/>
            <a:headEnd/>
            <a:tailEnd/>
          </a:ln>
        </p:spPr>
      </p:pic>
      <p:sp>
        <p:nvSpPr>
          <p:cNvPr id="11" name="Text Box 243"/>
          <p:cNvSpPr txBox="1">
            <a:spLocks noChangeArrowheads="1"/>
          </p:cNvSpPr>
          <p:nvPr/>
        </p:nvSpPr>
        <p:spPr bwMode="auto">
          <a:xfrm>
            <a:off x="239568" y="2475100"/>
            <a:ext cx="2384136" cy="513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marL="256432" indent="-256432" eaLnBrk="1" hangingPunct="1">
              <a:buFont typeface="Arial" pitchFamily="34" charset="0"/>
              <a:buChar char="•"/>
              <a:defRPr/>
            </a:pPr>
            <a:r>
              <a:rPr lang="en-US" b="0" dirty="0" smtClean="0">
                <a:solidFill>
                  <a:schemeClr val="accent5">
                    <a:lumMod val="10000"/>
                  </a:schemeClr>
                </a:solidFill>
              </a:rPr>
              <a:t>Critical gear maintenance</a:t>
            </a:r>
          </a:p>
          <a:p>
            <a:pPr marL="256432" indent="-256432" eaLnBrk="1" hangingPunct="1">
              <a:buFont typeface="Arial" pitchFamily="34" charset="0"/>
              <a:buChar char="•"/>
              <a:defRPr/>
            </a:pPr>
            <a:r>
              <a:rPr lang="en-US" b="0" dirty="0" smtClean="0">
                <a:solidFill>
                  <a:schemeClr val="accent5">
                    <a:lumMod val="10000"/>
                  </a:schemeClr>
                </a:solidFill>
              </a:rPr>
              <a:t>Building core management</a:t>
            </a:r>
          </a:p>
        </p:txBody>
      </p:sp>
      <p:cxnSp>
        <p:nvCxnSpPr>
          <p:cNvPr id="13322" name="Straight Arrow Connector 4"/>
          <p:cNvCxnSpPr>
            <a:cxnSpLocks noChangeShapeType="1"/>
            <a:stCxn id="3" idx="2"/>
          </p:cNvCxnSpPr>
          <p:nvPr/>
        </p:nvCxnSpPr>
        <p:spPr bwMode="auto">
          <a:xfrm flipH="1">
            <a:off x="1382568" y="2402980"/>
            <a:ext cx="1" cy="143557"/>
          </a:xfrm>
          <a:prstGeom prst="straightConnector1">
            <a:avLst/>
          </a:prstGeom>
          <a:noFill/>
          <a:ln w="9525" algn="ctr">
            <a:solidFill>
              <a:schemeClr val="tx1"/>
            </a:solidFill>
            <a:round/>
            <a:headEnd/>
            <a:tailEnd type="arrow" w="med" len="med"/>
          </a:ln>
          <a:effectLst/>
        </p:spPr>
      </p:cxnSp>
      <p:cxnSp>
        <p:nvCxnSpPr>
          <p:cNvPr id="13323" name="Straight Arrow Connector 13"/>
          <p:cNvCxnSpPr>
            <a:cxnSpLocks noChangeShapeType="1"/>
          </p:cNvCxnSpPr>
          <p:nvPr/>
        </p:nvCxnSpPr>
        <p:spPr bwMode="auto">
          <a:xfrm>
            <a:off x="4696114" y="2314015"/>
            <a:ext cx="0" cy="240926"/>
          </a:xfrm>
          <a:prstGeom prst="straightConnector1">
            <a:avLst/>
          </a:prstGeom>
          <a:noFill/>
          <a:ln w="9525" algn="ctr">
            <a:solidFill>
              <a:schemeClr val="tx1"/>
            </a:solidFill>
            <a:round/>
            <a:headEnd/>
            <a:tailEnd type="arrow" w="med" len="med"/>
          </a:ln>
          <a:effectLst/>
        </p:spPr>
      </p:cxnSp>
      <p:sp>
        <p:nvSpPr>
          <p:cNvPr id="15" name="Text Box 243"/>
          <p:cNvSpPr txBox="1">
            <a:spLocks noChangeArrowheads="1"/>
          </p:cNvSpPr>
          <p:nvPr/>
        </p:nvSpPr>
        <p:spPr bwMode="auto">
          <a:xfrm>
            <a:off x="3493944" y="2475100"/>
            <a:ext cx="3052329" cy="729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marL="256432" indent="-256432" eaLnBrk="1" hangingPunct="1">
              <a:buFont typeface="Arial" pitchFamily="34" charset="0"/>
              <a:buChar char="•"/>
              <a:defRPr/>
            </a:pPr>
            <a:r>
              <a:rPr lang="en-US" b="0" dirty="0" smtClean="0">
                <a:solidFill>
                  <a:schemeClr val="accent5">
                    <a:lumMod val="10000"/>
                  </a:schemeClr>
                </a:solidFill>
              </a:rPr>
              <a:t>Technology maintenance</a:t>
            </a:r>
          </a:p>
          <a:p>
            <a:pPr marL="256432" indent="-256432" eaLnBrk="1" hangingPunct="1">
              <a:buFont typeface="Arial" pitchFamily="34" charset="0"/>
              <a:buChar char="•"/>
              <a:defRPr/>
            </a:pPr>
            <a:r>
              <a:rPr lang="en-US" b="0" dirty="0" smtClean="0">
                <a:solidFill>
                  <a:schemeClr val="accent5">
                    <a:lumMod val="10000"/>
                  </a:schemeClr>
                </a:solidFill>
              </a:rPr>
              <a:t>White space operations and LVC plant</a:t>
            </a:r>
          </a:p>
        </p:txBody>
      </p:sp>
      <p:sp>
        <p:nvSpPr>
          <p:cNvPr id="16" name="Text Box 243"/>
          <p:cNvSpPr txBox="1">
            <a:spLocks noChangeArrowheads="1"/>
          </p:cNvSpPr>
          <p:nvPr/>
        </p:nvSpPr>
        <p:spPr bwMode="auto">
          <a:xfrm>
            <a:off x="5100205" y="4388504"/>
            <a:ext cx="2641023" cy="513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dirty="0" smtClean="0">
                <a:solidFill>
                  <a:schemeClr val="accent5">
                    <a:lumMod val="10000"/>
                  </a:schemeClr>
                </a:solidFill>
              </a:rPr>
              <a:t>BlackRock’s New Staffing Model:  </a:t>
            </a:r>
          </a:p>
        </p:txBody>
      </p:sp>
      <p:sp>
        <p:nvSpPr>
          <p:cNvPr id="18" name="Rounded Rectangle 17"/>
          <p:cNvSpPr/>
          <p:nvPr/>
        </p:nvSpPr>
        <p:spPr bwMode="auto">
          <a:xfrm>
            <a:off x="6000750" y="4636415"/>
            <a:ext cx="808182" cy="704608"/>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lIns="0" tIns="41029" rIns="0" bIns="41029" anchor="ctr">
            <a:spAutoFit/>
          </a:bodyPr>
          <a:lstStyle/>
          <a:p>
            <a:pPr algn="ctr" defTabSz="873294">
              <a:defRPr/>
            </a:pPr>
            <a:r>
              <a:rPr lang="en-US" dirty="0">
                <a:solidFill>
                  <a:schemeClr val="accent6">
                    <a:lumMod val="50000"/>
                  </a:schemeClr>
                </a:solidFill>
                <a:latin typeface="Arial" charset="0"/>
                <a:cs typeface="Arial" charset="0"/>
              </a:rPr>
              <a:t>Tech</a:t>
            </a:r>
          </a:p>
          <a:p>
            <a:pPr algn="ctr" defTabSz="873294">
              <a:defRPr/>
            </a:pPr>
            <a:r>
              <a:rPr lang="en-US" dirty="0">
                <a:solidFill>
                  <a:schemeClr val="accent6">
                    <a:lumMod val="50000"/>
                  </a:schemeClr>
                </a:solidFill>
                <a:latin typeface="Arial" charset="0"/>
                <a:cs typeface="Arial" charset="0"/>
              </a:rPr>
              <a:t>Group</a:t>
            </a:r>
            <a:endParaRPr lang="en-GB" dirty="0">
              <a:solidFill>
                <a:schemeClr val="accent6">
                  <a:lumMod val="50000"/>
                </a:schemeClr>
              </a:solidFill>
              <a:latin typeface="Arial" charset="0"/>
              <a:cs typeface="Arial" charset="0"/>
            </a:endParaRPr>
          </a:p>
        </p:txBody>
      </p:sp>
      <p:cxnSp>
        <p:nvCxnSpPr>
          <p:cNvPr id="13327" name="Straight Arrow Connector 21"/>
          <p:cNvCxnSpPr>
            <a:cxnSpLocks noChangeShapeType="1"/>
          </p:cNvCxnSpPr>
          <p:nvPr/>
        </p:nvCxnSpPr>
        <p:spPr bwMode="auto">
          <a:xfrm>
            <a:off x="6404841" y="5249956"/>
            <a:ext cx="0" cy="239526"/>
          </a:xfrm>
          <a:prstGeom prst="straightConnector1">
            <a:avLst/>
          </a:prstGeom>
          <a:noFill/>
          <a:ln w="9525" algn="ctr">
            <a:solidFill>
              <a:schemeClr val="tx1"/>
            </a:solidFill>
            <a:round/>
            <a:headEnd/>
            <a:tailEnd type="arrow" w="med" len="med"/>
          </a:ln>
          <a:effectLst/>
        </p:spPr>
      </p:cxnSp>
      <p:sp>
        <p:nvSpPr>
          <p:cNvPr id="23" name="Text Box 243"/>
          <p:cNvSpPr txBox="1">
            <a:spLocks noChangeArrowheads="1"/>
          </p:cNvSpPr>
          <p:nvPr/>
        </p:nvSpPr>
        <p:spPr bwMode="auto">
          <a:xfrm>
            <a:off x="5202671" y="5409640"/>
            <a:ext cx="3300556" cy="9446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1029" rIns="0" bIns="41029">
            <a:spAutoFit/>
          </a:bodyPr>
          <a:lstStyle>
            <a:lvl1pPr defTabSz="973138" eaLnBrk="0" hangingPunct="0">
              <a:defRPr sz="1400" b="1">
                <a:solidFill>
                  <a:schemeClr val="tx1"/>
                </a:solidFill>
                <a:latin typeface="Arial" charset="0"/>
                <a:cs typeface="Arial" charset="0"/>
              </a:defRPr>
            </a:lvl1pPr>
            <a:lvl2pPr marL="742950" indent="-285750" defTabSz="973138" eaLnBrk="0" hangingPunct="0">
              <a:defRPr sz="1400" b="1">
                <a:solidFill>
                  <a:schemeClr val="tx1"/>
                </a:solidFill>
                <a:latin typeface="Arial" charset="0"/>
                <a:cs typeface="Arial" charset="0"/>
              </a:defRPr>
            </a:lvl2pPr>
            <a:lvl3pPr marL="1143000" indent="-228600" defTabSz="973138" eaLnBrk="0" hangingPunct="0">
              <a:defRPr sz="1400" b="1">
                <a:solidFill>
                  <a:schemeClr val="tx1"/>
                </a:solidFill>
                <a:latin typeface="Arial" charset="0"/>
                <a:cs typeface="Arial" charset="0"/>
              </a:defRPr>
            </a:lvl3pPr>
            <a:lvl4pPr marL="1600200" indent="-228600" defTabSz="973138" eaLnBrk="0" hangingPunct="0">
              <a:defRPr sz="1400" b="1">
                <a:solidFill>
                  <a:schemeClr val="tx1"/>
                </a:solidFill>
                <a:latin typeface="Arial" charset="0"/>
                <a:cs typeface="Arial" charset="0"/>
              </a:defRPr>
            </a:lvl4pPr>
            <a:lvl5pPr marL="2057400" indent="-228600" defTabSz="973138" eaLnBrk="0" hangingPunct="0">
              <a:defRPr sz="1400" b="1">
                <a:solidFill>
                  <a:schemeClr val="tx1"/>
                </a:solidFill>
                <a:latin typeface="Arial" charset="0"/>
                <a:cs typeface="Arial" charset="0"/>
              </a:defRPr>
            </a:lvl5pPr>
            <a:lvl6pPr marL="2514600" indent="-228600" defTabSz="973138" eaLnBrk="0" fontAlgn="base" hangingPunct="0">
              <a:spcBef>
                <a:spcPct val="0"/>
              </a:spcBef>
              <a:spcAft>
                <a:spcPct val="0"/>
              </a:spcAft>
              <a:defRPr sz="1400" b="1">
                <a:solidFill>
                  <a:schemeClr val="tx1"/>
                </a:solidFill>
                <a:latin typeface="Arial" charset="0"/>
                <a:cs typeface="Arial" charset="0"/>
              </a:defRPr>
            </a:lvl6pPr>
            <a:lvl7pPr marL="2971800" indent="-228600" defTabSz="973138" eaLnBrk="0" fontAlgn="base" hangingPunct="0">
              <a:spcBef>
                <a:spcPct val="0"/>
              </a:spcBef>
              <a:spcAft>
                <a:spcPct val="0"/>
              </a:spcAft>
              <a:defRPr sz="1400" b="1">
                <a:solidFill>
                  <a:schemeClr val="tx1"/>
                </a:solidFill>
                <a:latin typeface="Arial" charset="0"/>
                <a:cs typeface="Arial" charset="0"/>
              </a:defRPr>
            </a:lvl7pPr>
            <a:lvl8pPr marL="3429000" indent="-228600" defTabSz="973138" eaLnBrk="0" fontAlgn="base" hangingPunct="0">
              <a:spcBef>
                <a:spcPct val="0"/>
              </a:spcBef>
              <a:spcAft>
                <a:spcPct val="0"/>
              </a:spcAft>
              <a:defRPr sz="1400" b="1">
                <a:solidFill>
                  <a:schemeClr val="tx1"/>
                </a:solidFill>
                <a:latin typeface="Arial" charset="0"/>
                <a:cs typeface="Arial" charset="0"/>
              </a:defRPr>
            </a:lvl8pPr>
            <a:lvl9pPr marL="3886200" indent="-228600" defTabSz="973138" eaLnBrk="0" fontAlgn="base" hangingPunct="0">
              <a:spcBef>
                <a:spcPct val="0"/>
              </a:spcBef>
              <a:spcAft>
                <a:spcPct val="0"/>
              </a:spcAft>
              <a:defRPr sz="1400" b="1">
                <a:solidFill>
                  <a:schemeClr val="tx1"/>
                </a:solidFill>
                <a:latin typeface="Arial" charset="0"/>
                <a:cs typeface="Arial" charset="0"/>
              </a:defRPr>
            </a:lvl9pPr>
          </a:lstStyle>
          <a:p>
            <a:pPr marL="256432" indent="-256432" eaLnBrk="1" hangingPunct="1">
              <a:buFont typeface="Arial" pitchFamily="34" charset="0"/>
              <a:buChar char="•"/>
              <a:defRPr/>
            </a:pPr>
            <a:r>
              <a:rPr lang="en-US" b="0" dirty="0" smtClean="0">
                <a:solidFill>
                  <a:schemeClr val="accent5">
                    <a:lumMod val="10000"/>
                  </a:schemeClr>
                </a:solidFill>
              </a:rPr>
              <a:t>Critical gear maintenance</a:t>
            </a:r>
          </a:p>
          <a:p>
            <a:pPr marL="256432" indent="-256432" eaLnBrk="1" hangingPunct="1">
              <a:buFont typeface="Arial" pitchFamily="34" charset="0"/>
              <a:buChar char="•"/>
              <a:defRPr/>
            </a:pPr>
            <a:r>
              <a:rPr lang="en-US" b="0" dirty="0" smtClean="0">
                <a:solidFill>
                  <a:schemeClr val="accent5">
                    <a:lumMod val="10000"/>
                  </a:schemeClr>
                </a:solidFill>
              </a:rPr>
              <a:t>Building core management</a:t>
            </a:r>
          </a:p>
          <a:p>
            <a:pPr marL="256432" indent="-256432" eaLnBrk="1" hangingPunct="1">
              <a:buFont typeface="Arial" pitchFamily="34" charset="0"/>
              <a:buChar char="•"/>
              <a:defRPr/>
            </a:pPr>
            <a:r>
              <a:rPr lang="en-US" b="0" dirty="0" smtClean="0">
                <a:solidFill>
                  <a:schemeClr val="accent5">
                    <a:lumMod val="10000"/>
                  </a:schemeClr>
                </a:solidFill>
              </a:rPr>
              <a:t>Technology maintenance</a:t>
            </a:r>
          </a:p>
          <a:p>
            <a:pPr marL="256432" indent="-256432" eaLnBrk="1" hangingPunct="1">
              <a:buFont typeface="Arial" pitchFamily="34" charset="0"/>
              <a:buChar char="•"/>
              <a:defRPr/>
            </a:pPr>
            <a:r>
              <a:rPr lang="en-US" b="0" dirty="0" smtClean="0">
                <a:solidFill>
                  <a:schemeClr val="accent5">
                    <a:lumMod val="10000"/>
                  </a:schemeClr>
                </a:solidFill>
              </a:rPr>
              <a:t>White space operations and LVC plant</a:t>
            </a:r>
          </a:p>
        </p:txBody>
      </p:sp>
      <p:pic>
        <p:nvPicPr>
          <p:cNvPr id="56323" name="Picture 3"/>
          <p:cNvPicPr preferRelativeResize="0">
            <a:picLocks noChangeArrowheads="1"/>
          </p:cNvPicPr>
          <p:nvPr/>
        </p:nvPicPr>
        <p:blipFill>
          <a:blip r:embed="rId4"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14" y="699247"/>
            <a:ext cx="8679180" cy="5105400"/>
          </a:xfrm>
          <a:prstGeom prst="rect">
            <a:avLst/>
          </a:prstGeom>
          <a:noFill/>
          <a:ln w="4762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873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8" descr="Zehnder_Rittling"/>
          <p:cNvPicPr>
            <a:picLocks noChangeAspect="1" noChangeArrowheads="1"/>
          </p:cNvPicPr>
          <p:nvPr/>
        </p:nvPicPr>
        <p:blipFill>
          <a:blip r:embed="rId3" cstate="print"/>
          <a:srcRect/>
          <a:stretch>
            <a:fillRect/>
          </a:stretch>
        </p:blipFill>
        <p:spPr bwMode="auto">
          <a:xfrm>
            <a:off x="7851775" y="6146800"/>
            <a:ext cx="965200" cy="420688"/>
          </a:xfrm>
          <a:prstGeom prst="rect">
            <a:avLst/>
          </a:prstGeom>
          <a:noFill/>
          <a:ln w="9525">
            <a:noFill/>
            <a:miter lim="800000"/>
            <a:headEnd/>
            <a:tailEnd/>
          </a:ln>
        </p:spPr>
      </p:pic>
      <p:sp>
        <p:nvSpPr>
          <p:cNvPr id="25603" name="Text Placeholder 18"/>
          <p:cNvSpPr>
            <a:spLocks noGrp="1"/>
          </p:cNvSpPr>
          <p:nvPr>
            <p:ph type="body" sz="quarter" idx="10"/>
          </p:nvPr>
        </p:nvSpPr>
        <p:spPr>
          <a:xfrm>
            <a:off x="323850" y="5867400"/>
            <a:ext cx="7632700" cy="738188"/>
          </a:xfrm>
        </p:spPr>
        <p:txBody>
          <a:bodyPr>
            <a:normAutofit fontScale="92500" lnSpcReduction="20000"/>
          </a:bodyPr>
          <a:lstStyle/>
          <a:p>
            <a:pPr eaLnBrk="1" hangingPunct="1"/>
            <a:r>
              <a:rPr lang="en-US" smtClean="0">
                <a:latin typeface="Arial" pitchFamily="34" charset="0"/>
              </a:rPr>
              <a:t>Michael D. Matzura, </a:t>
            </a:r>
            <a:r>
              <a:rPr lang="en-US" sz="1400" smtClean="0">
                <a:latin typeface="Arial" pitchFamily="34" charset="0"/>
              </a:rPr>
              <a:t>CEM,LEED AP</a:t>
            </a:r>
          </a:p>
          <a:p>
            <a:pPr eaLnBrk="1" hangingPunct="1"/>
            <a:r>
              <a:rPr lang="en-US" smtClean="0">
                <a:latin typeface="Arial" pitchFamily="34" charset="0"/>
              </a:rPr>
              <a:t>East Coast Regional Sales Manager</a:t>
            </a:r>
          </a:p>
          <a:p>
            <a:pPr eaLnBrk="1" hangingPunct="1"/>
            <a:r>
              <a:rPr lang="en-US" smtClean="0">
                <a:latin typeface="Arial" pitchFamily="34" charset="0"/>
              </a:rPr>
              <a:t>7-24-2012</a:t>
            </a:r>
          </a:p>
        </p:txBody>
      </p:sp>
      <p:sp>
        <p:nvSpPr>
          <p:cNvPr id="25604" name="Title 9"/>
          <p:cNvSpPr>
            <a:spLocks noGrp="1"/>
          </p:cNvSpPr>
          <p:nvPr>
            <p:ph type="ctrTitle"/>
          </p:nvPr>
        </p:nvSpPr>
        <p:spPr>
          <a:xfrm>
            <a:off x="304800" y="1981200"/>
            <a:ext cx="8496300" cy="860425"/>
          </a:xfrm>
        </p:spPr>
        <p:txBody>
          <a:bodyPr>
            <a:normAutofit fontScale="90000"/>
          </a:bodyPr>
          <a:lstStyle/>
          <a:p>
            <a:pPr eaLnBrk="1" hangingPunct="1"/>
            <a:r>
              <a:rPr lang="en-US">
                <a:latin typeface="Arial" pitchFamily="34" charset="0"/>
                <a:ea typeface="MS PGothic" pitchFamily="34" charset="-128"/>
              </a:rPr>
              <a:t>Utilization of Low Temperature Heating &amp; Cooling System In Commercial Buildings </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ühlen-1 Gag"/>
          <p:cNvPicPr>
            <a:picLocks noChangeAspect="1" noChangeArrowheads="1"/>
          </p:cNvPicPr>
          <p:nvPr/>
        </p:nvPicPr>
        <p:blipFill>
          <a:blip r:embed="rId2" cstate="print"/>
          <a:srcRect l="11885" t="8640" r="12846" b="16492"/>
          <a:stretch>
            <a:fillRect/>
          </a:stretch>
        </p:blipFill>
        <p:spPr bwMode="auto">
          <a:xfrm>
            <a:off x="1828800" y="165100"/>
            <a:ext cx="4724400" cy="64643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323850" y="323850"/>
            <a:ext cx="8493125" cy="369888"/>
          </a:xfrm>
        </p:spPr>
        <p:txBody>
          <a:bodyPr>
            <a:normAutofit fontScale="90000"/>
          </a:bodyPr>
          <a:lstStyle/>
          <a:p>
            <a:r>
              <a:rPr lang="en-US" smtClean="0"/>
              <a:t>Advantages to Radiant Systems</a:t>
            </a:r>
          </a:p>
        </p:txBody>
      </p:sp>
      <p:sp>
        <p:nvSpPr>
          <p:cNvPr id="27651" name="Content Placeholder 6"/>
          <p:cNvSpPr>
            <a:spLocks noGrp="1"/>
          </p:cNvSpPr>
          <p:nvPr>
            <p:ph idx="1"/>
          </p:nvPr>
        </p:nvSpPr>
        <p:spPr>
          <a:xfrm>
            <a:off x="4648200" y="863600"/>
            <a:ext cx="4267200" cy="5232400"/>
          </a:xfrm>
        </p:spPr>
        <p:txBody>
          <a:bodyPr>
            <a:normAutofit fontScale="77500" lnSpcReduction="20000"/>
          </a:bodyPr>
          <a:lstStyle/>
          <a:p>
            <a:pPr marL="342900" indent="-342900" eaLnBrk="1" hangingPunct="1">
              <a:spcBef>
                <a:spcPct val="60000"/>
              </a:spcBef>
            </a:pPr>
            <a:r>
              <a:rPr lang="en-US" i="1" smtClean="0">
                <a:latin typeface="Arial" pitchFamily="34" charset="0"/>
              </a:rPr>
              <a:t>Thermal Comfort</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Air quality, no noise, no draft</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Heating &amp; cooling effect immediately perceived</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No dust dispersion</a:t>
            </a:r>
          </a:p>
          <a:p>
            <a:pPr marL="342900" indent="-342900" eaLnBrk="1" hangingPunct="1">
              <a:spcBef>
                <a:spcPct val="60000"/>
              </a:spcBef>
            </a:pPr>
            <a:r>
              <a:rPr lang="en-US" i="1" smtClean="0">
                <a:latin typeface="Arial" pitchFamily="34" charset="0"/>
              </a:rPr>
              <a:t>Energy efficient </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Low temp heating; high temp heating</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Distribution efficiency (pump vs fan motor)</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Decoupled ventilation</a:t>
            </a:r>
          </a:p>
          <a:p>
            <a:pPr marL="566738" lvl="1" indent="-342900" eaLnBrk="1" hangingPunct="1">
              <a:spcBef>
                <a:spcPct val="60000"/>
              </a:spcBef>
              <a:buFont typeface="Arial" pitchFamily="34" charset="0"/>
              <a:buChar char="•"/>
            </a:pPr>
            <a:r>
              <a:rPr lang="en-US" sz="1400" smtClean="0">
                <a:latin typeface="Arial" pitchFamily="34" charset="0"/>
                <a:cs typeface="Arial" pitchFamily="34" charset="0"/>
              </a:rPr>
              <a:t>Average 30% energy saving</a:t>
            </a:r>
          </a:p>
          <a:p>
            <a:pPr marL="342900" indent="-342900" eaLnBrk="1" hangingPunct="1">
              <a:spcBef>
                <a:spcPct val="60000"/>
              </a:spcBef>
            </a:pPr>
            <a:r>
              <a:rPr lang="en-US" i="1" smtClean="0">
                <a:latin typeface="Arial" pitchFamily="34" charset="0"/>
              </a:rPr>
              <a:t>Low maintenance &amp; operating costs</a:t>
            </a:r>
          </a:p>
          <a:p>
            <a:pPr marL="342900" indent="-342900" eaLnBrk="1" hangingPunct="1">
              <a:spcBef>
                <a:spcPct val="60000"/>
              </a:spcBef>
            </a:pPr>
            <a:r>
              <a:rPr lang="en-US" i="1" smtClean="0">
                <a:latin typeface="Arial" pitchFamily="34" charset="0"/>
              </a:rPr>
              <a:t>Architectural freedom</a:t>
            </a:r>
          </a:p>
          <a:p>
            <a:pPr marL="342900" indent="-342900" eaLnBrk="1" hangingPunct="1">
              <a:spcBef>
                <a:spcPct val="60000"/>
              </a:spcBef>
            </a:pPr>
            <a:r>
              <a:rPr lang="en-US" i="1" smtClean="0">
                <a:latin typeface="Arial" pitchFamily="34" charset="0"/>
              </a:rPr>
              <a:t>Synergies with DOAS</a:t>
            </a:r>
          </a:p>
          <a:p>
            <a:pPr marL="342900" indent="-342900" eaLnBrk="1" hangingPunct="1">
              <a:spcBef>
                <a:spcPct val="60000"/>
              </a:spcBef>
            </a:pPr>
            <a:r>
              <a:rPr lang="en-US" i="1" smtClean="0">
                <a:latin typeface="Arial" pitchFamily="34" charset="0"/>
              </a:rPr>
              <a:t>LEED Pts.</a:t>
            </a:r>
          </a:p>
        </p:txBody>
      </p:sp>
      <p:pic>
        <p:nvPicPr>
          <p:cNvPr id="27652" name="Picture 9"/>
          <p:cNvPicPr>
            <a:picLocks noChangeAspect="1" noChangeArrowheads="1"/>
          </p:cNvPicPr>
          <p:nvPr/>
        </p:nvPicPr>
        <p:blipFill>
          <a:blip r:embed="rId2" cstate="print"/>
          <a:srcRect/>
          <a:stretch>
            <a:fillRect/>
          </a:stretch>
        </p:blipFill>
        <p:spPr bwMode="gray">
          <a:xfrm>
            <a:off x="323850" y="863600"/>
            <a:ext cx="3810000" cy="516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323850" y="323850"/>
            <a:ext cx="8493125" cy="369888"/>
          </a:xfrm>
        </p:spPr>
        <p:txBody>
          <a:bodyPr>
            <a:normAutofit fontScale="90000"/>
          </a:bodyPr>
          <a:lstStyle/>
          <a:p>
            <a:r>
              <a:rPr lang="en-US" smtClean="0"/>
              <a:t>Applications</a:t>
            </a:r>
          </a:p>
        </p:txBody>
      </p:sp>
      <p:sp>
        <p:nvSpPr>
          <p:cNvPr id="7" name="Rectangle 4"/>
          <p:cNvSpPr>
            <a:spLocks noChangeArrowheads="1"/>
          </p:cNvSpPr>
          <p:nvPr/>
        </p:nvSpPr>
        <p:spPr bwMode="auto">
          <a:xfrm>
            <a:off x="4953000" y="1219200"/>
            <a:ext cx="4191000" cy="5413375"/>
          </a:xfrm>
          <a:prstGeom prst="rect">
            <a:avLst/>
          </a:prstGeom>
          <a:noFill/>
          <a:ln w="9525">
            <a:noFill/>
            <a:miter lim="800000"/>
            <a:headEnd/>
            <a:tailEnd/>
          </a:ln>
        </p:spPr>
        <p:txBody>
          <a:bodyPr lIns="91384" tIns="45692" rIns="91384" bIns="45692"/>
          <a:lstStyle/>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Museums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Institutional &amp; educational facilities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Office buildings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Manufacturing </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Retail spaces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Hospitals/health care facilities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Dormitories, barracks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Prisons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Churches</a:t>
            </a:r>
          </a:p>
          <a:p>
            <a:pPr marL="342900" indent="-342900">
              <a:lnSpc>
                <a:spcPct val="90000"/>
              </a:lnSpc>
              <a:spcBef>
                <a:spcPct val="25000"/>
              </a:spcBef>
              <a:buSzPct val="70000"/>
              <a:buFont typeface="Arial" pitchFamily="34" charset="0"/>
              <a:buChar char="•"/>
              <a:defRPr/>
            </a:pPr>
            <a:r>
              <a:rPr lang="en-US" sz="1800" b="0" i="1" dirty="0">
                <a:latin typeface="+mj-lt"/>
                <a:ea typeface="ＭＳ Ｐゴシック" pitchFamily="34" charset="-128"/>
              </a:rPr>
              <a:t>Airports </a:t>
            </a:r>
          </a:p>
          <a:p>
            <a:pPr marL="342900" indent="-342900">
              <a:lnSpc>
                <a:spcPct val="90000"/>
              </a:lnSpc>
              <a:spcBef>
                <a:spcPct val="25000"/>
              </a:spcBef>
              <a:buSzPct val="70000"/>
              <a:buFont typeface="Arial" pitchFamily="34" charset="0"/>
              <a:buChar char="•"/>
              <a:defRPr/>
            </a:pPr>
            <a:r>
              <a:rPr lang="en-US" sz="1800" b="0" i="1" dirty="0">
                <a:ea typeface="ＭＳ Ｐゴシック" pitchFamily="34" charset="-128"/>
              </a:rPr>
              <a:t>Wineries</a:t>
            </a:r>
          </a:p>
          <a:p>
            <a:pPr marL="342900" indent="-342900">
              <a:lnSpc>
                <a:spcPct val="90000"/>
              </a:lnSpc>
              <a:spcBef>
                <a:spcPct val="25000"/>
              </a:spcBef>
              <a:buSzPct val="70000"/>
              <a:buFont typeface="Arial" pitchFamily="34" charset="0"/>
              <a:buChar char="•"/>
              <a:defRPr/>
            </a:pPr>
            <a:endParaRPr lang="en-US" sz="1800" b="0" i="1" dirty="0">
              <a:latin typeface="+mj-lt"/>
              <a:ea typeface="ＭＳ Ｐゴシック" pitchFamily="34" charset="-128"/>
            </a:endParaRPr>
          </a:p>
          <a:p>
            <a:pPr marL="342900" indent="-342900">
              <a:lnSpc>
                <a:spcPct val="90000"/>
              </a:lnSpc>
              <a:spcBef>
                <a:spcPct val="25000"/>
              </a:spcBef>
              <a:buClr>
                <a:schemeClr val="folHlink"/>
              </a:buClr>
              <a:buSzPct val="70000"/>
              <a:buFontTx/>
              <a:buChar char="•"/>
              <a:defRPr/>
            </a:pPr>
            <a:endParaRPr lang="en-US" sz="2000" dirty="0">
              <a:latin typeface="Arial" charset="0"/>
              <a:ea typeface="ＭＳ Ｐゴシック" pitchFamily="34" charset="-128"/>
            </a:endParaRPr>
          </a:p>
          <a:p>
            <a:pPr marL="342900" indent="-342900">
              <a:lnSpc>
                <a:spcPct val="90000"/>
              </a:lnSpc>
              <a:spcBef>
                <a:spcPct val="25000"/>
              </a:spcBef>
              <a:buClr>
                <a:schemeClr val="folHlink"/>
              </a:buClr>
              <a:buSzPct val="70000"/>
              <a:buFontTx/>
              <a:buChar char="•"/>
              <a:defRPr/>
            </a:pPr>
            <a:endParaRPr lang="en-US" sz="2000" dirty="0">
              <a:latin typeface="Arial" charset="0"/>
              <a:ea typeface="ＭＳ Ｐゴシック" pitchFamily="34" charset="-128"/>
            </a:endParaRPr>
          </a:p>
        </p:txBody>
      </p:sp>
      <p:pic>
        <p:nvPicPr>
          <p:cNvPr id="28676" name="Picture 8"/>
          <p:cNvPicPr>
            <a:picLocks noGrp="1" noChangeAspect="1" noChangeArrowheads="1"/>
          </p:cNvPicPr>
          <p:nvPr>
            <p:ph sz="half" idx="4294967295"/>
          </p:nvPr>
        </p:nvPicPr>
        <p:blipFill>
          <a:blip r:embed="rId2" cstate="print"/>
          <a:srcRect/>
          <a:stretch>
            <a:fillRect/>
          </a:stretch>
        </p:blipFill>
        <p:spPr>
          <a:xfrm>
            <a:off x="609600" y="838200"/>
            <a:ext cx="4087813" cy="52324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8"/>
          <p:cNvSpPr>
            <a:spLocks noGrp="1"/>
          </p:cNvSpPr>
          <p:nvPr>
            <p:ph type="title"/>
          </p:nvPr>
        </p:nvSpPr>
        <p:spPr/>
        <p:txBody>
          <a:bodyPr>
            <a:normAutofit fontScale="90000"/>
          </a:bodyPr>
          <a:lstStyle/>
          <a:p>
            <a:r>
              <a:rPr lang="en-US" smtClean="0"/>
              <a:t>Fundamental Review - Heat transfer</a:t>
            </a:r>
          </a:p>
        </p:txBody>
      </p:sp>
      <p:sp>
        <p:nvSpPr>
          <p:cNvPr id="10" name="Content Placeholder 9"/>
          <p:cNvSpPr>
            <a:spLocks noGrp="1"/>
          </p:cNvSpPr>
          <p:nvPr>
            <p:ph sz="half" idx="1"/>
          </p:nvPr>
        </p:nvSpPr>
        <p:spPr>
          <a:xfrm>
            <a:off x="293688" y="1074738"/>
            <a:ext cx="3944937" cy="1570037"/>
          </a:xfrm>
        </p:spPr>
        <p:txBody>
          <a:bodyPr>
            <a:normAutofit fontScale="77500" lnSpcReduction="20000"/>
          </a:bodyPr>
          <a:lstStyle/>
          <a:p>
            <a:pPr marL="0" indent="0" defTabSz="914400" eaLnBrk="1" hangingPunct="1"/>
            <a:r>
              <a:rPr lang="de-DE" sz="1800" smtClean="0">
                <a:solidFill>
                  <a:srgbClr val="000000"/>
                </a:solidFill>
                <a:latin typeface="Arial" pitchFamily="34" charset="0"/>
              </a:rPr>
              <a:t>Heat transfer </a:t>
            </a:r>
          </a:p>
          <a:p>
            <a:pPr lvl="1" defTabSz="914400"/>
            <a:r>
              <a:rPr lang="de-DE" sz="1600" smtClean="0">
                <a:solidFill>
                  <a:srgbClr val="000000"/>
                </a:solidFill>
                <a:latin typeface="Arial" pitchFamily="34" charset="0"/>
                <a:cs typeface="Arial" pitchFamily="34" charset="0"/>
              </a:rPr>
              <a:t>Electromagnetic waves in all directions</a:t>
            </a:r>
          </a:p>
          <a:p>
            <a:pPr lvl="1" defTabSz="914400"/>
            <a:r>
              <a:rPr lang="de-DE" sz="1600" smtClean="0">
                <a:solidFill>
                  <a:srgbClr val="000000"/>
                </a:solidFill>
                <a:latin typeface="Arial" pitchFamily="34" charset="0"/>
                <a:cs typeface="Arial" pitchFamily="34" charset="0"/>
              </a:rPr>
              <a:t>Conversion of radiation to warmth when striking bodies</a:t>
            </a:r>
          </a:p>
          <a:p>
            <a:pPr lvl="1" defTabSz="914400"/>
            <a:endParaRPr lang="en-US" sz="1800" smtClean="0">
              <a:solidFill>
                <a:srgbClr val="000000"/>
              </a:solidFill>
              <a:latin typeface="Arial" pitchFamily="34" charset="0"/>
              <a:cs typeface="Arial" pitchFamily="34" charset="0"/>
            </a:endParaRPr>
          </a:p>
          <a:p>
            <a:pPr marL="0" indent="0" defTabSz="914400"/>
            <a:endParaRPr lang="en-US" sz="1800" smtClean="0">
              <a:latin typeface="Arial" pitchFamily="34" charset="0"/>
            </a:endParaRPr>
          </a:p>
        </p:txBody>
      </p:sp>
      <p:sp>
        <p:nvSpPr>
          <p:cNvPr id="22532" name="Content Placeholder 10"/>
          <p:cNvSpPr>
            <a:spLocks noGrp="1"/>
          </p:cNvSpPr>
          <p:nvPr>
            <p:ph sz="half" idx="2"/>
          </p:nvPr>
        </p:nvSpPr>
        <p:spPr>
          <a:xfrm>
            <a:off x="4618038" y="1074738"/>
            <a:ext cx="4171950" cy="523875"/>
          </a:xfrm>
        </p:spPr>
        <p:txBody>
          <a:bodyPr>
            <a:normAutofit fontScale="77500" lnSpcReduction="20000"/>
          </a:bodyPr>
          <a:lstStyle/>
          <a:p>
            <a:pPr marL="0" indent="0"/>
            <a:r>
              <a:rPr lang="de-DE" sz="1800" smtClean="0">
                <a:latin typeface="Arial" pitchFamily="34" charset="0"/>
              </a:rPr>
              <a:t>Convection (natural or forced)</a:t>
            </a:r>
          </a:p>
          <a:p>
            <a:pPr lvl="1"/>
            <a:r>
              <a:rPr lang="de-DE" sz="1600" smtClean="0">
                <a:latin typeface="Arial" pitchFamily="34" charset="0"/>
                <a:cs typeface="Arial" pitchFamily="34" charset="0"/>
              </a:rPr>
              <a:t>Air passes hot surface, heats up and rises</a:t>
            </a:r>
            <a:endParaRPr lang="en-US" sz="1600" smtClean="0">
              <a:latin typeface="Arial" pitchFamily="34" charset="0"/>
              <a:cs typeface="Arial" pitchFamily="34" charset="0"/>
            </a:endParaRPr>
          </a:p>
        </p:txBody>
      </p:sp>
      <p:sp>
        <p:nvSpPr>
          <p:cNvPr id="22533" name="Freeform 2"/>
          <p:cNvSpPr>
            <a:spLocks/>
          </p:cNvSpPr>
          <p:nvPr/>
        </p:nvSpPr>
        <p:spPr bwMode="auto">
          <a:xfrm>
            <a:off x="4013200" y="4443413"/>
            <a:ext cx="900113" cy="1014412"/>
          </a:xfrm>
          <a:custGeom>
            <a:avLst/>
            <a:gdLst>
              <a:gd name="T0" fmla="*/ 2147483647 w 2121"/>
              <a:gd name="T1" fmla="*/ 2147483647 h 4260"/>
              <a:gd name="T2" fmla="*/ 2147483647 w 2121"/>
              <a:gd name="T3" fmla="*/ 2147483647 h 4260"/>
              <a:gd name="T4" fmla="*/ 2147483647 w 2121"/>
              <a:gd name="T5" fmla="*/ 2147483647 h 4260"/>
              <a:gd name="T6" fmla="*/ 2147483647 w 2121"/>
              <a:gd name="T7" fmla="*/ 2147483647 h 4260"/>
              <a:gd name="T8" fmla="*/ 2147483647 w 2121"/>
              <a:gd name="T9" fmla="*/ 2147483647 h 4260"/>
              <a:gd name="T10" fmla="*/ 2147483647 w 2121"/>
              <a:gd name="T11" fmla="*/ 2147483647 h 4260"/>
              <a:gd name="T12" fmla="*/ 2147483647 w 2121"/>
              <a:gd name="T13" fmla="*/ 2147483647 h 4260"/>
              <a:gd name="T14" fmla="*/ 2147483647 w 2121"/>
              <a:gd name="T15" fmla="*/ 2147483647 h 4260"/>
              <a:gd name="T16" fmla="*/ 2147483647 w 2121"/>
              <a:gd name="T17" fmla="*/ 2147483647 h 4260"/>
              <a:gd name="T18" fmla="*/ 2147483647 w 2121"/>
              <a:gd name="T19" fmla="*/ 2147483647 h 4260"/>
              <a:gd name="T20" fmla="*/ 2147483647 w 2121"/>
              <a:gd name="T21" fmla="*/ 2147483647 h 4260"/>
              <a:gd name="T22" fmla="*/ 2147483647 w 2121"/>
              <a:gd name="T23" fmla="*/ 2147483647 h 4260"/>
              <a:gd name="T24" fmla="*/ 2147483647 w 2121"/>
              <a:gd name="T25" fmla="*/ 2147483647 h 4260"/>
              <a:gd name="T26" fmla="*/ 2147483647 w 2121"/>
              <a:gd name="T27" fmla="*/ 2147483647 h 4260"/>
              <a:gd name="T28" fmla="*/ 2147483647 w 2121"/>
              <a:gd name="T29" fmla="*/ 2147483647 h 4260"/>
              <a:gd name="T30" fmla="*/ 2147483647 w 2121"/>
              <a:gd name="T31" fmla="*/ 2147483647 h 4260"/>
              <a:gd name="T32" fmla="*/ 2147483647 w 2121"/>
              <a:gd name="T33" fmla="*/ 2147483647 h 4260"/>
              <a:gd name="T34" fmla="*/ 2147483647 w 2121"/>
              <a:gd name="T35" fmla="*/ 2147483647 h 4260"/>
              <a:gd name="T36" fmla="*/ 2147483647 w 2121"/>
              <a:gd name="T37" fmla="*/ 2147483647 h 4260"/>
              <a:gd name="T38" fmla="*/ 2147483647 w 2121"/>
              <a:gd name="T39" fmla="*/ 2147483647 h 4260"/>
              <a:gd name="T40" fmla="*/ 2147483647 w 2121"/>
              <a:gd name="T41" fmla="*/ 2147483647 h 4260"/>
              <a:gd name="T42" fmla="*/ 2147483647 w 2121"/>
              <a:gd name="T43" fmla="*/ 2147483647 h 4260"/>
              <a:gd name="T44" fmla="*/ 2147483647 w 2121"/>
              <a:gd name="T45" fmla="*/ 2147483647 h 4260"/>
              <a:gd name="T46" fmla="*/ 2147483647 w 2121"/>
              <a:gd name="T47" fmla="*/ 2147483647 h 4260"/>
              <a:gd name="T48" fmla="*/ 2147483647 w 2121"/>
              <a:gd name="T49" fmla="*/ 2147483647 h 4260"/>
              <a:gd name="T50" fmla="*/ 2147483647 w 2121"/>
              <a:gd name="T51" fmla="*/ 0 h 4260"/>
              <a:gd name="T52" fmla="*/ 2147483647 w 2121"/>
              <a:gd name="T53" fmla="*/ 2147483647 h 4260"/>
              <a:gd name="T54" fmla="*/ 2147483647 w 2121"/>
              <a:gd name="T55" fmla="*/ 2147483647 h 4260"/>
              <a:gd name="T56" fmla="*/ 2147483647 w 2121"/>
              <a:gd name="T57" fmla="*/ 2147483647 h 4260"/>
              <a:gd name="T58" fmla="*/ 2147483647 w 2121"/>
              <a:gd name="T59" fmla="*/ 2147483647 h 4260"/>
              <a:gd name="T60" fmla="*/ 2147483647 w 2121"/>
              <a:gd name="T61" fmla="*/ 2147483647 h 4260"/>
              <a:gd name="T62" fmla="*/ 2147483647 w 2121"/>
              <a:gd name="T63" fmla="*/ 2147483647 h 4260"/>
              <a:gd name="T64" fmla="*/ 2147483647 w 2121"/>
              <a:gd name="T65" fmla="*/ 2147483647 h 4260"/>
              <a:gd name="T66" fmla="*/ 2147483647 w 2121"/>
              <a:gd name="T67" fmla="*/ 2147483647 h 4260"/>
              <a:gd name="T68" fmla="*/ 2147483647 w 2121"/>
              <a:gd name="T69" fmla="*/ 2147483647 h 4260"/>
              <a:gd name="T70" fmla="*/ 2147483647 w 2121"/>
              <a:gd name="T71" fmla="*/ 2147483647 h 4260"/>
              <a:gd name="T72" fmla="*/ 2147483647 w 2121"/>
              <a:gd name="T73" fmla="*/ 2147483647 h 4260"/>
              <a:gd name="T74" fmla="*/ 2147483647 w 2121"/>
              <a:gd name="T75" fmla="*/ 2147483647 h 4260"/>
              <a:gd name="T76" fmla="*/ 2147483647 w 2121"/>
              <a:gd name="T77" fmla="*/ 2147483647 h 4260"/>
              <a:gd name="T78" fmla="*/ 2147483647 w 2121"/>
              <a:gd name="T79" fmla="*/ 2147483647 h 4260"/>
              <a:gd name="T80" fmla="*/ 2147483647 w 2121"/>
              <a:gd name="T81" fmla="*/ 2147483647 h 4260"/>
              <a:gd name="T82" fmla="*/ 2147483647 w 2121"/>
              <a:gd name="T83" fmla="*/ 2147483647 h 4260"/>
              <a:gd name="T84" fmla="*/ 2147483647 w 2121"/>
              <a:gd name="T85" fmla="*/ 2147483647 h 4260"/>
              <a:gd name="T86" fmla="*/ 2147483647 w 2121"/>
              <a:gd name="T87" fmla="*/ 2147483647 h 4260"/>
              <a:gd name="T88" fmla="*/ 2147483647 w 2121"/>
              <a:gd name="T89" fmla="*/ 2147483647 h 4260"/>
              <a:gd name="T90" fmla="*/ 2147483647 w 2121"/>
              <a:gd name="T91" fmla="*/ 2147483647 h 4260"/>
              <a:gd name="T92" fmla="*/ 2147483647 w 2121"/>
              <a:gd name="T93" fmla="*/ 2147483647 h 4260"/>
              <a:gd name="T94" fmla="*/ 2147483647 w 2121"/>
              <a:gd name="T95" fmla="*/ 2147483647 h 4260"/>
              <a:gd name="T96" fmla="*/ 2147483647 w 2121"/>
              <a:gd name="T97" fmla="*/ 2147483647 h 4260"/>
              <a:gd name="T98" fmla="*/ 2147483647 w 2121"/>
              <a:gd name="T99" fmla="*/ 2147483647 h 4260"/>
              <a:gd name="T100" fmla="*/ 2147483647 w 2121"/>
              <a:gd name="T101" fmla="*/ 2147483647 h 4260"/>
              <a:gd name="T102" fmla="*/ 2147483647 w 2121"/>
              <a:gd name="T103" fmla="*/ 2147483647 h 4260"/>
              <a:gd name="T104" fmla="*/ 2147483647 w 2121"/>
              <a:gd name="T105" fmla="*/ 2147483647 h 4260"/>
              <a:gd name="T106" fmla="*/ 2147483647 w 2121"/>
              <a:gd name="T107" fmla="*/ 2147483647 h 4260"/>
              <a:gd name="T108" fmla="*/ 2147483647 w 2121"/>
              <a:gd name="T109" fmla="*/ 2147483647 h 4260"/>
              <a:gd name="T110" fmla="*/ 2147483647 w 2121"/>
              <a:gd name="T111" fmla="*/ 2147483647 h 4260"/>
              <a:gd name="T112" fmla="*/ 2147483647 w 2121"/>
              <a:gd name="T113" fmla="*/ 2147483647 h 4260"/>
              <a:gd name="T114" fmla="*/ 2147483647 w 2121"/>
              <a:gd name="T115" fmla="*/ 2147483647 h 42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21"/>
              <a:gd name="T175" fmla="*/ 0 h 4260"/>
              <a:gd name="T176" fmla="*/ 2121 w 2121"/>
              <a:gd name="T177" fmla="*/ 4260 h 42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21" h="4260">
                <a:moveTo>
                  <a:pt x="1809" y="4260"/>
                </a:moveTo>
                <a:lnTo>
                  <a:pt x="1660" y="4225"/>
                </a:lnTo>
                <a:lnTo>
                  <a:pt x="1518" y="4189"/>
                </a:lnTo>
                <a:lnTo>
                  <a:pt x="1347" y="4131"/>
                </a:lnTo>
                <a:lnTo>
                  <a:pt x="1158" y="4044"/>
                </a:lnTo>
                <a:lnTo>
                  <a:pt x="987" y="3939"/>
                </a:lnTo>
                <a:lnTo>
                  <a:pt x="838" y="3819"/>
                </a:lnTo>
                <a:lnTo>
                  <a:pt x="715" y="3680"/>
                </a:lnTo>
                <a:lnTo>
                  <a:pt x="620" y="3548"/>
                </a:lnTo>
                <a:lnTo>
                  <a:pt x="506" y="3345"/>
                </a:lnTo>
                <a:lnTo>
                  <a:pt x="460" y="3256"/>
                </a:lnTo>
                <a:lnTo>
                  <a:pt x="415" y="3141"/>
                </a:lnTo>
                <a:lnTo>
                  <a:pt x="377" y="3012"/>
                </a:lnTo>
                <a:lnTo>
                  <a:pt x="339" y="2839"/>
                </a:lnTo>
                <a:lnTo>
                  <a:pt x="282" y="2606"/>
                </a:lnTo>
                <a:lnTo>
                  <a:pt x="237" y="2426"/>
                </a:lnTo>
                <a:lnTo>
                  <a:pt x="202" y="2295"/>
                </a:lnTo>
                <a:lnTo>
                  <a:pt x="178" y="2229"/>
                </a:lnTo>
                <a:lnTo>
                  <a:pt x="147" y="2150"/>
                </a:lnTo>
                <a:lnTo>
                  <a:pt x="120" y="2102"/>
                </a:lnTo>
                <a:lnTo>
                  <a:pt x="73" y="2034"/>
                </a:lnTo>
                <a:lnTo>
                  <a:pt x="0" y="1973"/>
                </a:lnTo>
                <a:lnTo>
                  <a:pt x="96" y="2005"/>
                </a:lnTo>
                <a:lnTo>
                  <a:pt x="205" y="2057"/>
                </a:lnTo>
                <a:lnTo>
                  <a:pt x="275" y="2105"/>
                </a:lnTo>
                <a:lnTo>
                  <a:pt x="337" y="2171"/>
                </a:lnTo>
                <a:lnTo>
                  <a:pt x="379" y="2234"/>
                </a:lnTo>
                <a:lnTo>
                  <a:pt x="421" y="2296"/>
                </a:lnTo>
                <a:lnTo>
                  <a:pt x="457" y="2363"/>
                </a:lnTo>
                <a:lnTo>
                  <a:pt x="518" y="2487"/>
                </a:lnTo>
                <a:lnTo>
                  <a:pt x="565" y="2574"/>
                </a:lnTo>
                <a:lnTo>
                  <a:pt x="590" y="2603"/>
                </a:lnTo>
                <a:lnTo>
                  <a:pt x="618" y="2605"/>
                </a:lnTo>
                <a:lnTo>
                  <a:pt x="641" y="2595"/>
                </a:lnTo>
                <a:lnTo>
                  <a:pt x="651" y="2577"/>
                </a:lnTo>
                <a:lnTo>
                  <a:pt x="658" y="2537"/>
                </a:lnTo>
                <a:lnTo>
                  <a:pt x="683" y="2403"/>
                </a:lnTo>
                <a:lnTo>
                  <a:pt x="713" y="2268"/>
                </a:lnTo>
                <a:lnTo>
                  <a:pt x="746" y="2138"/>
                </a:lnTo>
                <a:lnTo>
                  <a:pt x="768" y="2057"/>
                </a:lnTo>
                <a:lnTo>
                  <a:pt x="800" y="1942"/>
                </a:lnTo>
                <a:lnTo>
                  <a:pt x="817" y="1850"/>
                </a:lnTo>
                <a:lnTo>
                  <a:pt x="827" y="1756"/>
                </a:lnTo>
                <a:lnTo>
                  <a:pt x="822" y="1658"/>
                </a:lnTo>
                <a:lnTo>
                  <a:pt x="806" y="1560"/>
                </a:lnTo>
                <a:lnTo>
                  <a:pt x="775" y="1450"/>
                </a:lnTo>
                <a:lnTo>
                  <a:pt x="740" y="1362"/>
                </a:lnTo>
                <a:lnTo>
                  <a:pt x="699" y="1281"/>
                </a:lnTo>
                <a:lnTo>
                  <a:pt x="628" y="1156"/>
                </a:lnTo>
                <a:lnTo>
                  <a:pt x="715" y="1207"/>
                </a:lnTo>
                <a:lnTo>
                  <a:pt x="812" y="1277"/>
                </a:lnTo>
                <a:lnTo>
                  <a:pt x="887" y="1342"/>
                </a:lnTo>
                <a:lnTo>
                  <a:pt x="966" y="1419"/>
                </a:lnTo>
                <a:lnTo>
                  <a:pt x="1019" y="1488"/>
                </a:lnTo>
                <a:lnTo>
                  <a:pt x="1063" y="1560"/>
                </a:lnTo>
                <a:lnTo>
                  <a:pt x="1087" y="1617"/>
                </a:lnTo>
                <a:lnTo>
                  <a:pt x="1111" y="1681"/>
                </a:lnTo>
                <a:lnTo>
                  <a:pt x="1127" y="1763"/>
                </a:lnTo>
                <a:lnTo>
                  <a:pt x="1132" y="1852"/>
                </a:lnTo>
                <a:lnTo>
                  <a:pt x="1170" y="1787"/>
                </a:lnTo>
                <a:lnTo>
                  <a:pt x="1216" y="1699"/>
                </a:lnTo>
                <a:lnTo>
                  <a:pt x="1251" y="1604"/>
                </a:lnTo>
                <a:lnTo>
                  <a:pt x="1275" y="1517"/>
                </a:lnTo>
                <a:lnTo>
                  <a:pt x="1308" y="1375"/>
                </a:lnTo>
                <a:lnTo>
                  <a:pt x="1328" y="1239"/>
                </a:lnTo>
                <a:lnTo>
                  <a:pt x="1337" y="1075"/>
                </a:lnTo>
                <a:lnTo>
                  <a:pt x="1342" y="935"/>
                </a:lnTo>
                <a:lnTo>
                  <a:pt x="1337" y="830"/>
                </a:lnTo>
                <a:lnTo>
                  <a:pt x="1324" y="722"/>
                </a:lnTo>
                <a:lnTo>
                  <a:pt x="1301" y="625"/>
                </a:lnTo>
                <a:lnTo>
                  <a:pt x="1269" y="534"/>
                </a:lnTo>
                <a:lnTo>
                  <a:pt x="1230" y="457"/>
                </a:lnTo>
                <a:lnTo>
                  <a:pt x="1170" y="365"/>
                </a:lnTo>
                <a:lnTo>
                  <a:pt x="1109" y="288"/>
                </a:lnTo>
                <a:lnTo>
                  <a:pt x="1055" y="203"/>
                </a:lnTo>
                <a:lnTo>
                  <a:pt x="1026" y="137"/>
                </a:lnTo>
                <a:lnTo>
                  <a:pt x="1008" y="84"/>
                </a:lnTo>
                <a:lnTo>
                  <a:pt x="989" y="0"/>
                </a:lnTo>
                <a:lnTo>
                  <a:pt x="1055" y="104"/>
                </a:lnTo>
                <a:lnTo>
                  <a:pt x="1115" y="172"/>
                </a:lnTo>
                <a:lnTo>
                  <a:pt x="1179" y="229"/>
                </a:lnTo>
                <a:lnTo>
                  <a:pt x="1272" y="286"/>
                </a:lnTo>
                <a:lnTo>
                  <a:pt x="1376" y="361"/>
                </a:lnTo>
                <a:lnTo>
                  <a:pt x="1460" y="425"/>
                </a:lnTo>
                <a:lnTo>
                  <a:pt x="1558" y="509"/>
                </a:lnTo>
                <a:lnTo>
                  <a:pt x="1646" y="594"/>
                </a:lnTo>
                <a:lnTo>
                  <a:pt x="1725" y="695"/>
                </a:lnTo>
                <a:lnTo>
                  <a:pt x="1778" y="766"/>
                </a:lnTo>
                <a:lnTo>
                  <a:pt x="1834" y="865"/>
                </a:lnTo>
                <a:lnTo>
                  <a:pt x="1881" y="963"/>
                </a:lnTo>
                <a:lnTo>
                  <a:pt x="1929" y="1540"/>
                </a:lnTo>
                <a:lnTo>
                  <a:pt x="1929" y="1565"/>
                </a:lnTo>
                <a:lnTo>
                  <a:pt x="1936" y="1609"/>
                </a:lnTo>
                <a:lnTo>
                  <a:pt x="1952" y="1683"/>
                </a:lnTo>
                <a:lnTo>
                  <a:pt x="2025" y="1948"/>
                </a:lnTo>
                <a:lnTo>
                  <a:pt x="2068" y="2135"/>
                </a:lnTo>
                <a:lnTo>
                  <a:pt x="2093" y="2257"/>
                </a:lnTo>
                <a:lnTo>
                  <a:pt x="2110" y="2359"/>
                </a:lnTo>
                <a:lnTo>
                  <a:pt x="2121" y="2477"/>
                </a:lnTo>
                <a:lnTo>
                  <a:pt x="2118" y="2569"/>
                </a:lnTo>
                <a:lnTo>
                  <a:pt x="2110" y="2631"/>
                </a:lnTo>
                <a:lnTo>
                  <a:pt x="2090" y="2679"/>
                </a:lnTo>
                <a:lnTo>
                  <a:pt x="2071" y="2706"/>
                </a:lnTo>
                <a:lnTo>
                  <a:pt x="2043" y="2719"/>
                </a:lnTo>
                <a:lnTo>
                  <a:pt x="2015" y="2719"/>
                </a:lnTo>
                <a:lnTo>
                  <a:pt x="1986" y="2713"/>
                </a:lnTo>
                <a:lnTo>
                  <a:pt x="1951" y="2694"/>
                </a:lnTo>
                <a:lnTo>
                  <a:pt x="1936" y="2674"/>
                </a:lnTo>
                <a:lnTo>
                  <a:pt x="1920" y="2646"/>
                </a:lnTo>
                <a:lnTo>
                  <a:pt x="1900" y="2593"/>
                </a:lnTo>
                <a:lnTo>
                  <a:pt x="1881" y="2512"/>
                </a:lnTo>
                <a:lnTo>
                  <a:pt x="1850" y="2362"/>
                </a:lnTo>
                <a:lnTo>
                  <a:pt x="1829" y="2275"/>
                </a:lnTo>
                <a:lnTo>
                  <a:pt x="1805" y="2175"/>
                </a:lnTo>
                <a:lnTo>
                  <a:pt x="1784" y="2125"/>
                </a:lnTo>
                <a:lnTo>
                  <a:pt x="1756" y="2102"/>
                </a:lnTo>
                <a:lnTo>
                  <a:pt x="1721" y="2100"/>
                </a:lnTo>
                <a:lnTo>
                  <a:pt x="1690" y="2112"/>
                </a:lnTo>
                <a:lnTo>
                  <a:pt x="1676" y="2133"/>
                </a:lnTo>
                <a:lnTo>
                  <a:pt x="1660" y="2161"/>
                </a:lnTo>
                <a:lnTo>
                  <a:pt x="1638" y="2226"/>
                </a:lnTo>
                <a:lnTo>
                  <a:pt x="1622" y="2321"/>
                </a:lnTo>
                <a:lnTo>
                  <a:pt x="1617" y="2398"/>
                </a:lnTo>
                <a:lnTo>
                  <a:pt x="1634" y="2658"/>
                </a:lnTo>
                <a:lnTo>
                  <a:pt x="1658" y="2851"/>
                </a:lnTo>
                <a:lnTo>
                  <a:pt x="1692" y="3055"/>
                </a:lnTo>
                <a:lnTo>
                  <a:pt x="1730" y="3213"/>
                </a:lnTo>
                <a:lnTo>
                  <a:pt x="1761" y="3322"/>
                </a:lnTo>
                <a:lnTo>
                  <a:pt x="1809" y="3466"/>
                </a:lnTo>
                <a:lnTo>
                  <a:pt x="1614" y="3155"/>
                </a:lnTo>
                <a:lnTo>
                  <a:pt x="1540" y="3012"/>
                </a:lnTo>
                <a:lnTo>
                  <a:pt x="1472" y="2877"/>
                </a:lnTo>
                <a:lnTo>
                  <a:pt x="1412" y="2742"/>
                </a:lnTo>
                <a:lnTo>
                  <a:pt x="1367" y="2626"/>
                </a:lnTo>
                <a:lnTo>
                  <a:pt x="1329" y="2526"/>
                </a:lnTo>
                <a:lnTo>
                  <a:pt x="1303" y="2456"/>
                </a:lnTo>
                <a:lnTo>
                  <a:pt x="1293" y="2442"/>
                </a:lnTo>
                <a:lnTo>
                  <a:pt x="1283" y="2435"/>
                </a:lnTo>
                <a:lnTo>
                  <a:pt x="1266" y="2439"/>
                </a:lnTo>
                <a:lnTo>
                  <a:pt x="1253" y="2456"/>
                </a:lnTo>
                <a:lnTo>
                  <a:pt x="1241" y="2517"/>
                </a:lnTo>
                <a:lnTo>
                  <a:pt x="1230" y="2599"/>
                </a:lnTo>
                <a:lnTo>
                  <a:pt x="1232" y="2681"/>
                </a:lnTo>
                <a:lnTo>
                  <a:pt x="1245" y="2839"/>
                </a:lnTo>
                <a:lnTo>
                  <a:pt x="1272" y="2964"/>
                </a:lnTo>
                <a:lnTo>
                  <a:pt x="1301" y="3081"/>
                </a:lnTo>
                <a:lnTo>
                  <a:pt x="1297" y="3117"/>
                </a:lnTo>
                <a:lnTo>
                  <a:pt x="1277" y="3128"/>
                </a:lnTo>
                <a:lnTo>
                  <a:pt x="1259" y="3134"/>
                </a:lnTo>
                <a:lnTo>
                  <a:pt x="1230" y="3128"/>
                </a:lnTo>
                <a:lnTo>
                  <a:pt x="1186" y="3104"/>
                </a:lnTo>
                <a:lnTo>
                  <a:pt x="1120" y="3066"/>
                </a:lnTo>
                <a:lnTo>
                  <a:pt x="1026" y="3031"/>
                </a:lnTo>
                <a:lnTo>
                  <a:pt x="932" y="3001"/>
                </a:lnTo>
                <a:lnTo>
                  <a:pt x="877" y="3001"/>
                </a:lnTo>
                <a:lnTo>
                  <a:pt x="849" y="3012"/>
                </a:lnTo>
                <a:lnTo>
                  <a:pt x="831" y="3038"/>
                </a:lnTo>
                <a:lnTo>
                  <a:pt x="827" y="3072"/>
                </a:lnTo>
                <a:lnTo>
                  <a:pt x="837" y="3123"/>
                </a:lnTo>
                <a:lnTo>
                  <a:pt x="859" y="3173"/>
                </a:lnTo>
                <a:lnTo>
                  <a:pt x="887" y="3213"/>
                </a:lnTo>
                <a:lnTo>
                  <a:pt x="923" y="3250"/>
                </a:lnTo>
                <a:lnTo>
                  <a:pt x="1013" y="3322"/>
                </a:lnTo>
                <a:lnTo>
                  <a:pt x="1103" y="3396"/>
                </a:lnTo>
                <a:lnTo>
                  <a:pt x="1206" y="3489"/>
                </a:lnTo>
                <a:lnTo>
                  <a:pt x="1276" y="3582"/>
                </a:lnTo>
                <a:lnTo>
                  <a:pt x="1319" y="3663"/>
                </a:lnTo>
                <a:lnTo>
                  <a:pt x="1356" y="3766"/>
                </a:lnTo>
                <a:lnTo>
                  <a:pt x="1398" y="3876"/>
                </a:lnTo>
                <a:lnTo>
                  <a:pt x="1432" y="3958"/>
                </a:lnTo>
                <a:lnTo>
                  <a:pt x="1495" y="4044"/>
                </a:lnTo>
                <a:lnTo>
                  <a:pt x="1592" y="4140"/>
                </a:lnTo>
                <a:lnTo>
                  <a:pt x="1677" y="4198"/>
                </a:lnTo>
                <a:lnTo>
                  <a:pt x="1804" y="4260"/>
                </a:lnTo>
                <a:lnTo>
                  <a:pt x="1809" y="4260"/>
                </a:lnTo>
                <a:close/>
              </a:path>
            </a:pathLst>
          </a:custGeom>
          <a:solidFill>
            <a:schemeClr val="tx2"/>
          </a:solidFill>
          <a:ln w="9525">
            <a:noFill/>
            <a:round/>
            <a:headEnd/>
            <a:tailEnd/>
          </a:ln>
        </p:spPr>
        <p:txBody>
          <a:bodyPr/>
          <a:lstStyle/>
          <a:p>
            <a:endParaRPr lang="en-US"/>
          </a:p>
        </p:txBody>
      </p:sp>
      <p:sp>
        <p:nvSpPr>
          <p:cNvPr id="22534" name="Freeform 3"/>
          <p:cNvSpPr>
            <a:spLocks noEditPoints="1"/>
          </p:cNvSpPr>
          <p:nvPr/>
        </p:nvSpPr>
        <p:spPr bwMode="auto">
          <a:xfrm>
            <a:off x="4757738" y="4164013"/>
            <a:ext cx="984250" cy="1289050"/>
          </a:xfrm>
          <a:custGeom>
            <a:avLst/>
            <a:gdLst>
              <a:gd name="T0" fmla="*/ 2147483647 w 2329"/>
              <a:gd name="T1" fmla="*/ 2147483647 h 5417"/>
              <a:gd name="T2" fmla="*/ 2147483647 w 2329"/>
              <a:gd name="T3" fmla="*/ 2147483647 h 5417"/>
              <a:gd name="T4" fmla="*/ 2147483647 w 2329"/>
              <a:gd name="T5" fmla="*/ 2147483647 h 5417"/>
              <a:gd name="T6" fmla="*/ 2147483647 w 2329"/>
              <a:gd name="T7" fmla="*/ 2147483647 h 5417"/>
              <a:gd name="T8" fmla="*/ 2147483647 w 2329"/>
              <a:gd name="T9" fmla="*/ 2147483647 h 5417"/>
              <a:gd name="T10" fmla="*/ 2147483647 w 2329"/>
              <a:gd name="T11" fmla="*/ 2147483647 h 5417"/>
              <a:gd name="T12" fmla="*/ 2147483647 w 2329"/>
              <a:gd name="T13" fmla="*/ 2147483647 h 5417"/>
              <a:gd name="T14" fmla="*/ 2147483647 w 2329"/>
              <a:gd name="T15" fmla="*/ 2147483647 h 5417"/>
              <a:gd name="T16" fmla="*/ 2147483647 w 2329"/>
              <a:gd name="T17" fmla="*/ 2147483647 h 5417"/>
              <a:gd name="T18" fmla="*/ 2147483647 w 2329"/>
              <a:gd name="T19" fmla="*/ 2147483647 h 5417"/>
              <a:gd name="T20" fmla="*/ 2147483647 w 2329"/>
              <a:gd name="T21" fmla="*/ 2147483647 h 5417"/>
              <a:gd name="T22" fmla="*/ 2147483647 w 2329"/>
              <a:gd name="T23" fmla="*/ 2147483647 h 5417"/>
              <a:gd name="T24" fmla="*/ 2147483647 w 2329"/>
              <a:gd name="T25" fmla="*/ 2147483647 h 5417"/>
              <a:gd name="T26" fmla="*/ 2147483647 w 2329"/>
              <a:gd name="T27" fmla="*/ 2147483647 h 5417"/>
              <a:gd name="T28" fmla="*/ 2147483647 w 2329"/>
              <a:gd name="T29" fmla="*/ 2147483647 h 5417"/>
              <a:gd name="T30" fmla="*/ 2147483647 w 2329"/>
              <a:gd name="T31" fmla="*/ 2147483647 h 5417"/>
              <a:gd name="T32" fmla="*/ 2147483647 w 2329"/>
              <a:gd name="T33" fmla="*/ 2147483647 h 5417"/>
              <a:gd name="T34" fmla="*/ 2147483647 w 2329"/>
              <a:gd name="T35" fmla="*/ 2147483647 h 5417"/>
              <a:gd name="T36" fmla="*/ 2147483647 w 2329"/>
              <a:gd name="T37" fmla="*/ 2147483647 h 5417"/>
              <a:gd name="T38" fmla="*/ 2147483647 w 2329"/>
              <a:gd name="T39" fmla="*/ 2147483647 h 5417"/>
              <a:gd name="T40" fmla="*/ 2147483647 w 2329"/>
              <a:gd name="T41" fmla="*/ 2147483647 h 5417"/>
              <a:gd name="T42" fmla="*/ 2147483647 w 2329"/>
              <a:gd name="T43" fmla="*/ 2147483647 h 5417"/>
              <a:gd name="T44" fmla="*/ 2147483647 w 2329"/>
              <a:gd name="T45" fmla="*/ 2147483647 h 5417"/>
              <a:gd name="T46" fmla="*/ 2147483647 w 2329"/>
              <a:gd name="T47" fmla="*/ 2147483647 h 5417"/>
              <a:gd name="T48" fmla="*/ 2147483647 w 2329"/>
              <a:gd name="T49" fmla="*/ 2147483647 h 5417"/>
              <a:gd name="T50" fmla="*/ 2147483647 w 2329"/>
              <a:gd name="T51" fmla="*/ 2147483647 h 5417"/>
              <a:gd name="T52" fmla="*/ 2147483647 w 2329"/>
              <a:gd name="T53" fmla="*/ 2147483647 h 5417"/>
              <a:gd name="T54" fmla="*/ 2147483647 w 2329"/>
              <a:gd name="T55" fmla="*/ 2147483647 h 5417"/>
              <a:gd name="T56" fmla="*/ 2147483647 w 2329"/>
              <a:gd name="T57" fmla="*/ 2147483647 h 5417"/>
              <a:gd name="T58" fmla="*/ 2147483647 w 2329"/>
              <a:gd name="T59" fmla="*/ 2147483647 h 5417"/>
              <a:gd name="T60" fmla="*/ 2147483647 w 2329"/>
              <a:gd name="T61" fmla="*/ 2147483647 h 5417"/>
              <a:gd name="T62" fmla="*/ 2147483647 w 2329"/>
              <a:gd name="T63" fmla="*/ 2147483647 h 5417"/>
              <a:gd name="T64" fmla="*/ 2147483647 w 2329"/>
              <a:gd name="T65" fmla="*/ 2147483647 h 5417"/>
              <a:gd name="T66" fmla="*/ 2147483647 w 2329"/>
              <a:gd name="T67" fmla="*/ 2147483647 h 5417"/>
              <a:gd name="T68" fmla="*/ 2147483647 w 2329"/>
              <a:gd name="T69" fmla="*/ 2147483647 h 5417"/>
              <a:gd name="T70" fmla="*/ 2147483647 w 2329"/>
              <a:gd name="T71" fmla="*/ 2147483647 h 5417"/>
              <a:gd name="T72" fmla="*/ 2147483647 w 2329"/>
              <a:gd name="T73" fmla="*/ 2147483647 h 5417"/>
              <a:gd name="T74" fmla="*/ 2147483647 w 2329"/>
              <a:gd name="T75" fmla="*/ 2147483647 h 5417"/>
              <a:gd name="T76" fmla="*/ 2147483647 w 2329"/>
              <a:gd name="T77" fmla="*/ 2147483647 h 5417"/>
              <a:gd name="T78" fmla="*/ 2147483647 w 2329"/>
              <a:gd name="T79" fmla="*/ 2147483647 h 5417"/>
              <a:gd name="T80" fmla="*/ 2147483647 w 2329"/>
              <a:gd name="T81" fmla="*/ 2147483647 h 5417"/>
              <a:gd name="T82" fmla="*/ 2147483647 w 2329"/>
              <a:gd name="T83" fmla="*/ 2147483647 h 5417"/>
              <a:gd name="T84" fmla="*/ 2147483647 w 2329"/>
              <a:gd name="T85" fmla="*/ 2147483647 h 5417"/>
              <a:gd name="T86" fmla="*/ 2147483647 w 2329"/>
              <a:gd name="T87" fmla="*/ 2147483647 h 5417"/>
              <a:gd name="T88" fmla="*/ 2147483647 w 2329"/>
              <a:gd name="T89" fmla="*/ 2147483647 h 5417"/>
              <a:gd name="T90" fmla="*/ 2147483647 w 2329"/>
              <a:gd name="T91" fmla="*/ 2147483647 h 5417"/>
              <a:gd name="T92" fmla="*/ 2147483647 w 2329"/>
              <a:gd name="T93" fmla="*/ 2147483647 h 5417"/>
              <a:gd name="T94" fmla="*/ 2147483647 w 2329"/>
              <a:gd name="T95" fmla="*/ 2147483647 h 5417"/>
              <a:gd name="T96" fmla="*/ 2147483647 w 2329"/>
              <a:gd name="T97" fmla="*/ 2147483647 h 5417"/>
              <a:gd name="T98" fmla="*/ 2147483647 w 2329"/>
              <a:gd name="T99" fmla="*/ 2147483647 h 54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29"/>
              <a:gd name="T151" fmla="*/ 0 h 5417"/>
              <a:gd name="T152" fmla="*/ 2329 w 2329"/>
              <a:gd name="T153" fmla="*/ 5417 h 54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29" h="5417">
                <a:moveTo>
                  <a:pt x="121" y="2143"/>
                </a:moveTo>
                <a:lnTo>
                  <a:pt x="156" y="2078"/>
                </a:lnTo>
                <a:lnTo>
                  <a:pt x="188" y="1987"/>
                </a:lnTo>
                <a:lnTo>
                  <a:pt x="205" y="1870"/>
                </a:lnTo>
                <a:lnTo>
                  <a:pt x="201" y="1756"/>
                </a:lnTo>
                <a:lnTo>
                  <a:pt x="190" y="1640"/>
                </a:lnTo>
                <a:lnTo>
                  <a:pt x="171" y="1541"/>
                </a:lnTo>
                <a:lnTo>
                  <a:pt x="148" y="1455"/>
                </a:lnTo>
                <a:lnTo>
                  <a:pt x="120" y="1365"/>
                </a:lnTo>
                <a:lnTo>
                  <a:pt x="78" y="1244"/>
                </a:lnTo>
                <a:lnTo>
                  <a:pt x="53" y="1169"/>
                </a:lnTo>
                <a:lnTo>
                  <a:pt x="28" y="1076"/>
                </a:lnTo>
                <a:lnTo>
                  <a:pt x="6" y="933"/>
                </a:lnTo>
                <a:lnTo>
                  <a:pt x="0" y="808"/>
                </a:lnTo>
                <a:lnTo>
                  <a:pt x="0" y="718"/>
                </a:lnTo>
                <a:lnTo>
                  <a:pt x="7" y="606"/>
                </a:lnTo>
                <a:lnTo>
                  <a:pt x="30" y="460"/>
                </a:lnTo>
                <a:lnTo>
                  <a:pt x="73" y="313"/>
                </a:lnTo>
                <a:lnTo>
                  <a:pt x="126" y="181"/>
                </a:lnTo>
                <a:lnTo>
                  <a:pt x="177" y="94"/>
                </a:lnTo>
                <a:lnTo>
                  <a:pt x="243" y="0"/>
                </a:lnTo>
                <a:lnTo>
                  <a:pt x="221" y="108"/>
                </a:lnTo>
                <a:lnTo>
                  <a:pt x="206" y="201"/>
                </a:lnTo>
                <a:lnTo>
                  <a:pt x="196" y="321"/>
                </a:lnTo>
                <a:lnTo>
                  <a:pt x="201" y="445"/>
                </a:lnTo>
                <a:lnTo>
                  <a:pt x="216" y="575"/>
                </a:lnTo>
                <a:lnTo>
                  <a:pt x="254" y="724"/>
                </a:lnTo>
                <a:lnTo>
                  <a:pt x="338" y="915"/>
                </a:lnTo>
                <a:lnTo>
                  <a:pt x="419" y="1055"/>
                </a:lnTo>
                <a:lnTo>
                  <a:pt x="508" y="1205"/>
                </a:lnTo>
                <a:lnTo>
                  <a:pt x="570" y="1307"/>
                </a:lnTo>
                <a:lnTo>
                  <a:pt x="626" y="1417"/>
                </a:lnTo>
                <a:lnTo>
                  <a:pt x="681" y="1547"/>
                </a:lnTo>
                <a:lnTo>
                  <a:pt x="717" y="1664"/>
                </a:lnTo>
                <a:lnTo>
                  <a:pt x="749" y="1816"/>
                </a:lnTo>
                <a:lnTo>
                  <a:pt x="767" y="1956"/>
                </a:lnTo>
                <a:lnTo>
                  <a:pt x="772" y="2083"/>
                </a:lnTo>
                <a:lnTo>
                  <a:pt x="771" y="2223"/>
                </a:lnTo>
                <a:lnTo>
                  <a:pt x="761" y="2376"/>
                </a:lnTo>
                <a:lnTo>
                  <a:pt x="734" y="2542"/>
                </a:lnTo>
                <a:lnTo>
                  <a:pt x="706" y="2667"/>
                </a:lnTo>
                <a:lnTo>
                  <a:pt x="706" y="2713"/>
                </a:lnTo>
                <a:lnTo>
                  <a:pt x="706" y="2740"/>
                </a:lnTo>
                <a:lnTo>
                  <a:pt x="736" y="2749"/>
                </a:lnTo>
                <a:lnTo>
                  <a:pt x="771" y="2744"/>
                </a:lnTo>
                <a:lnTo>
                  <a:pt x="808" y="2720"/>
                </a:lnTo>
                <a:lnTo>
                  <a:pt x="851" y="2683"/>
                </a:lnTo>
                <a:lnTo>
                  <a:pt x="927" y="2597"/>
                </a:lnTo>
                <a:lnTo>
                  <a:pt x="1000" y="2489"/>
                </a:lnTo>
                <a:lnTo>
                  <a:pt x="1064" y="2343"/>
                </a:lnTo>
                <a:lnTo>
                  <a:pt x="1105" y="2180"/>
                </a:lnTo>
                <a:lnTo>
                  <a:pt x="1124" y="2024"/>
                </a:lnTo>
                <a:lnTo>
                  <a:pt x="1120" y="1904"/>
                </a:lnTo>
                <a:lnTo>
                  <a:pt x="1113" y="1811"/>
                </a:lnTo>
                <a:lnTo>
                  <a:pt x="1084" y="1661"/>
                </a:lnTo>
                <a:lnTo>
                  <a:pt x="1062" y="1565"/>
                </a:lnTo>
                <a:lnTo>
                  <a:pt x="1205" y="1735"/>
                </a:lnTo>
                <a:lnTo>
                  <a:pt x="1253" y="1820"/>
                </a:lnTo>
                <a:lnTo>
                  <a:pt x="1318" y="1966"/>
                </a:lnTo>
                <a:lnTo>
                  <a:pt x="1350" y="2095"/>
                </a:lnTo>
                <a:lnTo>
                  <a:pt x="1374" y="2215"/>
                </a:lnTo>
                <a:lnTo>
                  <a:pt x="1386" y="2361"/>
                </a:lnTo>
                <a:lnTo>
                  <a:pt x="1394" y="2536"/>
                </a:lnTo>
                <a:lnTo>
                  <a:pt x="1386" y="2671"/>
                </a:lnTo>
                <a:lnTo>
                  <a:pt x="1374" y="2831"/>
                </a:lnTo>
                <a:lnTo>
                  <a:pt x="1335" y="3012"/>
                </a:lnTo>
                <a:lnTo>
                  <a:pt x="1307" y="3117"/>
                </a:lnTo>
                <a:lnTo>
                  <a:pt x="1281" y="3240"/>
                </a:lnTo>
                <a:lnTo>
                  <a:pt x="1271" y="3288"/>
                </a:lnTo>
                <a:lnTo>
                  <a:pt x="1281" y="3317"/>
                </a:lnTo>
                <a:lnTo>
                  <a:pt x="1300" y="3333"/>
                </a:lnTo>
                <a:lnTo>
                  <a:pt x="1338" y="3335"/>
                </a:lnTo>
                <a:lnTo>
                  <a:pt x="1404" y="3323"/>
                </a:lnTo>
                <a:lnTo>
                  <a:pt x="1469" y="3297"/>
                </a:lnTo>
                <a:lnTo>
                  <a:pt x="1559" y="3245"/>
                </a:lnTo>
                <a:lnTo>
                  <a:pt x="1655" y="3163"/>
                </a:lnTo>
                <a:lnTo>
                  <a:pt x="1775" y="3019"/>
                </a:lnTo>
                <a:lnTo>
                  <a:pt x="1873" y="2859"/>
                </a:lnTo>
                <a:lnTo>
                  <a:pt x="1936" y="2704"/>
                </a:lnTo>
                <a:lnTo>
                  <a:pt x="1961" y="2580"/>
                </a:lnTo>
                <a:lnTo>
                  <a:pt x="1973" y="2466"/>
                </a:lnTo>
                <a:lnTo>
                  <a:pt x="1973" y="2313"/>
                </a:lnTo>
                <a:lnTo>
                  <a:pt x="2023" y="2408"/>
                </a:lnTo>
                <a:lnTo>
                  <a:pt x="2055" y="2520"/>
                </a:lnTo>
                <a:lnTo>
                  <a:pt x="2083" y="2643"/>
                </a:lnTo>
                <a:lnTo>
                  <a:pt x="2097" y="2778"/>
                </a:lnTo>
                <a:lnTo>
                  <a:pt x="2094" y="2937"/>
                </a:lnTo>
                <a:lnTo>
                  <a:pt x="2083" y="3045"/>
                </a:lnTo>
                <a:lnTo>
                  <a:pt x="2054" y="3189"/>
                </a:lnTo>
                <a:lnTo>
                  <a:pt x="2013" y="3304"/>
                </a:lnTo>
                <a:lnTo>
                  <a:pt x="1952" y="3442"/>
                </a:lnTo>
                <a:lnTo>
                  <a:pt x="1883" y="3570"/>
                </a:lnTo>
                <a:lnTo>
                  <a:pt x="1831" y="3682"/>
                </a:lnTo>
                <a:lnTo>
                  <a:pt x="1793" y="3788"/>
                </a:lnTo>
                <a:lnTo>
                  <a:pt x="1772" y="3879"/>
                </a:lnTo>
                <a:lnTo>
                  <a:pt x="1772" y="3949"/>
                </a:lnTo>
                <a:lnTo>
                  <a:pt x="1793" y="4002"/>
                </a:lnTo>
                <a:lnTo>
                  <a:pt x="1831" y="4044"/>
                </a:lnTo>
                <a:lnTo>
                  <a:pt x="1888" y="4055"/>
                </a:lnTo>
                <a:lnTo>
                  <a:pt x="1952" y="4044"/>
                </a:lnTo>
                <a:lnTo>
                  <a:pt x="2008" y="4010"/>
                </a:lnTo>
                <a:lnTo>
                  <a:pt x="2049" y="3976"/>
                </a:lnTo>
                <a:lnTo>
                  <a:pt x="2148" y="3842"/>
                </a:lnTo>
                <a:lnTo>
                  <a:pt x="2206" y="3719"/>
                </a:lnTo>
                <a:lnTo>
                  <a:pt x="2243" y="3621"/>
                </a:lnTo>
                <a:lnTo>
                  <a:pt x="2269" y="3531"/>
                </a:lnTo>
                <a:lnTo>
                  <a:pt x="2290" y="3409"/>
                </a:lnTo>
                <a:lnTo>
                  <a:pt x="2290" y="3297"/>
                </a:lnTo>
                <a:lnTo>
                  <a:pt x="2316" y="3437"/>
                </a:lnTo>
                <a:lnTo>
                  <a:pt x="2327" y="3548"/>
                </a:lnTo>
                <a:lnTo>
                  <a:pt x="2329" y="3725"/>
                </a:lnTo>
                <a:lnTo>
                  <a:pt x="2316" y="3903"/>
                </a:lnTo>
                <a:lnTo>
                  <a:pt x="2292" y="4106"/>
                </a:lnTo>
                <a:lnTo>
                  <a:pt x="2260" y="4258"/>
                </a:lnTo>
                <a:lnTo>
                  <a:pt x="2187" y="4464"/>
                </a:lnTo>
                <a:lnTo>
                  <a:pt x="2116" y="4591"/>
                </a:lnTo>
                <a:lnTo>
                  <a:pt x="1984" y="4777"/>
                </a:lnTo>
                <a:lnTo>
                  <a:pt x="1802" y="4970"/>
                </a:lnTo>
                <a:lnTo>
                  <a:pt x="1664" y="5082"/>
                </a:lnTo>
                <a:lnTo>
                  <a:pt x="1472" y="5200"/>
                </a:lnTo>
                <a:lnTo>
                  <a:pt x="1307" y="5273"/>
                </a:lnTo>
                <a:lnTo>
                  <a:pt x="1080" y="5342"/>
                </a:lnTo>
                <a:lnTo>
                  <a:pt x="859" y="5385"/>
                </a:lnTo>
                <a:lnTo>
                  <a:pt x="675" y="5417"/>
                </a:lnTo>
                <a:lnTo>
                  <a:pt x="819" y="5345"/>
                </a:lnTo>
                <a:lnTo>
                  <a:pt x="932" y="5269"/>
                </a:lnTo>
                <a:lnTo>
                  <a:pt x="1038" y="5171"/>
                </a:lnTo>
                <a:lnTo>
                  <a:pt x="1120" y="5067"/>
                </a:lnTo>
                <a:lnTo>
                  <a:pt x="1206" y="4938"/>
                </a:lnTo>
                <a:lnTo>
                  <a:pt x="1281" y="4785"/>
                </a:lnTo>
                <a:lnTo>
                  <a:pt x="1328" y="4651"/>
                </a:lnTo>
                <a:lnTo>
                  <a:pt x="1353" y="4502"/>
                </a:lnTo>
                <a:lnTo>
                  <a:pt x="1353" y="4347"/>
                </a:lnTo>
                <a:lnTo>
                  <a:pt x="1338" y="4231"/>
                </a:lnTo>
                <a:lnTo>
                  <a:pt x="1312" y="4133"/>
                </a:lnTo>
                <a:lnTo>
                  <a:pt x="1286" y="4071"/>
                </a:lnTo>
                <a:lnTo>
                  <a:pt x="1254" y="4046"/>
                </a:lnTo>
                <a:lnTo>
                  <a:pt x="1228" y="4044"/>
                </a:lnTo>
                <a:lnTo>
                  <a:pt x="1187" y="4055"/>
                </a:lnTo>
                <a:lnTo>
                  <a:pt x="1157" y="4092"/>
                </a:lnTo>
                <a:lnTo>
                  <a:pt x="1107" y="4213"/>
                </a:lnTo>
                <a:lnTo>
                  <a:pt x="1057" y="4304"/>
                </a:lnTo>
                <a:lnTo>
                  <a:pt x="974" y="4417"/>
                </a:lnTo>
                <a:lnTo>
                  <a:pt x="904" y="4481"/>
                </a:lnTo>
                <a:lnTo>
                  <a:pt x="843" y="4527"/>
                </a:lnTo>
                <a:lnTo>
                  <a:pt x="883" y="4406"/>
                </a:lnTo>
                <a:lnTo>
                  <a:pt x="901" y="4314"/>
                </a:lnTo>
                <a:lnTo>
                  <a:pt x="909" y="4206"/>
                </a:lnTo>
                <a:lnTo>
                  <a:pt x="909" y="4104"/>
                </a:lnTo>
                <a:lnTo>
                  <a:pt x="888" y="4003"/>
                </a:lnTo>
                <a:lnTo>
                  <a:pt x="875" y="3962"/>
                </a:lnTo>
                <a:lnTo>
                  <a:pt x="866" y="3942"/>
                </a:lnTo>
                <a:lnTo>
                  <a:pt x="847" y="3927"/>
                </a:lnTo>
                <a:lnTo>
                  <a:pt x="819" y="3929"/>
                </a:lnTo>
                <a:lnTo>
                  <a:pt x="794" y="3955"/>
                </a:lnTo>
                <a:lnTo>
                  <a:pt x="755" y="4042"/>
                </a:lnTo>
                <a:lnTo>
                  <a:pt x="709" y="4130"/>
                </a:lnTo>
                <a:lnTo>
                  <a:pt x="637" y="4231"/>
                </a:lnTo>
                <a:lnTo>
                  <a:pt x="573" y="4304"/>
                </a:lnTo>
                <a:lnTo>
                  <a:pt x="622" y="4151"/>
                </a:lnTo>
                <a:lnTo>
                  <a:pt x="656" y="4007"/>
                </a:lnTo>
                <a:lnTo>
                  <a:pt x="675" y="3847"/>
                </a:lnTo>
                <a:lnTo>
                  <a:pt x="675" y="3693"/>
                </a:lnTo>
                <a:lnTo>
                  <a:pt x="665" y="3559"/>
                </a:lnTo>
                <a:lnTo>
                  <a:pt x="648" y="3434"/>
                </a:lnTo>
                <a:lnTo>
                  <a:pt x="622" y="3324"/>
                </a:lnTo>
                <a:lnTo>
                  <a:pt x="601" y="3234"/>
                </a:lnTo>
                <a:lnTo>
                  <a:pt x="557" y="3124"/>
                </a:lnTo>
                <a:lnTo>
                  <a:pt x="504" y="3019"/>
                </a:lnTo>
                <a:lnTo>
                  <a:pt x="422" y="2881"/>
                </a:lnTo>
                <a:lnTo>
                  <a:pt x="328" y="2769"/>
                </a:lnTo>
                <a:lnTo>
                  <a:pt x="275" y="2717"/>
                </a:lnTo>
                <a:lnTo>
                  <a:pt x="233" y="2696"/>
                </a:lnTo>
                <a:lnTo>
                  <a:pt x="203" y="2696"/>
                </a:lnTo>
                <a:lnTo>
                  <a:pt x="182" y="2708"/>
                </a:lnTo>
                <a:lnTo>
                  <a:pt x="171" y="2719"/>
                </a:lnTo>
                <a:lnTo>
                  <a:pt x="121" y="2143"/>
                </a:lnTo>
                <a:close/>
                <a:moveTo>
                  <a:pt x="333" y="2563"/>
                </a:moveTo>
                <a:lnTo>
                  <a:pt x="310" y="2539"/>
                </a:lnTo>
                <a:lnTo>
                  <a:pt x="285" y="2495"/>
                </a:lnTo>
                <a:lnTo>
                  <a:pt x="264" y="2435"/>
                </a:lnTo>
                <a:lnTo>
                  <a:pt x="258" y="2382"/>
                </a:lnTo>
                <a:lnTo>
                  <a:pt x="254" y="2323"/>
                </a:lnTo>
                <a:lnTo>
                  <a:pt x="262" y="2254"/>
                </a:lnTo>
                <a:lnTo>
                  <a:pt x="271" y="2164"/>
                </a:lnTo>
                <a:lnTo>
                  <a:pt x="310" y="1938"/>
                </a:lnTo>
                <a:lnTo>
                  <a:pt x="333" y="1883"/>
                </a:lnTo>
                <a:lnTo>
                  <a:pt x="349" y="1883"/>
                </a:lnTo>
                <a:lnTo>
                  <a:pt x="378" y="1933"/>
                </a:lnTo>
                <a:lnTo>
                  <a:pt x="412" y="2020"/>
                </a:lnTo>
                <a:lnTo>
                  <a:pt x="444" y="2127"/>
                </a:lnTo>
                <a:lnTo>
                  <a:pt x="466" y="2226"/>
                </a:lnTo>
                <a:lnTo>
                  <a:pt x="483" y="2339"/>
                </a:lnTo>
                <a:lnTo>
                  <a:pt x="487" y="2413"/>
                </a:lnTo>
                <a:lnTo>
                  <a:pt x="483" y="2447"/>
                </a:lnTo>
                <a:lnTo>
                  <a:pt x="460" y="2517"/>
                </a:lnTo>
                <a:lnTo>
                  <a:pt x="423" y="2554"/>
                </a:lnTo>
                <a:lnTo>
                  <a:pt x="383" y="2575"/>
                </a:lnTo>
                <a:lnTo>
                  <a:pt x="356" y="2578"/>
                </a:lnTo>
                <a:lnTo>
                  <a:pt x="333" y="2563"/>
                </a:lnTo>
                <a:close/>
              </a:path>
            </a:pathLst>
          </a:custGeom>
          <a:solidFill>
            <a:srgbClr val="D33031"/>
          </a:solidFill>
          <a:ln w="9525">
            <a:noFill/>
            <a:round/>
            <a:headEnd/>
            <a:tailEnd/>
          </a:ln>
        </p:spPr>
        <p:txBody>
          <a:bodyPr/>
          <a:lstStyle/>
          <a:p>
            <a:endParaRPr lang="en-US"/>
          </a:p>
        </p:txBody>
      </p:sp>
      <p:sp>
        <p:nvSpPr>
          <p:cNvPr id="22535" name="Freeform 4"/>
          <p:cNvSpPr>
            <a:spLocks/>
          </p:cNvSpPr>
          <p:nvPr/>
        </p:nvSpPr>
        <p:spPr bwMode="auto">
          <a:xfrm>
            <a:off x="3751263" y="5307013"/>
            <a:ext cx="223837" cy="80962"/>
          </a:xfrm>
          <a:custGeom>
            <a:avLst/>
            <a:gdLst>
              <a:gd name="T0" fmla="*/ 0 w 522"/>
              <a:gd name="T1" fmla="*/ 2147483647 h 341"/>
              <a:gd name="T2" fmla="*/ 0 w 522"/>
              <a:gd name="T3" fmla="*/ 2147483647 h 341"/>
              <a:gd name="T4" fmla="*/ 2147483647 w 522"/>
              <a:gd name="T5" fmla="*/ 2147483647 h 341"/>
              <a:gd name="T6" fmla="*/ 2147483647 w 522"/>
              <a:gd name="T7" fmla="*/ 2147483647 h 341"/>
              <a:gd name="T8" fmla="*/ 2147483647 w 522"/>
              <a:gd name="T9" fmla="*/ 2147483647 h 341"/>
              <a:gd name="T10" fmla="*/ 2147483647 w 522"/>
              <a:gd name="T11" fmla="*/ 2147483647 h 341"/>
              <a:gd name="T12" fmla="*/ 2147483647 w 522"/>
              <a:gd name="T13" fmla="*/ 2147483647 h 341"/>
              <a:gd name="T14" fmla="*/ 2147483647 w 522"/>
              <a:gd name="T15" fmla="*/ 2147483647 h 341"/>
              <a:gd name="T16" fmla="*/ 2147483647 w 522"/>
              <a:gd name="T17" fmla="*/ 2147483647 h 341"/>
              <a:gd name="T18" fmla="*/ 2147483647 w 522"/>
              <a:gd name="T19" fmla="*/ 2147483647 h 341"/>
              <a:gd name="T20" fmla="*/ 2147483647 w 522"/>
              <a:gd name="T21" fmla="*/ 2147483647 h 341"/>
              <a:gd name="T22" fmla="*/ 2147483647 w 522"/>
              <a:gd name="T23" fmla="*/ 2147483647 h 341"/>
              <a:gd name="T24" fmla="*/ 2147483647 w 522"/>
              <a:gd name="T25" fmla="*/ 2147483647 h 341"/>
              <a:gd name="T26" fmla="*/ 2147483647 w 522"/>
              <a:gd name="T27" fmla="*/ 2147483647 h 341"/>
              <a:gd name="T28" fmla="*/ 2147483647 w 522"/>
              <a:gd name="T29" fmla="*/ 2147483647 h 341"/>
              <a:gd name="T30" fmla="*/ 2147483647 w 522"/>
              <a:gd name="T31" fmla="*/ 2147483647 h 341"/>
              <a:gd name="T32" fmla="*/ 2147483647 w 522"/>
              <a:gd name="T33" fmla="*/ 2147483647 h 341"/>
              <a:gd name="T34" fmla="*/ 2147483647 w 522"/>
              <a:gd name="T35" fmla="*/ 2147483647 h 341"/>
              <a:gd name="T36" fmla="*/ 2147483647 w 522"/>
              <a:gd name="T37" fmla="*/ 2147483647 h 341"/>
              <a:gd name="T38" fmla="*/ 2147483647 w 522"/>
              <a:gd name="T39" fmla="*/ 2147483647 h 341"/>
              <a:gd name="T40" fmla="*/ 2147483647 w 522"/>
              <a:gd name="T41" fmla="*/ 2147483647 h 341"/>
              <a:gd name="T42" fmla="*/ 2147483647 w 522"/>
              <a:gd name="T43" fmla="*/ 2147483647 h 341"/>
              <a:gd name="T44" fmla="*/ 2147483647 w 522"/>
              <a:gd name="T45" fmla="*/ 2147483647 h 341"/>
              <a:gd name="T46" fmla="*/ 2147483647 w 522"/>
              <a:gd name="T47" fmla="*/ 2147483647 h 341"/>
              <a:gd name="T48" fmla="*/ 2147483647 w 522"/>
              <a:gd name="T49" fmla="*/ 2147483647 h 341"/>
              <a:gd name="T50" fmla="*/ 2147483647 w 522"/>
              <a:gd name="T51" fmla="*/ 2147483647 h 341"/>
              <a:gd name="T52" fmla="*/ 2147483647 w 522"/>
              <a:gd name="T53" fmla="*/ 2147483647 h 341"/>
              <a:gd name="T54" fmla="*/ 2147483647 w 522"/>
              <a:gd name="T55" fmla="*/ 2147483647 h 341"/>
              <a:gd name="T56" fmla="*/ 2147483647 w 522"/>
              <a:gd name="T57" fmla="*/ 2147483647 h 341"/>
              <a:gd name="T58" fmla="*/ 2147483647 w 522"/>
              <a:gd name="T59" fmla="*/ 2147483647 h 341"/>
              <a:gd name="T60" fmla="*/ 2147483647 w 522"/>
              <a:gd name="T61" fmla="*/ 2147483647 h 341"/>
              <a:gd name="T62" fmla="*/ 2147483647 w 522"/>
              <a:gd name="T63" fmla="*/ 2147483647 h 341"/>
              <a:gd name="T64" fmla="*/ 2147483647 w 522"/>
              <a:gd name="T65" fmla="*/ 2147483647 h 341"/>
              <a:gd name="T66" fmla="*/ 2147483647 w 522"/>
              <a:gd name="T67" fmla="*/ 2147483647 h 341"/>
              <a:gd name="T68" fmla="*/ 2147483647 w 522"/>
              <a:gd name="T69" fmla="*/ 2147483647 h 341"/>
              <a:gd name="T70" fmla="*/ 2147483647 w 522"/>
              <a:gd name="T71" fmla="*/ 2147483647 h 341"/>
              <a:gd name="T72" fmla="*/ 2147483647 w 522"/>
              <a:gd name="T73" fmla="*/ 2147483647 h 341"/>
              <a:gd name="T74" fmla="*/ 2147483647 w 522"/>
              <a:gd name="T75" fmla="*/ 2147483647 h 341"/>
              <a:gd name="T76" fmla="*/ 2147483647 w 522"/>
              <a:gd name="T77" fmla="*/ 2147483647 h 341"/>
              <a:gd name="T78" fmla="*/ 2147483647 w 522"/>
              <a:gd name="T79" fmla="*/ 2147483647 h 341"/>
              <a:gd name="T80" fmla="*/ 2147483647 w 522"/>
              <a:gd name="T81" fmla="*/ 2147483647 h 341"/>
              <a:gd name="T82" fmla="*/ 2147483647 w 522"/>
              <a:gd name="T83" fmla="*/ 2147483647 h 341"/>
              <a:gd name="T84" fmla="*/ 2147483647 w 522"/>
              <a:gd name="T85" fmla="*/ 2147483647 h 341"/>
              <a:gd name="T86" fmla="*/ 2147483647 w 522"/>
              <a:gd name="T87" fmla="*/ 2147483647 h 341"/>
              <a:gd name="T88" fmla="*/ 2147483647 w 522"/>
              <a:gd name="T89" fmla="*/ 2147483647 h 341"/>
              <a:gd name="T90" fmla="*/ 2147483647 w 522"/>
              <a:gd name="T91" fmla="*/ 2147483647 h 341"/>
              <a:gd name="T92" fmla="*/ 2147483647 w 522"/>
              <a:gd name="T93" fmla="*/ 2147483647 h 341"/>
              <a:gd name="T94" fmla="*/ 2147483647 w 522"/>
              <a:gd name="T95" fmla="*/ 2147483647 h 341"/>
              <a:gd name="T96" fmla="*/ 2147483647 w 522"/>
              <a:gd name="T97" fmla="*/ 2147483647 h 341"/>
              <a:gd name="T98" fmla="*/ 2147483647 w 522"/>
              <a:gd name="T99" fmla="*/ 2147483647 h 341"/>
              <a:gd name="T100" fmla="*/ 0 w 522"/>
              <a:gd name="T101" fmla="*/ 0 h 341"/>
              <a:gd name="T102" fmla="*/ 0 w 522"/>
              <a:gd name="T103" fmla="*/ 0 h 341"/>
              <a:gd name="T104" fmla="*/ 0 w 522"/>
              <a:gd name="T105" fmla="*/ 2147483647 h 341"/>
              <a:gd name="T106" fmla="*/ 0 w 522"/>
              <a:gd name="T107" fmla="*/ 2147483647 h 341"/>
              <a:gd name="T108" fmla="*/ 0 w 522"/>
              <a:gd name="T109" fmla="*/ 2147483647 h 3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2"/>
              <a:gd name="T166" fmla="*/ 0 h 341"/>
              <a:gd name="T167" fmla="*/ 522 w 522"/>
              <a:gd name="T168" fmla="*/ 341 h 3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2" h="341">
                <a:moveTo>
                  <a:pt x="0" y="73"/>
                </a:moveTo>
                <a:lnTo>
                  <a:pt x="0" y="73"/>
                </a:lnTo>
                <a:lnTo>
                  <a:pt x="14" y="73"/>
                </a:lnTo>
                <a:lnTo>
                  <a:pt x="27" y="74"/>
                </a:lnTo>
                <a:lnTo>
                  <a:pt x="41" y="78"/>
                </a:lnTo>
                <a:lnTo>
                  <a:pt x="55" y="81"/>
                </a:lnTo>
                <a:lnTo>
                  <a:pt x="68" y="86"/>
                </a:lnTo>
                <a:lnTo>
                  <a:pt x="83" y="92"/>
                </a:lnTo>
                <a:lnTo>
                  <a:pt x="98" y="100"/>
                </a:lnTo>
                <a:lnTo>
                  <a:pt x="112" y="108"/>
                </a:lnTo>
                <a:lnTo>
                  <a:pt x="143" y="127"/>
                </a:lnTo>
                <a:lnTo>
                  <a:pt x="175" y="149"/>
                </a:lnTo>
                <a:lnTo>
                  <a:pt x="207" y="172"/>
                </a:lnTo>
                <a:lnTo>
                  <a:pt x="239" y="197"/>
                </a:lnTo>
                <a:lnTo>
                  <a:pt x="271" y="222"/>
                </a:lnTo>
                <a:lnTo>
                  <a:pt x="304" y="246"/>
                </a:lnTo>
                <a:lnTo>
                  <a:pt x="339" y="270"/>
                </a:lnTo>
                <a:lnTo>
                  <a:pt x="372" y="292"/>
                </a:lnTo>
                <a:lnTo>
                  <a:pt x="390" y="302"/>
                </a:lnTo>
                <a:lnTo>
                  <a:pt x="408" y="310"/>
                </a:lnTo>
                <a:lnTo>
                  <a:pt x="426" y="319"/>
                </a:lnTo>
                <a:lnTo>
                  <a:pt x="443" y="326"/>
                </a:lnTo>
                <a:lnTo>
                  <a:pt x="462" y="331"/>
                </a:lnTo>
                <a:lnTo>
                  <a:pt x="481" y="336"/>
                </a:lnTo>
                <a:lnTo>
                  <a:pt x="500" y="340"/>
                </a:lnTo>
                <a:lnTo>
                  <a:pt x="519" y="341"/>
                </a:lnTo>
                <a:lnTo>
                  <a:pt x="522" y="270"/>
                </a:lnTo>
                <a:lnTo>
                  <a:pt x="508" y="268"/>
                </a:lnTo>
                <a:lnTo>
                  <a:pt x="495" y="266"/>
                </a:lnTo>
                <a:lnTo>
                  <a:pt x="481" y="263"/>
                </a:lnTo>
                <a:lnTo>
                  <a:pt x="468" y="258"/>
                </a:lnTo>
                <a:lnTo>
                  <a:pt x="453" y="252"/>
                </a:lnTo>
                <a:lnTo>
                  <a:pt x="438" y="246"/>
                </a:lnTo>
                <a:lnTo>
                  <a:pt x="424" y="239"/>
                </a:lnTo>
                <a:lnTo>
                  <a:pt x="409" y="230"/>
                </a:lnTo>
                <a:lnTo>
                  <a:pt x="378" y="210"/>
                </a:lnTo>
                <a:lnTo>
                  <a:pt x="346" y="188"/>
                </a:lnTo>
                <a:lnTo>
                  <a:pt x="314" y="165"/>
                </a:lnTo>
                <a:lnTo>
                  <a:pt x="282" y="140"/>
                </a:lnTo>
                <a:lnTo>
                  <a:pt x="249" y="115"/>
                </a:lnTo>
                <a:lnTo>
                  <a:pt x="216" y="90"/>
                </a:lnTo>
                <a:lnTo>
                  <a:pt x="182" y="67"/>
                </a:lnTo>
                <a:lnTo>
                  <a:pt x="149" y="47"/>
                </a:lnTo>
                <a:lnTo>
                  <a:pt x="131" y="37"/>
                </a:lnTo>
                <a:lnTo>
                  <a:pt x="112" y="27"/>
                </a:lnTo>
                <a:lnTo>
                  <a:pt x="95" y="20"/>
                </a:lnTo>
                <a:lnTo>
                  <a:pt x="77" y="14"/>
                </a:lnTo>
                <a:lnTo>
                  <a:pt x="58" y="8"/>
                </a:lnTo>
                <a:lnTo>
                  <a:pt x="39" y="4"/>
                </a:lnTo>
                <a:lnTo>
                  <a:pt x="20" y="1"/>
                </a:lnTo>
                <a:lnTo>
                  <a:pt x="0" y="0"/>
                </a:lnTo>
                <a:lnTo>
                  <a:pt x="0" y="73"/>
                </a:lnTo>
                <a:close/>
              </a:path>
            </a:pathLst>
          </a:custGeom>
          <a:solidFill>
            <a:schemeClr val="tx2"/>
          </a:solidFill>
          <a:ln w="9525">
            <a:noFill/>
            <a:round/>
            <a:headEnd/>
            <a:tailEnd/>
          </a:ln>
        </p:spPr>
        <p:txBody>
          <a:bodyPr/>
          <a:lstStyle/>
          <a:p>
            <a:endParaRPr lang="en-US"/>
          </a:p>
        </p:txBody>
      </p:sp>
      <p:sp>
        <p:nvSpPr>
          <p:cNvPr id="22536" name="Freeform 5"/>
          <p:cNvSpPr>
            <a:spLocks/>
          </p:cNvSpPr>
          <p:nvPr/>
        </p:nvSpPr>
        <p:spPr bwMode="auto">
          <a:xfrm>
            <a:off x="3532188" y="5307013"/>
            <a:ext cx="219075" cy="80962"/>
          </a:xfrm>
          <a:custGeom>
            <a:avLst/>
            <a:gdLst>
              <a:gd name="T0" fmla="*/ 0 w 520"/>
              <a:gd name="T1" fmla="*/ 2147483647 h 341"/>
              <a:gd name="T2" fmla="*/ 0 w 520"/>
              <a:gd name="T3" fmla="*/ 2147483647 h 341"/>
              <a:gd name="T4" fmla="*/ 2147483647 w 520"/>
              <a:gd name="T5" fmla="*/ 2147483647 h 341"/>
              <a:gd name="T6" fmla="*/ 2147483647 w 520"/>
              <a:gd name="T7" fmla="*/ 2147483647 h 341"/>
              <a:gd name="T8" fmla="*/ 2147483647 w 520"/>
              <a:gd name="T9" fmla="*/ 2147483647 h 341"/>
              <a:gd name="T10" fmla="*/ 2147483647 w 520"/>
              <a:gd name="T11" fmla="*/ 2147483647 h 341"/>
              <a:gd name="T12" fmla="*/ 2147483647 w 520"/>
              <a:gd name="T13" fmla="*/ 2147483647 h 341"/>
              <a:gd name="T14" fmla="*/ 2147483647 w 520"/>
              <a:gd name="T15" fmla="*/ 2147483647 h 341"/>
              <a:gd name="T16" fmla="*/ 2147483647 w 520"/>
              <a:gd name="T17" fmla="*/ 2147483647 h 341"/>
              <a:gd name="T18" fmla="*/ 2147483647 w 520"/>
              <a:gd name="T19" fmla="*/ 2147483647 h 341"/>
              <a:gd name="T20" fmla="*/ 2147483647 w 520"/>
              <a:gd name="T21" fmla="*/ 2147483647 h 341"/>
              <a:gd name="T22" fmla="*/ 2147483647 w 520"/>
              <a:gd name="T23" fmla="*/ 2147483647 h 341"/>
              <a:gd name="T24" fmla="*/ 2147483647 w 520"/>
              <a:gd name="T25" fmla="*/ 2147483647 h 341"/>
              <a:gd name="T26" fmla="*/ 2147483647 w 520"/>
              <a:gd name="T27" fmla="*/ 2147483647 h 341"/>
              <a:gd name="T28" fmla="*/ 2147483647 w 520"/>
              <a:gd name="T29" fmla="*/ 2147483647 h 341"/>
              <a:gd name="T30" fmla="*/ 2147483647 w 520"/>
              <a:gd name="T31" fmla="*/ 2147483647 h 341"/>
              <a:gd name="T32" fmla="*/ 2147483647 w 520"/>
              <a:gd name="T33" fmla="*/ 2147483647 h 341"/>
              <a:gd name="T34" fmla="*/ 2147483647 w 520"/>
              <a:gd name="T35" fmla="*/ 2147483647 h 341"/>
              <a:gd name="T36" fmla="*/ 2147483647 w 520"/>
              <a:gd name="T37" fmla="*/ 2147483647 h 341"/>
              <a:gd name="T38" fmla="*/ 2147483647 w 520"/>
              <a:gd name="T39" fmla="*/ 2147483647 h 341"/>
              <a:gd name="T40" fmla="*/ 2147483647 w 520"/>
              <a:gd name="T41" fmla="*/ 2147483647 h 341"/>
              <a:gd name="T42" fmla="*/ 2147483647 w 520"/>
              <a:gd name="T43" fmla="*/ 2147483647 h 341"/>
              <a:gd name="T44" fmla="*/ 2147483647 w 520"/>
              <a:gd name="T45" fmla="*/ 2147483647 h 341"/>
              <a:gd name="T46" fmla="*/ 2147483647 w 520"/>
              <a:gd name="T47" fmla="*/ 2147483647 h 341"/>
              <a:gd name="T48" fmla="*/ 2147483647 w 520"/>
              <a:gd name="T49" fmla="*/ 2147483647 h 341"/>
              <a:gd name="T50" fmla="*/ 2147483647 w 520"/>
              <a:gd name="T51" fmla="*/ 2147483647 h 341"/>
              <a:gd name="T52" fmla="*/ 2147483647 w 520"/>
              <a:gd name="T53" fmla="*/ 0 h 341"/>
              <a:gd name="T54" fmla="*/ 2147483647 w 520"/>
              <a:gd name="T55" fmla="*/ 2147483647 h 341"/>
              <a:gd name="T56" fmla="*/ 2147483647 w 520"/>
              <a:gd name="T57" fmla="*/ 2147483647 h 341"/>
              <a:gd name="T58" fmla="*/ 2147483647 w 520"/>
              <a:gd name="T59" fmla="*/ 2147483647 h 341"/>
              <a:gd name="T60" fmla="*/ 2147483647 w 520"/>
              <a:gd name="T61" fmla="*/ 2147483647 h 341"/>
              <a:gd name="T62" fmla="*/ 2147483647 w 520"/>
              <a:gd name="T63" fmla="*/ 2147483647 h 341"/>
              <a:gd name="T64" fmla="*/ 2147483647 w 520"/>
              <a:gd name="T65" fmla="*/ 2147483647 h 341"/>
              <a:gd name="T66" fmla="*/ 2147483647 w 520"/>
              <a:gd name="T67" fmla="*/ 2147483647 h 341"/>
              <a:gd name="T68" fmla="*/ 2147483647 w 520"/>
              <a:gd name="T69" fmla="*/ 2147483647 h 341"/>
              <a:gd name="T70" fmla="*/ 2147483647 w 520"/>
              <a:gd name="T71" fmla="*/ 2147483647 h 341"/>
              <a:gd name="T72" fmla="*/ 2147483647 w 520"/>
              <a:gd name="T73" fmla="*/ 2147483647 h 341"/>
              <a:gd name="T74" fmla="*/ 2147483647 w 520"/>
              <a:gd name="T75" fmla="*/ 2147483647 h 341"/>
              <a:gd name="T76" fmla="*/ 2147483647 w 520"/>
              <a:gd name="T77" fmla="*/ 2147483647 h 341"/>
              <a:gd name="T78" fmla="*/ 2147483647 w 520"/>
              <a:gd name="T79" fmla="*/ 2147483647 h 341"/>
              <a:gd name="T80" fmla="*/ 2147483647 w 520"/>
              <a:gd name="T81" fmla="*/ 2147483647 h 341"/>
              <a:gd name="T82" fmla="*/ 2147483647 w 520"/>
              <a:gd name="T83" fmla="*/ 2147483647 h 341"/>
              <a:gd name="T84" fmla="*/ 2147483647 w 520"/>
              <a:gd name="T85" fmla="*/ 2147483647 h 341"/>
              <a:gd name="T86" fmla="*/ 2147483647 w 520"/>
              <a:gd name="T87" fmla="*/ 2147483647 h 341"/>
              <a:gd name="T88" fmla="*/ 2147483647 w 520"/>
              <a:gd name="T89" fmla="*/ 2147483647 h 341"/>
              <a:gd name="T90" fmla="*/ 2147483647 w 520"/>
              <a:gd name="T91" fmla="*/ 2147483647 h 341"/>
              <a:gd name="T92" fmla="*/ 2147483647 w 520"/>
              <a:gd name="T93" fmla="*/ 2147483647 h 341"/>
              <a:gd name="T94" fmla="*/ 2147483647 w 520"/>
              <a:gd name="T95" fmla="*/ 2147483647 h 341"/>
              <a:gd name="T96" fmla="*/ 2147483647 w 520"/>
              <a:gd name="T97" fmla="*/ 2147483647 h 341"/>
              <a:gd name="T98" fmla="*/ 2147483647 w 520"/>
              <a:gd name="T99" fmla="*/ 2147483647 h 341"/>
              <a:gd name="T100" fmla="*/ 0 w 520"/>
              <a:gd name="T101" fmla="*/ 2147483647 h 341"/>
              <a:gd name="T102" fmla="*/ 0 w 520"/>
              <a:gd name="T103" fmla="*/ 2147483647 h 341"/>
              <a:gd name="T104" fmla="*/ 0 w 520"/>
              <a:gd name="T105" fmla="*/ 2147483647 h 341"/>
              <a:gd name="T106" fmla="*/ 0 w 520"/>
              <a:gd name="T107" fmla="*/ 2147483647 h 341"/>
              <a:gd name="T108" fmla="*/ 0 w 520"/>
              <a:gd name="T109" fmla="*/ 2147483647 h 3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341"/>
              <a:gd name="T167" fmla="*/ 520 w 520"/>
              <a:gd name="T168" fmla="*/ 341 h 3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341">
                <a:moveTo>
                  <a:pt x="0" y="341"/>
                </a:moveTo>
                <a:lnTo>
                  <a:pt x="0" y="341"/>
                </a:lnTo>
                <a:lnTo>
                  <a:pt x="20" y="340"/>
                </a:lnTo>
                <a:lnTo>
                  <a:pt x="39" y="337"/>
                </a:lnTo>
                <a:lnTo>
                  <a:pt x="58" y="332"/>
                </a:lnTo>
                <a:lnTo>
                  <a:pt x="76" y="327"/>
                </a:lnTo>
                <a:lnTo>
                  <a:pt x="95" y="320"/>
                </a:lnTo>
                <a:lnTo>
                  <a:pt x="113" y="313"/>
                </a:lnTo>
                <a:lnTo>
                  <a:pt x="131" y="303"/>
                </a:lnTo>
                <a:lnTo>
                  <a:pt x="149" y="293"/>
                </a:lnTo>
                <a:lnTo>
                  <a:pt x="182" y="272"/>
                </a:lnTo>
                <a:lnTo>
                  <a:pt x="217" y="249"/>
                </a:lnTo>
                <a:lnTo>
                  <a:pt x="250" y="224"/>
                </a:lnTo>
                <a:lnTo>
                  <a:pt x="282" y="198"/>
                </a:lnTo>
                <a:lnTo>
                  <a:pt x="315" y="174"/>
                </a:lnTo>
                <a:lnTo>
                  <a:pt x="346" y="149"/>
                </a:lnTo>
                <a:lnTo>
                  <a:pt x="378" y="128"/>
                </a:lnTo>
                <a:lnTo>
                  <a:pt x="408" y="108"/>
                </a:lnTo>
                <a:lnTo>
                  <a:pt x="423" y="100"/>
                </a:lnTo>
                <a:lnTo>
                  <a:pt x="438" y="92"/>
                </a:lnTo>
                <a:lnTo>
                  <a:pt x="453" y="86"/>
                </a:lnTo>
                <a:lnTo>
                  <a:pt x="466" y="81"/>
                </a:lnTo>
                <a:lnTo>
                  <a:pt x="481" y="78"/>
                </a:lnTo>
                <a:lnTo>
                  <a:pt x="495" y="74"/>
                </a:lnTo>
                <a:lnTo>
                  <a:pt x="507" y="73"/>
                </a:lnTo>
                <a:lnTo>
                  <a:pt x="520" y="73"/>
                </a:lnTo>
                <a:lnTo>
                  <a:pt x="520" y="0"/>
                </a:lnTo>
                <a:lnTo>
                  <a:pt x="501" y="1"/>
                </a:lnTo>
                <a:lnTo>
                  <a:pt x="482" y="4"/>
                </a:lnTo>
                <a:lnTo>
                  <a:pt x="463" y="8"/>
                </a:lnTo>
                <a:lnTo>
                  <a:pt x="444" y="14"/>
                </a:lnTo>
                <a:lnTo>
                  <a:pt x="426" y="20"/>
                </a:lnTo>
                <a:lnTo>
                  <a:pt x="408" y="28"/>
                </a:lnTo>
                <a:lnTo>
                  <a:pt x="390" y="37"/>
                </a:lnTo>
                <a:lnTo>
                  <a:pt x="372" y="47"/>
                </a:lnTo>
                <a:lnTo>
                  <a:pt x="338" y="68"/>
                </a:lnTo>
                <a:lnTo>
                  <a:pt x="305" y="91"/>
                </a:lnTo>
                <a:lnTo>
                  <a:pt x="272" y="117"/>
                </a:lnTo>
                <a:lnTo>
                  <a:pt x="239" y="142"/>
                </a:lnTo>
                <a:lnTo>
                  <a:pt x="207" y="166"/>
                </a:lnTo>
                <a:lnTo>
                  <a:pt x="175" y="191"/>
                </a:lnTo>
                <a:lnTo>
                  <a:pt x="143" y="213"/>
                </a:lnTo>
                <a:lnTo>
                  <a:pt x="112" y="233"/>
                </a:lnTo>
                <a:lnTo>
                  <a:pt x="97" y="240"/>
                </a:lnTo>
                <a:lnTo>
                  <a:pt x="83" y="247"/>
                </a:lnTo>
                <a:lnTo>
                  <a:pt x="68" y="254"/>
                </a:lnTo>
                <a:lnTo>
                  <a:pt x="54" y="260"/>
                </a:lnTo>
                <a:lnTo>
                  <a:pt x="41" y="263"/>
                </a:lnTo>
                <a:lnTo>
                  <a:pt x="26" y="267"/>
                </a:lnTo>
                <a:lnTo>
                  <a:pt x="14" y="268"/>
                </a:lnTo>
                <a:lnTo>
                  <a:pt x="0" y="270"/>
                </a:lnTo>
                <a:lnTo>
                  <a:pt x="0" y="341"/>
                </a:lnTo>
                <a:close/>
              </a:path>
            </a:pathLst>
          </a:custGeom>
          <a:solidFill>
            <a:schemeClr val="tx2"/>
          </a:solidFill>
          <a:ln w="9525">
            <a:noFill/>
            <a:round/>
            <a:headEnd/>
            <a:tailEnd/>
          </a:ln>
        </p:spPr>
        <p:txBody>
          <a:bodyPr/>
          <a:lstStyle/>
          <a:p>
            <a:endParaRPr lang="en-US"/>
          </a:p>
        </p:txBody>
      </p:sp>
      <p:sp>
        <p:nvSpPr>
          <p:cNvPr id="22537" name="Freeform 6"/>
          <p:cNvSpPr>
            <a:spLocks/>
          </p:cNvSpPr>
          <p:nvPr/>
        </p:nvSpPr>
        <p:spPr bwMode="auto">
          <a:xfrm>
            <a:off x="3313113" y="5307013"/>
            <a:ext cx="219075" cy="80962"/>
          </a:xfrm>
          <a:custGeom>
            <a:avLst/>
            <a:gdLst>
              <a:gd name="T0" fmla="*/ 0 w 520"/>
              <a:gd name="T1" fmla="*/ 2147483647 h 341"/>
              <a:gd name="T2" fmla="*/ 2147483647 w 520"/>
              <a:gd name="T3" fmla="*/ 2147483647 h 341"/>
              <a:gd name="T4" fmla="*/ 2147483647 w 520"/>
              <a:gd name="T5" fmla="*/ 2147483647 h 341"/>
              <a:gd name="T6" fmla="*/ 2147483647 w 520"/>
              <a:gd name="T7" fmla="*/ 2147483647 h 341"/>
              <a:gd name="T8" fmla="*/ 2147483647 w 520"/>
              <a:gd name="T9" fmla="*/ 2147483647 h 341"/>
              <a:gd name="T10" fmla="*/ 2147483647 w 520"/>
              <a:gd name="T11" fmla="*/ 2147483647 h 341"/>
              <a:gd name="T12" fmla="*/ 2147483647 w 520"/>
              <a:gd name="T13" fmla="*/ 2147483647 h 341"/>
              <a:gd name="T14" fmla="*/ 2147483647 w 520"/>
              <a:gd name="T15" fmla="*/ 2147483647 h 341"/>
              <a:gd name="T16" fmla="*/ 2147483647 w 520"/>
              <a:gd name="T17" fmla="*/ 2147483647 h 341"/>
              <a:gd name="T18" fmla="*/ 2147483647 w 520"/>
              <a:gd name="T19" fmla="*/ 2147483647 h 341"/>
              <a:gd name="T20" fmla="*/ 2147483647 w 520"/>
              <a:gd name="T21" fmla="*/ 2147483647 h 341"/>
              <a:gd name="T22" fmla="*/ 2147483647 w 520"/>
              <a:gd name="T23" fmla="*/ 2147483647 h 341"/>
              <a:gd name="T24" fmla="*/ 2147483647 w 520"/>
              <a:gd name="T25" fmla="*/ 2147483647 h 341"/>
              <a:gd name="T26" fmla="*/ 2147483647 w 520"/>
              <a:gd name="T27" fmla="*/ 2147483647 h 341"/>
              <a:gd name="T28" fmla="*/ 2147483647 w 520"/>
              <a:gd name="T29" fmla="*/ 2147483647 h 341"/>
              <a:gd name="T30" fmla="*/ 2147483647 w 520"/>
              <a:gd name="T31" fmla="*/ 2147483647 h 341"/>
              <a:gd name="T32" fmla="*/ 2147483647 w 520"/>
              <a:gd name="T33" fmla="*/ 2147483647 h 341"/>
              <a:gd name="T34" fmla="*/ 2147483647 w 520"/>
              <a:gd name="T35" fmla="*/ 2147483647 h 341"/>
              <a:gd name="T36" fmla="*/ 2147483647 w 520"/>
              <a:gd name="T37" fmla="*/ 2147483647 h 341"/>
              <a:gd name="T38" fmla="*/ 2147483647 w 520"/>
              <a:gd name="T39" fmla="*/ 2147483647 h 341"/>
              <a:gd name="T40" fmla="*/ 2147483647 w 520"/>
              <a:gd name="T41" fmla="*/ 2147483647 h 341"/>
              <a:gd name="T42" fmla="*/ 2147483647 w 520"/>
              <a:gd name="T43" fmla="*/ 2147483647 h 341"/>
              <a:gd name="T44" fmla="*/ 2147483647 w 520"/>
              <a:gd name="T45" fmla="*/ 2147483647 h 341"/>
              <a:gd name="T46" fmla="*/ 2147483647 w 520"/>
              <a:gd name="T47" fmla="*/ 2147483647 h 341"/>
              <a:gd name="T48" fmla="*/ 2147483647 w 520"/>
              <a:gd name="T49" fmla="*/ 2147483647 h 341"/>
              <a:gd name="T50" fmla="*/ 2147483647 w 520"/>
              <a:gd name="T51" fmla="*/ 2147483647 h 341"/>
              <a:gd name="T52" fmla="*/ 2147483647 w 520"/>
              <a:gd name="T53" fmla="*/ 2147483647 h 341"/>
              <a:gd name="T54" fmla="*/ 2147483647 w 520"/>
              <a:gd name="T55" fmla="*/ 2147483647 h 341"/>
              <a:gd name="T56" fmla="*/ 2147483647 w 520"/>
              <a:gd name="T57" fmla="*/ 2147483647 h 341"/>
              <a:gd name="T58" fmla="*/ 2147483647 w 520"/>
              <a:gd name="T59" fmla="*/ 2147483647 h 341"/>
              <a:gd name="T60" fmla="*/ 2147483647 w 520"/>
              <a:gd name="T61" fmla="*/ 2147483647 h 341"/>
              <a:gd name="T62" fmla="*/ 2147483647 w 520"/>
              <a:gd name="T63" fmla="*/ 2147483647 h 341"/>
              <a:gd name="T64" fmla="*/ 2147483647 w 520"/>
              <a:gd name="T65" fmla="*/ 2147483647 h 341"/>
              <a:gd name="T66" fmla="*/ 2147483647 w 520"/>
              <a:gd name="T67" fmla="*/ 2147483647 h 341"/>
              <a:gd name="T68" fmla="*/ 2147483647 w 520"/>
              <a:gd name="T69" fmla="*/ 2147483647 h 341"/>
              <a:gd name="T70" fmla="*/ 2147483647 w 520"/>
              <a:gd name="T71" fmla="*/ 2147483647 h 341"/>
              <a:gd name="T72" fmla="*/ 2147483647 w 520"/>
              <a:gd name="T73" fmla="*/ 2147483647 h 341"/>
              <a:gd name="T74" fmla="*/ 2147483647 w 520"/>
              <a:gd name="T75" fmla="*/ 2147483647 h 341"/>
              <a:gd name="T76" fmla="*/ 2147483647 w 520"/>
              <a:gd name="T77" fmla="*/ 2147483647 h 341"/>
              <a:gd name="T78" fmla="*/ 2147483647 w 520"/>
              <a:gd name="T79" fmla="*/ 2147483647 h 341"/>
              <a:gd name="T80" fmla="*/ 2147483647 w 520"/>
              <a:gd name="T81" fmla="*/ 2147483647 h 341"/>
              <a:gd name="T82" fmla="*/ 2147483647 w 520"/>
              <a:gd name="T83" fmla="*/ 2147483647 h 341"/>
              <a:gd name="T84" fmla="*/ 2147483647 w 520"/>
              <a:gd name="T85" fmla="*/ 2147483647 h 341"/>
              <a:gd name="T86" fmla="*/ 2147483647 w 520"/>
              <a:gd name="T87" fmla="*/ 2147483647 h 341"/>
              <a:gd name="T88" fmla="*/ 2147483647 w 520"/>
              <a:gd name="T89" fmla="*/ 2147483647 h 341"/>
              <a:gd name="T90" fmla="*/ 2147483647 w 520"/>
              <a:gd name="T91" fmla="*/ 2147483647 h 341"/>
              <a:gd name="T92" fmla="*/ 2147483647 w 520"/>
              <a:gd name="T93" fmla="*/ 2147483647 h 341"/>
              <a:gd name="T94" fmla="*/ 2147483647 w 520"/>
              <a:gd name="T95" fmla="*/ 2147483647 h 341"/>
              <a:gd name="T96" fmla="*/ 2147483647 w 520"/>
              <a:gd name="T97" fmla="*/ 2147483647 h 341"/>
              <a:gd name="T98" fmla="*/ 2147483647 w 520"/>
              <a:gd name="T99" fmla="*/ 2147483647 h 341"/>
              <a:gd name="T100" fmla="*/ 0 w 520"/>
              <a:gd name="T101" fmla="*/ 0 h 341"/>
              <a:gd name="T102" fmla="*/ 2147483647 w 520"/>
              <a:gd name="T103" fmla="*/ 2147483647 h 341"/>
              <a:gd name="T104" fmla="*/ 0 w 520"/>
              <a:gd name="T105" fmla="*/ 2147483647 h 341"/>
              <a:gd name="T106" fmla="*/ 0 w 520"/>
              <a:gd name="T107" fmla="*/ 2147483647 h 341"/>
              <a:gd name="T108" fmla="*/ 2147483647 w 520"/>
              <a:gd name="T109" fmla="*/ 2147483647 h 341"/>
              <a:gd name="T110" fmla="*/ 0 w 520"/>
              <a:gd name="T111" fmla="*/ 2147483647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0"/>
              <a:gd name="T169" fmla="*/ 0 h 341"/>
              <a:gd name="T170" fmla="*/ 520 w 520"/>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0" h="341">
                <a:moveTo>
                  <a:pt x="0" y="72"/>
                </a:moveTo>
                <a:lnTo>
                  <a:pt x="1" y="73"/>
                </a:lnTo>
                <a:lnTo>
                  <a:pt x="13" y="73"/>
                </a:lnTo>
                <a:lnTo>
                  <a:pt x="27" y="74"/>
                </a:lnTo>
                <a:lnTo>
                  <a:pt x="40" y="78"/>
                </a:lnTo>
                <a:lnTo>
                  <a:pt x="54" y="81"/>
                </a:lnTo>
                <a:lnTo>
                  <a:pt x="69" y="86"/>
                </a:lnTo>
                <a:lnTo>
                  <a:pt x="82" y="92"/>
                </a:lnTo>
                <a:lnTo>
                  <a:pt x="98" y="100"/>
                </a:lnTo>
                <a:lnTo>
                  <a:pt x="112" y="108"/>
                </a:lnTo>
                <a:lnTo>
                  <a:pt x="144" y="128"/>
                </a:lnTo>
                <a:lnTo>
                  <a:pt x="175" y="149"/>
                </a:lnTo>
                <a:lnTo>
                  <a:pt x="206" y="174"/>
                </a:lnTo>
                <a:lnTo>
                  <a:pt x="238" y="198"/>
                </a:lnTo>
                <a:lnTo>
                  <a:pt x="272" y="224"/>
                </a:lnTo>
                <a:lnTo>
                  <a:pt x="305" y="249"/>
                </a:lnTo>
                <a:lnTo>
                  <a:pt x="338" y="272"/>
                </a:lnTo>
                <a:lnTo>
                  <a:pt x="373" y="293"/>
                </a:lnTo>
                <a:lnTo>
                  <a:pt x="390" y="303"/>
                </a:lnTo>
                <a:lnTo>
                  <a:pt x="408" y="313"/>
                </a:lnTo>
                <a:lnTo>
                  <a:pt x="425" y="320"/>
                </a:lnTo>
                <a:lnTo>
                  <a:pt x="444" y="327"/>
                </a:lnTo>
                <a:lnTo>
                  <a:pt x="462" y="332"/>
                </a:lnTo>
                <a:lnTo>
                  <a:pt x="482" y="337"/>
                </a:lnTo>
                <a:lnTo>
                  <a:pt x="500" y="340"/>
                </a:lnTo>
                <a:lnTo>
                  <a:pt x="520" y="341"/>
                </a:lnTo>
                <a:lnTo>
                  <a:pt x="520" y="270"/>
                </a:lnTo>
                <a:lnTo>
                  <a:pt x="508" y="268"/>
                </a:lnTo>
                <a:lnTo>
                  <a:pt x="494" y="267"/>
                </a:lnTo>
                <a:lnTo>
                  <a:pt x="481" y="263"/>
                </a:lnTo>
                <a:lnTo>
                  <a:pt x="467" y="260"/>
                </a:lnTo>
                <a:lnTo>
                  <a:pt x="452" y="254"/>
                </a:lnTo>
                <a:lnTo>
                  <a:pt x="438" y="247"/>
                </a:lnTo>
                <a:lnTo>
                  <a:pt x="423" y="240"/>
                </a:lnTo>
                <a:lnTo>
                  <a:pt x="409" y="231"/>
                </a:lnTo>
                <a:lnTo>
                  <a:pt x="377" y="213"/>
                </a:lnTo>
                <a:lnTo>
                  <a:pt x="347" y="191"/>
                </a:lnTo>
                <a:lnTo>
                  <a:pt x="315" y="166"/>
                </a:lnTo>
                <a:lnTo>
                  <a:pt x="283" y="142"/>
                </a:lnTo>
                <a:lnTo>
                  <a:pt x="250" y="117"/>
                </a:lnTo>
                <a:lnTo>
                  <a:pt x="216" y="91"/>
                </a:lnTo>
                <a:lnTo>
                  <a:pt x="183" y="68"/>
                </a:lnTo>
                <a:lnTo>
                  <a:pt x="149" y="47"/>
                </a:lnTo>
                <a:lnTo>
                  <a:pt x="130" y="37"/>
                </a:lnTo>
                <a:lnTo>
                  <a:pt x="113" y="28"/>
                </a:lnTo>
                <a:lnTo>
                  <a:pt x="95" y="20"/>
                </a:lnTo>
                <a:lnTo>
                  <a:pt x="76" y="14"/>
                </a:lnTo>
                <a:lnTo>
                  <a:pt x="58" y="8"/>
                </a:lnTo>
                <a:lnTo>
                  <a:pt x="39" y="4"/>
                </a:lnTo>
                <a:lnTo>
                  <a:pt x="20" y="1"/>
                </a:lnTo>
                <a:lnTo>
                  <a:pt x="0" y="0"/>
                </a:lnTo>
                <a:lnTo>
                  <a:pt x="1" y="1"/>
                </a:lnTo>
                <a:lnTo>
                  <a:pt x="0" y="72"/>
                </a:lnTo>
                <a:lnTo>
                  <a:pt x="0" y="73"/>
                </a:lnTo>
                <a:lnTo>
                  <a:pt x="1" y="73"/>
                </a:lnTo>
                <a:lnTo>
                  <a:pt x="0" y="72"/>
                </a:lnTo>
                <a:close/>
              </a:path>
            </a:pathLst>
          </a:custGeom>
          <a:solidFill>
            <a:schemeClr val="tx2"/>
          </a:solidFill>
          <a:ln w="9525">
            <a:noFill/>
            <a:round/>
            <a:headEnd/>
            <a:tailEnd/>
          </a:ln>
        </p:spPr>
        <p:txBody>
          <a:bodyPr/>
          <a:lstStyle/>
          <a:p>
            <a:endParaRPr lang="en-US"/>
          </a:p>
        </p:txBody>
      </p:sp>
      <p:sp>
        <p:nvSpPr>
          <p:cNvPr id="22538" name="Freeform 7"/>
          <p:cNvSpPr>
            <a:spLocks/>
          </p:cNvSpPr>
          <p:nvPr/>
        </p:nvSpPr>
        <p:spPr bwMode="auto">
          <a:xfrm>
            <a:off x="3092450" y="5307013"/>
            <a:ext cx="220663" cy="80962"/>
          </a:xfrm>
          <a:custGeom>
            <a:avLst/>
            <a:gdLst>
              <a:gd name="T0" fmla="*/ 0 w 521"/>
              <a:gd name="T1" fmla="*/ 2147483647 h 340"/>
              <a:gd name="T2" fmla="*/ 2147483647 w 521"/>
              <a:gd name="T3" fmla="*/ 2147483647 h 340"/>
              <a:gd name="T4" fmla="*/ 2147483647 w 521"/>
              <a:gd name="T5" fmla="*/ 2147483647 h 340"/>
              <a:gd name="T6" fmla="*/ 2147483647 w 521"/>
              <a:gd name="T7" fmla="*/ 2147483647 h 340"/>
              <a:gd name="T8" fmla="*/ 2147483647 w 521"/>
              <a:gd name="T9" fmla="*/ 2147483647 h 340"/>
              <a:gd name="T10" fmla="*/ 2147483647 w 521"/>
              <a:gd name="T11" fmla="*/ 2147483647 h 340"/>
              <a:gd name="T12" fmla="*/ 2147483647 w 521"/>
              <a:gd name="T13" fmla="*/ 2147483647 h 340"/>
              <a:gd name="T14" fmla="*/ 2147483647 w 521"/>
              <a:gd name="T15" fmla="*/ 2147483647 h 340"/>
              <a:gd name="T16" fmla="*/ 2147483647 w 521"/>
              <a:gd name="T17" fmla="*/ 2147483647 h 340"/>
              <a:gd name="T18" fmla="*/ 2147483647 w 521"/>
              <a:gd name="T19" fmla="*/ 2147483647 h 340"/>
              <a:gd name="T20" fmla="*/ 2147483647 w 521"/>
              <a:gd name="T21" fmla="*/ 2147483647 h 340"/>
              <a:gd name="T22" fmla="*/ 2147483647 w 521"/>
              <a:gd name="T23" fmla="*/ 2147483647 h 340"/>
              <a:gd name="T24" fmla="*/ 2147483647 w 521"/>
              <a:gd name="T25" fmla="*/ 2147483647 h 340"/>
              <a:gd name="T26" fmla="*/ 2147483647 w 521"/>
              <a:gd name="T27" fmla="*/ 2147483647 h 340"/>
              <a:gd name="T28" fmla="*/ 2147483647 w 521"/>
              <a:gd name="T29" fmla="*/ 2147483647 h 340"/>
              <a:gd name="T30" fmla="*/ 2147483647 w 521"/>
              <a:gd name="T31" fmla="*/ 2147483647 h 340"/>
              <a:gd name="T32" fmla="*/ 2147483647 w 521"/>
              <a:gd name="T33" fmla="*/ 2147483647 h 340"/>
              <a:gd name="T34" fmla="*/ 2147483647 w 521"/>
              <a:gd name="T35" fmla="*/ 2147483647 h 340"/>
              <a:gd name="T36" fmla="*/ 2147483647 w 521"/>
              <a:gd name="T37" fmla="*/ 2147483647 h 340"/>
              <a:gd name="T38" fmla="*/ 2147483647 w 521"/>
              <a:gd name="T39" fmla="*/ 2147483647 h 340"/>
              <a:gd name="T40" fmla="*/ 2147483647 w 521"/>
              <a:gd name="T41" fmla="*/ 2147483647 h 340"/>
              <a:gd name="T42" fmla="*/ 2147483647 w 521"/>
              <a:gd name="T43" fmla="*/ 2147483647 h 340"/>
              <a:gd name="T44" fmla="*/ 2147483647 w 521"/>
              <a:gd name="T45" fmla="*/ 2147483647 h 340"/>
              <a:gd name="T46" fmla="*/ 2147483647 w 521"/>
              <a:gd name="T47" fmla="*/ 2147483647 h 340"/>
              <a:gd name="T48" fmla="*/ 2147483647 w 521"/>
              <a:gd name="T49" fmla="*/ 2147483647 h 340"/>
              <a:gd name="T50" fmla="*/ 2147483647 w 521"/>
              <a:gd name="T51" fmla="*/ 2147483647 h 340"/>
              <a:gd name="T52" fmla="*/ 2147483647 w 521"/>
              <a:gd name="T53" fmla="*/ 0 h 340"/>
              <a:gd name="T54" fmla="*/ 2147483647 w 521"/>
              <a:gd name="T55" fmla="*/ 0 h 340"/>
              <a:gd name="T56" fmla="*/ 2147483647 w 521"/>
              <a:gd name="T57" fmla="*/ 2147483647 h 340"/>
              <a:gd name="T58" fmla="*/ 2147483647 w 521"/>
              <a:gd name="T59" fmla="*/ 2147483647 h 340"/>
              <a:gd name="T60" fmla="*/ 2147483647 w 521"/>
              <a:gd name="T61" fmla="*/ 2147483647 h 340"/>
              <a:gd name="T62" fmla="*/ 2147483647 w 521"/>
              <a:gd name="T63" fmla="*/ 2147483647 h 340"/>
              <a:gd name="T64" fmla="*/ 2147483647 w 521"/>
              <a:gd name="T65" fmla="*/ 2147483647 h 340"/>
              <a:gd name="T66" fmla="*/ 2147483647 w 521"/>
              <a:gd name="T67" fmla="*/ 2147483647 h 340"/>
              <a:gd name="T68" fmla="*/ 2147483647 w 521"/>
              <a:gd name="T69" fmla="*/ 2147483647 h 340"/>
              <a:gd name="T70" fmla="*/ 2147483647 w 521"/>
              <a:gd name="T71" fmla="*/ 2147483647 h 340"/>
              <a:gd name="T72" fmla="*/ 2147483647 w 521"/>
              <a:gd name="T73" fmla="*/ 2147483647 h 340"/>
              <a:gd name="T74" fmla="*/ 2147483647 w 521"/>
              <a:gd name="T75" fmla="*/ 2147483647 h 340"/>
              <a:gd name="T76" fmla="*/ 2147483647 w 521"/>
              <a:gd name="T77" fmla="*/ 2147483647 h 340"/>
              <a:gd name="T78" fmla="*/ 2147483647 w 521"/>
              <a:gd name="T79" fmla="*/ 2147483647 h 340"/>
              <a:gd name="T80" fmla="*/ 2147483647 w 521"/>
              <a:gd name="T81" fmla="*/ 2147483647 h 340"/>
              <a:gd name="T82" fmla="*/ 2147483647 w 521"/>
              <a:gd name="T83" fmla="*/ 2147483647 h 340"/>
              <a:gd name="T84" fmla="*/ 2147483647 w 521"/>
              <a:gd name="T85" fmla="*/ 2147483647 h 340"/>
              <a:gd name="T86" fmla="*/ 2147483647 w 521"/>
              <a:gd name="T87" fmla="*/ 2147483647 h 340"/>
              <a:gd name="T88" fmla="*/ 2147483647 w 521"/>
              <a:gd name="T89" fmla="*/ 2147483647 h 340"/>
              <a:gd name="T90" fmla="*/ 2147483647 w 521"/>
              <a:gd name="T91" fmla="*/ 2147483647 h 340"/>
              <a:gd name="T92" fmla="*/ 2147483647 w 521"/>
              <a:gd name="T93" fmla="*/ 2147483647 h 340"/>
              <a:gd name="T94" fmla="*/ 2147483647 w 521"/>
              <a:gd name="T95" fmla="*/ 2147483647 h 340"/>
              <a:gd name="T96" fmla="*/ 2147483647 w 521"/>
              <a:gd name="T97" fmla="*/ 2147483647 h 340"/>
              <a:gd name="T98" fmla="*/ 2147483647 w 521"/>
              <a:gd name="T99" fmla="*/ 2147483647 h 340"/>
              <a:gd name="T100" fmla="*/ 2147483647 w 521"/>
              <a:gd name="T101" fmla="*/ 2147483647 h 340"/>
              <a:gd name="T102" fmla="*/ 2147483647 w 521"/>
              <a:gd name="T103" fmla="*/ 2147483647 h 340"/>
              <a:gd name="T104" fmla="*/ 0 w 521"/>
              <a:gd name="T105" fmla="*/ 2147483647 h 340"/>
              <a:gd name="T106" fmla="*/ 0 w 521"/>
              <a:gd name="T107" fmla="*/ 2147483647 h 340"/>
              <a:gd name="T108" fmla="*/ 2147483647 w 521"/>
              <a:gd name="T109" fmla="*/ 2147483647 h 340"/>
              <a:gd name="T110" fmla="*/ 0 w 521"/>
              <a:gd name="T111" fmla="*/ 2147483647 h 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1"/>
              <a:gd name="T169" fmla="*/ 0 h 340"/>
              <a:gd name="T170" fmla="*/ 521 w 521"/>
              <a:gd name="T171" fmla="*/ 340 h 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1" h="340">
                <a:moveTo>
                  <a:pt x="0" y="340"/>
                </a:moveTo>
                <a:lnTo>
                  <a:pt x="1" y="340"/>
                </a:lnTo>
                <a:lnTo>
                  <a:pt x="20" y="339"/>
                </a:lnTo>
                <a:lnTo>
                  <a:pt x="39" y="336"/>
                </a:lnTo>
                <a:lnTo>
                  <a:pt x="59" y="331"/>
                </a:lnTo>
                <a:lnTo>
                  <a:pt x="77" y="326"/>
                </a:lnTo>
                <a:lnTo>
                  <a:pt x="95" y="319"/>
                </a:lnTo>
                <a:lnTo>
                  <a:pt x="113" y="310"/>
                </a:lnTo>
                <a:lnTo>
                  <a:pt x="131" y="302"/>
                </a:lnTo>
                <a:lnTo>
                  <a:pt x="150" y="292"/>
                </a:lnTo>
                <a:lnTo>
                  <a:pt x="183" y="270"/>
                </a:lnTo>
                <a:lnTo>
                  <a:pt x="216" y="246"/>
                </a:lnTo>
                <a:lnTo>
                  <a:pt x="249" y="222"/>
                </a:lnTo>
                <a:lnTo>
                  <a:pt x="282" y="196"/>
                </a:lnTo>
                <a:lnTo>
                  <a:pt x="314" y="171"/>
                </a:lnTo>
                <a:lnTo>
                  <a:pt x="346" y="148"/>
                </a:lnTo>
                <a:lnTo>
                  <a:pt x="377" y="126"/>
                </a:lnTo>
                <a:lnTo>
                  <a:pt x="409" y="106"/>
                </a:lnTo>
                <a:lnTo>
                  <a:pt x="423" y="99"/>
                </a:lnTo>
                <a:lnTo>
                  <a:pt x="437" y="91"/>
                </a:lnTo>
                <a:lnTo>
                  <a:pt x="452" y="85"/>
                </a:lnTo>
                <a:lnTo>
                  <a:pt x="467" y="80"/>
                </a:lnTo>
                <a:lnTo>
                  <a:pt x="480" y="75"/>
                </a:lnTo>
                <a:lnTo>
                  <a:pt x="494" y="73"/>
                </a:lnTo>
                <a:lnTo>
                  <a:pt x="506" y="72"/>
                </a:lnTo>
                <a:lnTo>
                  <a:pt x="520" y="71"/>
                </a:lnTo>
                <a:lnTo>
                  <a:pt x="521" y="0"/>
                </a:lnTo>
                <a:lnTo>
                  <a:pt x="501" y="0"/>
                </a:lnTo>
                <a:lnTo>
                  <a:pt x="482" y="3"/>
                </a:lnTo>
                <a:lnTo>
                  <a:pt x="463" y="7"/>
                </a:lnTo>
                <a:lnTo>
                  <a:pt x="445" y="11"/>
                </a:lnTo>
                <a:lnTo>
                  <a:pt x="426" y="19"/>
                </a:lnTo>
                <a:lnTo>
                  <a:pt x="408" y="26"/>
                </a:lnTo>
                <a:lnTo>
                  <a:pt x="391" y="35"/>
                </a:lnTo>
                <a:lnTo>
                  <a:pt x="372" y="45"/>
                </a:lnTo>
                <a:lnTo>
                  <a:pt x="338" y="66"/>
                </a:lnTo>
                <a:lnTo>
                  <a:pt x="305" y="90"/>
                </a:lnTo>
                <a:lnTo>
                  <a:pt x="271" y="115"/>
                </a:lnTo>
                <a:lnTo>
                  <a:pt x="238" y="139"/>
                </a:lnTo>
                <a:lnTo>
                  <a:pt x="206" y="165"/>
                </a:lnTo>
                <a:lnTo>
                  <a:pt x="174" y="189"/>
                </a:lnTo>
                <a:lnTo>
                  <a:pt x="143" y="211"/>
                </a:lnTo>
                <a:lnTo>
                  <a:pt x="111" y="230"/>
                </a:lnTo>
                <a:lnTo>
                  <a:pt x="98" y="239"/>
                </a:lnTo>
                <a:lnTo>
                  <a:pt x="82" y="246"/>
                </a:lnTo>
                <a:lnTo>
                  <a:pt x="68" y="253"/>
                </a:lnTo>
                <a:lnTo>
                  <a:pt x="54" y="259"/>
                </a:lnTo>
                <a:lnTo>
                  <a:pt x="40" y="262"/>
                </a:lnTo>
                <a:lnTo>
                  <a:pt x="27" y="266"/>
                </a:lnTo>
                <a:lnTo>
                  <a:pt x="13" y="267"/>
                </a:lnTo>
                <a:lnTo>
                  <a:pt x="1" y="269"/>
                </a:lnTo>
                <a:lnTo>
                  <a:pt x="0" y="340"/>
                </a:lnTo>
                <a:lnTo>
                  <a:pt x="1" y="340"/>
                </a:lnTo>
                <a:lnTo>
                  <a:pt x="0" y="340"/>
                </a:lnTo>
                <a:close/>
              </a:path>
            </a:pathLst>
          </a:custGeom>
          <a:solidFill>
            <a:schemeClr val="tx2"/>
          </a:solidFill>
          <a:ln w="9525">
            <a:noFill/>
            <a:round/>
            <a:headEnd/>
            <a:tailEnd/>
          </a:ln>
        </p:spPr>
        <p:txBody>
          <a:bodyPr/>
          <a:lstStyle/>
          <a:p>
            <a:endParaRPr lang="en-US"/>
          </a:p>
        </p:txBody>
      </p:sp>
      <p:sp>
        <p:nvSpPr>
          <p:cNvPr id="22539" name="Freeform 8"/>
          <p:cNvSpPr>
            <a:spLocks/>
          </p:cNvSpPr>
          <p:nvPr/>
        </p:nvSpPr>
        <p:spPr bwMode="auto">
          <a:xfrm>
            <a:off x="2871788" y="5307013"/>
            <a:ext cx="222250" cy="80962"/>
          </a:xfrm>
          <a:custGeom>
            <a:avLst/>
            <a:gdLst>
              <a:gd name="T0" fmla="*/ 0 w 522"/>
              <a:gd name="T1" fmla="*/ 2147483647 h 341"/>
              <a:gd name="T2" fmla="*/ 2147483647 w 522"/>
              <a:gd name="T3" fmla="*/ 2147483647 h 341"/>
              <a:gd name="T4" fmla="*/ 2147483647 w 522"/>
              <a:gd name="T5" fmla="*/ 2147483647 h 341"/>
              <a:gd name="T6" fmla="*/ 2147483647 w 522"/>
              <a:gd name="T7" fmla="*/ 2147483647 h 341"/>
              <a:gd name="T8" fmla="*/ 2147483647 w 522"/>
              <a:gd name="T9" fmla="*/ 2147483647 h 341"/>
              <a:gd name="T10" fmla="*/ 2147483647 w 522"/>
              <a:gd name="T11" fmla="*/ 2147483647 h 341"/>
              <a:gd name="T12" fmla="*/ 2147483647 w 522"/>
              <a:gd name="T13" fmla="*/ 2147483647 h 341"/>
              <a:gd name="T14" fmla="*/ 2147483647 w 522"/>
              <a:gd name="T15" fmla="*/ 2147483647 h 341"/>
              <a:gd name="T16" fmla="*/ 2147483647 w 522"/>
              <a:gd name="T17" fmla="*/ 2147483647 h 341"/>
              <a:gd name="T18" fmla="*/ 2147483647 w 522"/>
              <a:gd name="T19" fmla="*/ 2147483647 h 341"/>
              <a:gd name="T20" fmla="*/ 2147483647 w 522"/>
              <a:gd name="T21" fmla="*/ 2147483647 h 341"/>
              <a:gd name="T22" fmla="*/ 2147483647 w 522"/>
              <a:gd name="T23" fmla="*/ 2147483647 h 341"/>
              <a:gd name="T24" fmla="*/ 2147483647 w 522"/>
              <a:gd name="T25" fmla="*/ 2147483647 h 341"/>
              <a:gd name="T26" fmla="*/ 2147483647 w 522"/>
              <a:gd name="T27" fmla="*/ 2147483647 h 341"/>
              <a:gd name="T28" fmla="*/ 2147483647 w 522"/>
              <a:gd name="T29" fmla="*/ 2147483647 h 341"/>
              <a:gd name="T30" fmla="*/ 2147483647 w 522"/>
              <a:gd name="T31" fmla="*/ 2147483647 h 341"/>
              <a:gd name="T32" fmla="*/ 2147483647 w 522"/>
              <a:gd name="T33" fmla="*/ 2147483647 h 341"/>
              <a:gd name="T34" fmla="*/ 2147483647 w 522"/>
              <a:gd name="T35" fmla="*/ 2147483647 h 341"/>
              <a:gd name="T36" fmla="*/ 2147483647 w 522"/>
              <a:gd name="T37" fmla="*/ 2147483647 h 341"/>
              <a:gd name="T38" fmla="*/ 2147483647 w 522"/>
              <a:gd name="T39" fmla="*/ 2147483647 h 341"/>
              <a:gd name="T40" fmla="*/ 2147483647 w 522"/>
              <a:gd name="T41" fmla="*/ 2147483647 h 341"/>
              <a:gd name="T42" fmla="*/ 2147483647 w 522"/>
              <a:gd name="T43" fmla="*/ 2147483647 h 341"/>
              <a:gd name="T44" fmla="*/ 2147483647 w 522"/>
              <a:gd name="T45" fmla="*/ 2147483647 h 341"/>
              <a:gd name="T46" fmla="*/ 2147483647 w 522"/>
              <a:gd name="T47" fmla="*/ 2147483647 h 341"/>
              <a:gd name="T48" fmla="*/ 2147483647 w 522"/>
              <a:gd name="T49" fmla="*/ 2147483647 h 341"/>
              <a:gd name="T50" fmla="*/ 2147483647 w 522"/>
              <a:gd name="T51" fmla="*/ 2147483647 h 341"/>
              <a:gd name="T52" fmla="*/ 2147483647 w 522"/>
              <a:gd name="T53" fmla="*/ 2147483647 h 341"/>
              <a:gd name="T54" fmla="*/ 2147483647 w 522"/>
              <a:gd name="T55" fmla="*/ 2147483647 h 341"/>
              <a:gd name="T56" fmla="*/ 2147483647 w 522"/>
              <a:gd name="T57" fmla="*/ 2147483647 h 341"/>
              <a:gd name="T58" fmla="*/ 2147483647 w 522"/>
              <a:gd name="T59" fmla="*/ 2147483647 h 341"/>
              <a:gd name="T60" fmla="*/ 2147483647 w 522"/>
              <a:gd name="T61" fmla="*/ 2147483647 h 341"/>
              <a:gd name="T62" fmla="*/ 2147483647 w 522"/>
              <a:gd name="T63" fmla="*/ 2147483647 h 341"/>
              <a:gd name="T64" fmla="*/ 2147483647 w 522"/>
              <a:gd name="T65" fmla="*/ 2147483647 h 341"/>
              <a:gd name="T66" fmla="*/ 2147483647 w 522"/>
              <a:gd name="T67" fmla="*/ 2147483647 h 341"/>
              <a:gd name="T68" fmla="*/ 2147483647 w 522"/>
              <a:gd name="T69" fmla="*/ 2147483647 h 341"/>
              <a:gd name="T70" fmla="*/ 2147483647 w 522"/>
              <a:gd name="T71" fmla="*/ 2147483647 h 341"/>
              <a:gd name="T72" fmla="*/ 2147483647 w 522"/>
              <a:gd name="T73" fmla="*/ 2147483647 h 341"/>
              <a:gd name="T74" fmla="*/ 2147483647 w 522"/>
              <a:gd name="T75" fmla="*/ 2147483647 h 341"/>
              <a:gd name="T76" fmla="*/ 2147483647 w 522"/>
              <a:gd name="T77" fmla="*/ 2147483647 h 341"/>
              <a:gd name="T78" fmla="*/ 2147483647 w 522"/>
              <a:gd name="T79" fmla="*/ 2147483647 h 341"/>
              <a:gd name="T80" fmla="*/ 2147483647 w 522"/>
              <a:gd name="T81" fmla="*/ 2147483647 h 341"/>
              <a:gd name="T82" fmla="*/ 2147483647 w 522"/>
              <a:gd name="T83" fmla="*/ 2147483647 h 341"/>
              <a:gd name="T84" fmla="*/ 2147483647 w 522"/>
              <a:gd name="T85" fmla="*/ 2147483647 h 341"/>
              <a:gd name="T86" fmla="*/ 2147483647 w 522"/>
              <a:gd name="T87" fmla="*/ 2147483647 h 341"/>
              <a:gd name="T88" fmla="*/ 2147483647 w 522"/>
              <a:gd name="T89" fmla="*/ 2147483647 h 341"/>
              <a:gd name="T90" fmla="*/ 2147483647 w 522"/>
              <a:gd name="T91" fmla="*/ 2147483647 h 341"/>
              <a:gd name="T92" fmla="*/ 2147483647 w 522"/>
              <a:gd name="T93" fmla="*/ 2147483647 h 341"/>
              <a:gd name="T94" fmla="*/ 2147483647 w 522"/>
              <a:gd name="T95" fmla="*/ 2147483647 h 341"/>
              <a:gd name="T96" fmla="*/ 2147483647 w 522"/>
              <a:gd name="T97" fmla="*/ 2147483647 h 341"/>
              <a:gd name="T98" fmla="*/ 2147483647 w 522"/>
              <a:gd name="T99" fmla="*/ 2147483647 h 341"/>
              <a:gd name="T100" fmla="*/ 2147483647 w 522"/>
              <a:gd name="T101" fmla="*/ 0 h 341"/>
              <a:gd name="T102" fmla="*/ 2147483647 w 522"/>
              <a:gd name="T103" fmla="*/ 2147483647 h 341"/>
              <a:gd name="T104" fmla="*/ 0 w 522"/>
              <a:gd name="T105" fmla="*/ 2147483647 h 341"/>
              <a:gd name="T106" fmla="*/ 2147483647 w 522"/>
              <a:gd name="T107" fmla="*/ 2147483647 h 341"/>
              <a:gd name="T108" fmla="*/ 2147483647 w 522"/>
              <a:gd name="T109" fmla="*/ 2147483647 h 341"/>
              <a:gd name="T110" fmla="*/ 0 w 522"/>
              <a:gd name="T111" fmla="*/ 2147483647 h 3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2"/>
              <a:gd name="T169" fmla="*/ 0 h 341"/>
              <a:gd name="T170" fmla="*/ 522 w 522"/>
              <a:gd name="T171" fmla="*/ 341 h 3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2" h="341">
                <a:moveTo>
                  <a:pt x="0" y="72"/>
                </a:moveTo>
                <a:lnTo>
                  <a:pt x="1" y="73"/>
                </a:lnTo>
                <a:lnTo>
                  <a:pt x="15" y="73"/>
                </a:lnTo>
                <a:lnTo>
                  <a:pt x="27" y="74"/>
                </a:lnTo>
                <a:lnTo>
                  <a:pt x="41" y="78"/>
                </a:lnTo>
                <a:lnTo>
                  <a:pt x="56" y="81"/>
                </a:lnTo>
                <a:lnTo>
                  <a:pt x="69" y="86"/>
                </a:lnTo>
                <a:lnTo>
                  <a:pt x="84" y="92"/>
                </a:lnTo>
                <a:lnTo>
                  <a:pt x="99" y="100"/>
                </a:lnTo>
                <a:lnTo>
                  <a:pt x="113" y="108"/>
                </a:lnTo>
                <a:lnTo>
                  <a:pt x="144" y="127"/>
                </a:lnTo>
                <a:lnTo>
                  <a:pt x="176" y="149"/>
                </a:lnTo>
                <a:lnTo>
                  <a:pt x="207" y="172"/>
                </a:lnTo>
                <a:lnTo>
                  <a:pt x="240" y="197"/>
                </a:lnTo>
                <a:lnTo>
                  <a:pt x="272" y="223"/>
                </a:lnTo>
                <a:lnTo>
                  <a:pt x="305" y="247"/>
                </a:lnTo>
                <a:lnTo>
                  <a:pt x="340" y="271"/>
                </a:lnTo>
                <a:lnTo>
                  <a:pt x="373" y="292"/>
                </a:lnTo>
                <a:lnTo>
                  <a:pt x="391" y="303"/>
                </a:lnTo>
                <a:lnTo>
                  <a:pt x="409" y="311"/>
                </a:lnTo>
                <a:lnTo>
                  <a:pt x="427" y="320"/>
                </a:lnTo>
                <a:lnTo>
                  <a:pt x="444" y="326"/>
                </a:lnTo>
                <a:lnTo>
                  <a:pt x="463" y="332"/>
                </a:lnTo>
                <a:lnTo>
                  <a:pt x="482" y="337"/>
                </a:lnTo>
                <a:lnTo>
                  <a:pt x="501" y="340"/>
                </a:lnTo>
                <a:lnTo>
                  <a:pt x="521" y="341"/>
                </a:lnTo>
                <a:lnTo>
                  <a:pt x="522" y="270"/>
                </a:lnTo>
                <a:lnTo>
                  <a:pt x="509" y="268"/>
                </a:lnTo>
                <a:lnTo>
                  <a:pt x="496" y="267"/>
                </a:lnTo>
                <a:lnTo>
                  <a:pt x="482" y="263"/>
                </a:lnTo>
                <a:lnTo>
                  <a:pt x="468" y="258"/>
                </a:lnTo>
                <a:lnTo>
                  <a:pt x="454" y="254"/>
                </a:lnTo>
                <a:lnTo>
                  <a:pt x="439" y="247"/>
                </a:lnTo>
                <a:lnTo>
                  <a:pt x="425" y="239"/>
                </a:lnTo>
                <a:lnTo>
                  <a:pt x="410" y="231"/>
                </a:lnTo>
                <a:lnTo>
                  <a:pt x="379" y="212"/>
                </a:lnTo>
                <a:lnTo>
                  <a:pt x="347" y="190"/>
                </a:lnTo>
                <a:lnTo>
                  <a:pt x="315" y="166"/>
                </a:lnTo>
                <a:lnTo>
                  <a:pt x="283" y="140"/>
                </a:lnTo>
                <a:lnTo>
                  <a:pt x="250" y="116"/>
                </a:lnTo>
                <a:lnTo>
                  <a:pt x="217" y="91"/>
                </a:lnTo>
                <a:lnTo>
                  <a:pt x="184" y="68"/>
                </a:lnTo>
                <a:lnTo>
                  <a:pt x="149" y="47"/>
                </a:lnTo>
                <a:lnTo>
                  <a:pt x="132" y="37"/>
                </a:lnTo>
                <a:lnTo>
                  <a:pt x="113" y="28"/>
                </a:lnTo>
                <a:lnTo>
                  <a:pt x="96" y="20"/>
                </a:lnTo>
                <a:lnTo>
                  <a:pt x="78" y="14"/>
                </a:lnTo>
                <a:lnTo>
                  <a:pt x="59" y="8"/>
                </a:lnTo>
                <a:lnTo>
                  <a:pt x="40" y="4"/>
                </a:lnTo>
                <a:lnTo>
                  <a:pt x="21" y="1"/>
                </a:lnTo>
                <a:lnTo>
                  <a:pt x="1" y="0"/>
                </a:lnTo>
                <a:lnTo>
                  <a:pt x="3" y="1"/>
                </a:lnTo>
                <a:lnTo>
                  <a:pt x="0" y="72"/>
                </a:lnTo>
                <a:lnTo>
                  <a:pt x="1" y="73"/>
                </a:lnTo>
                <a:lnTo>
                  <a:pt x="0" y="72"/>
                </a:lnTo>
                <a:close/>
              </a:path>
            </a:pathLst>
          </a:custGeom>
          <a:solidFill>
            <a:schemeClr val="tx2"/>
          </a:solidFill>
          <a:ln w="9525">
            <a:noFill/>
            <a:round/>
            <a:headEnd/>
            <a:tailEnd/>
          </a:ln>
        </p:spPr>
        <p:txBody>
          <a:bodyPr/>
          <a:lstStyle/>
          <a:p>
            <a:endParaRPr lang="en-US"/>
          </a:p>
        </p:txBody>
      </p:sp>
      <p:sp>
        <p:nvSpPr>
          <p:cNvPr id="22540" name="Freeform 9"/>
          <p:cNvSpPr>
            <a:spLocks/>
          </p:cNvSpPr>
          <p:nvPr/>
        </p:nvSpPr>
        <p:spPr bwMode="auto">
          <a:xfrm>
            <a:off x="2651125" y="5307013"/>
            <a:ext cx="223838" cy="80962"/>
          </a:xfrm>
          <a:custGeom>
            <a:avLst/>
            <a:gdLst>
              <a:gd name="T0" fmla="*/ 0 w 522"/>
              <a:gd name="T1" fmla="*/ 2147483647 h 340"/>
              <a:gd name="T2" fmla="*/ 2147483647 w 522"/>
              <a:gd name="T3" fmla="*/ 2147483647 h 340"/>
              <a:gd name="T4" fmla="*/ 2147483647 w 522"/>
              <a:gd name="T5" fmla="*/ 2147483647 h 340"/>
              <a:gd name="T6" fmla="*/ 2147483647 w 522"/>
              <a:gd name="T7" fmla="*/ 2147483647 h 340"/>
              <a:gd name="T8" fmla="*/ 2147483647 w 522"/>
              <a:gd name="T9" fmla="*/ 2147483647 h 340"/>
              <a:gd name="T10" fmla="*/ 2147483647 w 522"/>
              <a:gd name="T11" fmla="*/ 2147483647 h 340"/>
              <a:gd name="T12" fmla="*/ 2147483647 w 522"/>
              <a:gd name="T13" fmla="*/ 2147483647 h 340"/>
              <a:gd name="T14" fmla="*/ 2147483647 w 522"/>
              <a:gd name="T15" fmla="*/ 2147483647 h 340"/>
              <a:gd name="T16" fmla="*/ 2147483647 w 522"/>
              <a:gd name="T17" fmla="*/ 2147483647 h 340"/>
              <a:gd name="T18" fmla="*/ 2147483647 w 522"/>
              <a:gd name="T19" fmla="*/ 2147483647 h 340"/>
              <a:gd name="T20" fmla="*/ 2147483647 w 522"/>
              <a:gd name="T21" fmla="*/ 2147483647 h 340"/>
              <a:gd name="T22" fmla="*/ 2147483647 w 522"/>
              <a:gd name="T23" fmla="*/ 2147483647 h 340"/>
              <a:gd name="T24" fmla="*/ 2147483647 w 522"/>
              <a:gd name="T25" fmla="*/ 2147483647 h 340"/>
              <a:gd name="T26" fmla="*/ 2147483647 w 522"/>
              <a:gd name="T27" fmla="*/ 2147483647 h 340"/>
              <a:gd name="T28" fmla="*/ 2147483647 w 522"/>
              <a:gd name="T29" fmla="*/ 2147483647 h 340"/>
              <a:gd name="T30" fmla="*/ 2147483647 w 522"/>
              <a:gd name="T31" fmla="*/ 2147483647 h 340"/>
              <a:gd name="T32" fmla="*/ 2147483647 w 522"/>
              <a:gd name="T33" fmla="*/ 2147483647 h 340"/>
              <a:gd name="T34" fmla="*/ 2147483647 w 522"/>
              <a:gd name="T35" fmla="*/ 2147483647 h 340"/>
              <a:gd name="T36" fmla="*/ 2147483647 w 522"/>
              <a:gd name="T37" fmla="*/ 2147483647 h 340"/>
              <a:gd name="T38" fmla="*/ 2147483647 w 522"/>
              <a:gd name="T39" fmla="*/ 2147483647 h 340"/>
              <a:gd name="T40" fmla="*/ 2147483647 w 522"/>
              <a:gd name="T41" fmla="*/ 2147483647 h 340"/>
              <a:gd name="T42" fmla="*/ 2147483647 w 522"/>
              <a:gd name="T43" fmla="*/ 2147483647 h 340"/>
              <a:gd name="T44" fmla="*/ 2147483647 w 522"/>
              <a:gd name="T45" fmla="*/ 2147483647 h 340"/>
              <a:gd name="T46" fmla="*/ 2147483647 w 522"/>
              <a:gd name="T47" fmla="*/ 2147483647 h 340"/>
              <a:gd name="T48" fmla="*/ 2147483647 w 522"/>
              <a:gd name="T49" fmla="*/ 2147483647 h 340"/>
              <a:gd name="T50" fmla="*/ 2147483647 w 522"/>
              <a:gd name="T51" fmla="*/ 0 h 340"/>
              <a:gd name="T52" fmla="*/ 2147483647 w 522"/>
              <a:gd name="T53" fmla="*/ 0 h 340"/>
              <a:gd name="T54" fmla="*/ 2147483647 w 522"/>
              <a:gd name="T55" fmla="*/ 2147483647 h 340"/>
              <a:gd name="T56" fmla="*/ 2147483647 w 522"/>
              <a:gd name="T57" fmla="*/ 2147483647 h 340"/>
              <a:gd name="T58" fmla="*/ 2147483647 w 522"/>
              <a:gd name="T59" fmla="*/ 2147483647 h 340"/>
              <a:gd name="T60" fmla="*/ 2147483647 w 522"/>
              <a:gd name="T61" fmla="*/ 2147483647 h 340"/>
              <a:gd name="T62" fmla="*/ 2147483647 w 522"/>
              <a:gd name="T63" fmla="*/ 2147483647 h 340"/>
              <a:gd name="T64" fmla="*/ 2147483647 w 522"/>
              <a:gd name="T65" fmla="*/ 2147483647 h 340"/>
              <a:gd name="T66" fmla="*/ 2147483647 w 522"/>
              <a:gd name="T67" fmla="*/ 2147483647 h 340"/>
              <a:gd name="T68" fmla="*/ 2147483647 w 522"/>
              <a:gd name="T69" fmla="*/ 2147483647 h 340"/>
              <a:gd name="T70" fmla="*/ 2147483647 w 522"/>
              <a:gd name="T71" fmla="*/ 2147483647 h 340"/>
              <a:gd name="T72" fmla="*/ 2147483647 w 522"/>
              <a:gd name="T73" fmla="*/ 2147483647 h 340"/>
              <a:gd name="T74" fmla="*/ 2147483647 w 522"/>
              <a:gd name="T75" fmla="*/ 2147483647 h 340"/>
              <a:gd name="T76" fmla="*/ 2147483647 w 522"/>
              <a:gd name="T77" fmla="*/ 2147483647 h 340"/>
              <a:gd name="T78" fmla="*/ 2147483647 w 522"/>
              <a:gd name="T79" fmla="*/ 2147483647 h 340"/>
              <a:gd name="T80" fmla="*/ 2147483647 w 522"/>
              <a:gd name="T81" fmla="*/ 2147483647 h 340"/>
              <a:gd name="T82" fmla="*/ 2147483647 w 522"/>
              <a:gd name="T83" fmla="*/ 2147483647 h 340"/>
              <a:gd name="T84" fmla="*/ 2147483647 w 522"/>
              <a:gd name="T85" fmla="*/ 2147483647 h 340"/>
              <a:gd name="T86" fmla="*/ 2147483647 w 522"/>
              <a:gd name="T87" fmla="*/ 2147483647 h 340"/>
              <a:gd name="T88" fmla="*/ 2147483647 w 522"/>
              <a:gd name="T89" fmla="*/ 2147483647 h 340"/>
              <a:gd name="T90" fmla="*/ 2147483647 w 522"/>
              <a:gd name="T91" fmla="*/ 2147483647 h 340"/>
              <a:gd name="T92" fmla="*/ 2147483647 w 522"/>
              <a:gd name="T93" fmla="*/ 2147483647 h 340"/>
              <a:gd name="T94" fmla="*/ 2147483647 w 522"/>
              <a:gd name="T95" fmla="*/ 2147483647 h 340"/>
              <a:gd name="T96" fmla="*/ 2147483647 w 522"/>
              <a:gd name="T97" fmla="*/ 2147483647 h 340"/>
              <a:gd name="T98" fmla="*/ 0 w 522"/>
              <a:gd name="T99" fmla="*/ 2147483647 h 340"/>
              <a:gd name="T100" fmla="*/ 0 w 522"/>
              <a:gd name="T101" fmla="*/ 2147483647 h 3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2"/>
              <a:gd name="T154" fmla="*/ 0 h 340"/>
              <a:gd name="T155" fmla="*/ 522 w 522"/>
              <a:gd name="T156" fmla="*/ 340 h 3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2" h="340">
                <a:moveTo>
                  <a:pt x="0" y="340"/>
                </a:moveTo>
                <a:lnTo>
                  <a:pt x="20" y="339"/>
                </a:lnTo>
                <a:lnTo>
                  <a:pt x="40" y="336"/>
                </a:lnTo>
                <a:lnTo>
                  <a:pt x="58" y="331"/>
                </a:lnTo>
                <a:lnTo>
                  <a:pt x="76" y="326"/>
                </a:lnTo>
                <a:lnTo>
                  <a:pt x="95" y="319"/>
                </a:lnTo>
                <a:lnTo>
                  <a:pt x="113" y="310"/>
                </a:lnTo>
                <a:lnTo>
                  <a:pt x="131" y="302"/>
                </a:lnTo>
                <a:lnTo>
                  <a:pt x="149" y="292"/>
                </a:lnTo>
                <a:lnTo>
                  <a:pt x="182" y="270"/>
                </a:lnTo>
                <a:lnTo>
                  <a:pt x="217" y="246"/>
                </a:lnTo>
                <a:lnTo>
                  <a:pt x="250" y="222"/>
                </a:lnTo>
                <a:lnTo>
                  <a:pt x="282" y="196"/>
                </a:lnTo>
                <a:lnTo>
                  <a:pt x="315" y="171"/>
                </a:lnTo>
                <a:lnTo>
                  <a:pt x="346" y="148"/>
                </a:lnTo>
                <a:lnTo>
                  <a:pt x="378" y="126"/>
                </a:lnTo>
                <a:lnTo>
                  <a:pt x="409" y="106"/>
                </a:lnTo>
                <a:lnTo>
                  <a:pt x="423" y="99"/>
                </a:lnTo>
                <a:lnTo>
                  <a:pt x="438" y="91"/>
                </a:lnTo>
                <a:lnTo>
                  <a:pt x="453" y="85"/>
                </a:lnTo>
                <a:lnTo>
                  <a:pt x="466" y="80"/>
                </a:lnTo>
                <a:lnTo>
                  <a:pt x="480" y="75"/>
                </a:lnTo>
                <a:lnTo>
                  <a:pt x="493" y="73"/>
                </a:lnTo>
                <a:lnTo>
                  <a:pt x="507" y="72"/>
                </a:lnTo>
                <a:lnTo>
                  <a:pt x="519" y="71"/>
                </a:lnTo>
                <a:lnTo>
                  <a:pt x="522" y="0"/>
                </a:lnTo>
                <a:lnTo>
                  <a:pt x="502" y="0"/>
                </a:lnTo>
                <a:lnTo>
                  <a:pt x="482" y="3"/>
                </a:lnTo>
                <a:lnTo>
                  <a:pt x="463" y="7"/>
                </a:lnTo>
                <a:lnTo>
                  <a:pt x="444" y="11"/>
                </a:lnTo>
                <a:lnTo>
                  <a:pt x="426" y="19"/>
                </a:lnTo>
                <a:lnTo>
                  <a:pt x="409" y="26"/>
                </a:lnTo>
                <a:lnTo>
                  <a:pt x="390" y="35"/>
                </a:lnTo>
                <a:lnTo>
                  <a:pt x="372" y="45"/>
                </a:lnTo>
                <a:lnTo>
                  <a:pt x="338" y="66"/>
                </a:lnTo>
                <a:lnTo>
                  <a:pt x="304" y="90"/>
                </a:lnTo>
                <a:lnTo>
                  <a:pt x="271" y="115"/>
                </a:lnTo>
                <a:lnTo>
                  <a:pt x="239" y="139"/>
                </a:lnTo>
                <a:lnTo>
                  <a:pt x="206" y="165"/>
                </a:lnTo>
                <a:lnTo>
                  <a:pt x="175" y="189"/>
                </a:lnTo>
                <a:lnTo>
                  <a:pt x="143" y="211"/>
                </a:lnTo>
                <a:lnTo>
                  <a:pt x="112" y="230"/>
                </a:lnTo>
                <a:lnTo>
                  <a:pt x="97" y="239"/>
                </a:lnTo>
                <a:lnTo>
                  <a:pt x="83" y="246"/>
                </a:lnTo>
                <a:lnTo>
                  <a:pt x="68" y="253"/>
                </a:lnTo>
                <a:lnTo>
                  <a:pt x="54" y="259"/>
                </a:lnTo>
                <a:lnTo>
                  <a:pt x="40" y="262"/>
                </a:lnTo>
                <a:lnTo>
                  <a:pt x="26" y="266"/>
                </a:lnTo>
                <a:lnTo>
                  <a:pt x="14" y="267"/>
                </a:lnTo>
                <a:lnTo>
                  <a:pt x="0" y="269"/>
                </a:lnTo>
                <a:lnTo>
                  <a:pt x="0" y="340"/>
                </a:lnTo>
                <a:close/>
              </a:path>
            </a:pathLst>
          </a:custGeom>
          <a:solidFill>
            <a:schemeClr val="tx2"/>
          </a:solidFill>
          <a:ln w="9525">
            <a:noFill/>
            <a:round/>
            <a:headEnd/>
            <a:tailEnd/>
          </a:ln>
        </p:spPr>
        <p:txBody>
          <a:bodyPr/>
          <a:lstStyle/>
          <a:p>
            <a:endParaRPr lang="en-US"/>
          </a:p>
        </p:txBody>
      </p:sp>
      <p:sp>
        <p:nvSpPr>
          <p:cNvPr id="22541" name="Freeform 10"/>
          <p:cNvSpPr>
            <a:spLocks/>
          </p:cNvSpPr>
          <p:nvPr/>
        </p:nvSpPr>
        <p:spPr bwMode="auto">
          <a:xfrm>
            <a:off x="2478088" y="5326063"/>
            <a:ext cx="184150" cy="104775"/>
          </a:xfrm>
          <a:custGeom>
            <a:avLst/>
            <a:gdLst>
              <a:gd name="T0" fmla="*/ 0 w 438"/>
              <a:gd name="T1" fmla="*/ 2147483647 h 438"/>
              <a:gd name="T2" fmla="*/ 2147483647 w 438"/>
              <a:gd name="T3" fmla="*/ 2147483647 h 438"/>
              <a:gd name="T4" fmla="*/ 2147483647 w 438"/>
              <a:gd name="T5" fmla="*/ 0 h 438"/>
              <a:gd name="T6" fmla="*/ 0 w 438"/>
              <a:gd name="T7" fmla="*/ 2147483647 h 438"/>
              <a:gd name="T8" fmla="*/ 0 w 438"/>
              <a:gd name="T9" fmla="*/ 2147483647 h 438"/>
              <a:gd name="T10" fmla="*/ 0 60000 65536"/>
              <a:gd name="T11" fmla="*/ 0 60000 65536"/>
              <a:gd name="T12" fmla="*/ 0 60000 65536"/>
              <a:gd name="T13" fmla="*/ 0 60000 65536"/>
              <a:gd name="T14" fmla="*/ 0 60000 65536"/>
              <a:gd name="T15" fmla="*/ 0 w 438"/>
              <a:gd name="T16" fmla="*/ 0 h 438"/>
              <a:gd name="T17" fmla="*/ 438 w 438"/>
              <a:gd name="T18" fmla="*/ 438 h 438"/>
            </a:gdLst>
            <a:ahLst/>
            <a:cxnLst>
              <a:cxn ang="T10">
                <a:pos x="T0" y="T1"/>
              </a:cxn>
              <a:cxn ang="T11">
                <a:pos x="T2" y="T3"/>
              </a:cxn>
              <a:cxn ang="T12">
                <a:pos x="T4" y="T5"/>
              </a:cxn>
              <a:cxn ang="T13">
                <a:pos x="T6" y="T7"/>
              </a:cxn>
              <a:cxn ang="T14">
                <a:pos x="T8" y="T9"/>
              </a:cxn>
            </a:cxnLst>
            <a:rect l="T15" t="T16" r="T17" b="T18"/>
            <a:pathLst>
              <a:path w="438" h="438">
                <a:moveTo>
                  <a:pt x="0" y="220"/>
                </a:moveTo>
                <a:lnTo>
                  <a:pt x="438" y="438"/>
                </a:lnTo>
                <a:lnTo>
                  <a:pt x="436" y="0"/>
                </a:lnTo>
                <a:lnTo>
                  <a:pt x="0" y="220"/>
                </a:lnTo>
                <a:close/>
              </a:path>
            </a:pathLst>
          </a:custGeom>
          <a:solidFill>
            <a:schemeClr val="tx2"/>
          </a:solidFill>
          <a:ln w="9525">
            <a:noFill/>
            <a:round/>
            <a:headEnd/>
            <a:tailEnd/>
          </a:ln>
        </p:spPr>
        <p:txBody>
          <a:bodyPr/>
          <a:lstStyle/>
          <a:p>
            <a:endParaRPr lang="en-US"/>
          </a:p>
        </p:txBody>
      </p:sp>
      <p:sp>
        <p:nvSpPr>
          <p:cNvPr id="22542" name="Freeform 11"/>
          <p:cNvSpPr>
            <a:spLocks/>
          </p:cNvSpPr>
          <p:nvPr/>
        </p:nvSpPr>
        <p:spPr bwMode="auto">
          <a:xfrm>
            <a:off x="3563938" y="5140325"/>
            <a:ext cx="203200" cy="100013"/>
          </a:xfrm>
          <a:custGeom>
            <a:avLst/>
            <a:gdLst>
              <a:gd name="T0" fmla="*/ 0 w 478"/>
              <a:gd name="T1" fmla="*/ 2147483647 h 425"/>
              <a:gd name="T2" fmla="*/ 0 w 478"/>
              <a:gd name="T3" fmla="*/ 2147483647 h 425"/>
              <a:gd name="T4" fmla="*/ 2147483647 w 478"/>
              <a:gd name="T5" fmla="*/ 2147483647 h 425"/>
              <a:gd name="T6" fmla="*/ 2147483647 w 478"/>
              <a:gd name="T7" fmla="*/ 2147483647 h 425"/>
              <a:gd name="T8" fmla="*/ 2147483647 w 478"/>
              <a:gd name="T9" fmla="*/ 2147483647 h 425"/>
              <a:gd name="T10" fmla="*/ 2147483647 w 478"/>
              <a:gd name="T11" fmla="*/ 2147483647 h 425"/>
              <a:gd name="T12" fmla="*/ 2147483647 w 478"/>
              <a:gd name="T13" fmla="*/ 2147483647 h 425"/>
              <a:gd name="T14" fmla="*/ 2147483647 w 478"/>
              <a:gd name="T15" fmla="*/ 2147483647 h 425"/>
              <a:gd name="T16" fmla="*/ 2147483647 w 478"/>
              <a:gd name="T17" fmla="*/ 2147483647 h 425"/>
              <a:gd name="T18" fmla="*/ 2147483647 w 478"/>
              <a:gd name="T19" fmla="*/ 2147483647 h 425"/>
              <a:gd name="T20" fmla="*/ 2147483647 w 478"/>
              <a:gd name="T21" fmla="*/ 2147483647 h 425"/>
              <a:gd name="T22" fmla="*/ 2147483647 w 478"/>
              <a:gd name="T23" fmla="*/ 2147483647 h 425"/>
              <a:gd name="T24" fmla="*/ 2147483647 w 478"/>
              <a:gd name="T25" fmla="*/ 2147483647 h 425"/>
              <a:gd name="T26" fmla="*/ 2147483647 w 478"/>
              <a:gd name="T27" fmla="*/ 2147483647 h 425"/>
              <a:gd name="T28" fmla="*/ 2147483647 w 478"/>
              <a:gd name="T29" fmla="*/ 2147483647 h 425"/>
              <a:gd name="T30" fmla="*/ 2147483647 w 478"/>
              <a:gd name="T31" fmla="*/ 2147483647 h 425"/>
              <a:gd name="T32" fmla="*/ 2147483647 w 478"/>
              <a:gd name="T33" fmla="*/ 2147483647 h 425"/>
              <a:gd name="T34" fmla="*/ 2147483647 w 478"/>
              <a:gd name="T35" fmla="*/ 2147483647 h 425"/>
              <a:gd name="T36" fmla="*/ 2147483647 w 478"/>
              <a:gd name="T37" fmla="*/ 2147483647 h 425"/>
              <a:gd name="T38" fmla="*/ 2147483647 w 478"/>
              <a:gd name="T39" fmla="*/ 2147483647 h 425"/>
              <a:gd name="T40" fmla="*/ 2147483647 w 478"/>
              <a:gd name="T41" fmla="*/ 2147483647 h 425"/>
              <a:gd name="T42" fmla="*/ 2147483647 w 478"/>
              <a:gd name="T43" fmla="*/ 2147483647 h 425"/>
              <a:gd name="T44" fmla="*/ 2147483647 w 478"/>
              <a:gd name="T45" fmla="*/ 2147483647 h 425"/>
              <a:gd name="T46" fmla="*/ 2147483647 w 478"/>
              <a:gd name="T47" fmla="*/ 2147483647 h 425"/>
              <a:gd name="T48" fmla="*/ 2147483647 w 478"/>
              <a:gd name="T49" fmla="*/ 2147483647 h 425"/>
              <a:gd name="T50" fmla="*/ 2147483647 w 478"/>
              <a:gd name="T51" fmla="*/ 2147483647 h 425"/>
              <a:gd name="T52" fmla="*/ 2147483647 w 478"/>
              <a:gd name="T53" fmla="*/ 2147483647 h 425"/>
              <a:gd name="T54" fmla="*/ 2147483647 w 478"/>
              <a:gd name="T55" fmla="*/ 2147483647 h 425"/>
              <a:gd name="T56" fmla="*/ 2147483647 w 478"/>
              <a:gd name="T57" fmla="*/ 2147483647 h 425"/>
              <a:gd name="T58" fmla="*/ 2147483647 w 478"/>
              <a:gd name="T59" fmla="*/ 2147483647 h 425"/>
              <a:gd name="T60" fmla="*/ 2147483647 w 478"/>
              <a:gd name="T61" fmla="*/ 2147483647 h 425"/>
              <a:gd name="T62" fmla="*/ 2147483647 w 478"/>
              <a:gd name="T63" fmla="*/ 2147483647 h 425"/>
              <a:gd name="T64" fmla="*/ 2147483647 w 478"/>
              <a:gd name="T65" fmla="*/ 2147483647 h 425"/>
              <a:gd name="T66" fmla="*/ 2147483647 w 478"/>
              <a:gd name="T67" fmla="*/ 2147483647 h 425"/>
              <a:gd name="T68" fmla="*/ 2147483647 w 478"/>
              <a:gd name="T69" fmla="*/ 2147483647 h 425"/>
              <a:gd name="T70" fmla="*/ 2147483647 w 478"/>
              <a:gd name="T71" fmla="*/ 2147483647 h 425"/>
              <a:gd name="T72" fmla="*/ 2147483647 w 478"/>
              <a:gd name="T73" fmla="*/ 2147483647 h 425"/>
              <a:gd name="T74" fmla="*/ 2147483647 w 478"/>
              <a:gd name="T75" fmla="*/ 2147483647 h 425"/>
              <a:gd name="T76" fmla="*/ 2147483647 w 478"/>
              <a:gd name="T77" fmla="*/ 2147483647 h 425"/>
              <a:gd name="T78" fmla="*/ 2147483647 w 478"/>
              <a:gd name="T79" fmla="*/ 2147483647 h 425"/>
              <a:gd name="T80" fmla="*/ 2147483647 w 478"/>
              <a:gd name="T81" fmla="*/ 2147483647 h 425"/>
              <a:gd name="T82" fmla="*/ 2147483647 w 478"/>
              <a:gd name="T83" fmla="*/ 2147483647 h 425"/>
              <a:gd name="T84" fmla="*/ 2147483647 w 478"/>
              <a:gd name="T85" fmla="*/ 2147483647 h 425"/>
              <a:gd name="T86" fmla="*/ 2147483647 w 478"/>
              <a:gd name="T87" fmla="*/ 2147483647 h 425"/>
              <a:gd name="T88" fmla="*/ 2147483647 w 478"/>
              <a:gd name="T89" fmla="*/ 2147483647 h 425"/>
              <a:gd name="T90" fmla="*/ 2147483647 w 478"/>
              <a:gd name="T91" fmla="*/ 2147483647 h 425"/>
              <a:gd name="T92" fmla="*/ 2147483647 w 478"/>
              <a:gd name="T93" fmla="*/ 2147483647 h 425"/>
              <a:gd name="T94" fmla="*/ 2147483647 w 478"/>
              <a:gd name="T95" fmla="*/ 2147483647 h 425"/>
              <a:gd name="T96" fmla="*/ 2147483647 w 478"/>
              <a:gd name="T97" fmla="*/ 2147483647 h 425"/>
              <a:gd name="T98" fmla="*/ 2147483647 w 478"/>
              <a:gd name="T99" fmla="*/ 2147483647 h 425"/>
              <a:gd name="T100" fmla="*/ 2147483647 w 478"/>
              <a:gd name="T101" fmla="*/ 0 h 425"/>
              <a:gd name="T102" fmla="*/ 2147483647 w 478"/>
              <a:gd name="T103" fmla="*/ 2147483647 h 425"/>
              <a:gd name="T104" fmla="*/ 0 w 478"/>
              <a:gd name="T105" fmla="*/ 2147483647 h 425"/>
              <a:gd name="T106" fmla="*/ 0 w 478"/>
              <a:gd name="T107" fmla="*/ 2147483647 h 425"/>
              <a:gd name="T108" fmla="*/ 0 w 478"/>
              <a:gd name="T109" fmla="*/ 2147483647 h 4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8"/>
              <a:gd name="T166" fmla="*/ 0 h 425"/>
              <a:gd name="T167" fmla="*/ 478 w 478"/>
              <a:gd name="T168" fmla="*/ 425 h 4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8" h="425">
                <a:moveTo>
                  <a:pt x="0" y="71"/>
                </a:moveTo>
                <a:lnTo>
                  <a:pt x="0" y="71"/>
                </a:lnTo>
                <a:lnTo>
                  <a:pt x="12" y="73"/>
                </a:lnTo>
                <a:lnTo>
                  <a:pt x="26" y="77"/>
                </a:lnTo>
                <a:lnTo>
                  <a:pt x="38" y="82"/>
                </a:lnTo>
                <a:lnTo>
                  <a:pt x="52" y="89"/>
                </a:lnTo>
                <a:lnTo>
                  <a:pt x="64" y="97"/>
                </a:lnTo>
                <a:lnTo>
                  <a:pt x="77" y="105"/>
                </a:lnTo>
                <a:lnTo>
                  <a:pt x="91" y="115"/>
                </a:lnTo>
                <a:lnTo>
                  <a:pt x="103" y="125"/>
                </a:lnTo>
                <a:lnTo>
                  <a:pt x="132" y="150"/>
                </a:lnTo>
                <a:lnTo>
                  <a:pt x="159" y="175"/>
                </a:lnTo>
                <a:lnTo>
                  <a:pt x="186" y="205"/>
                </a:lnTo>
                <a:lnTo>
                  <a:pt x="213" y="235"/>
                </a:lnTo>
                <a:lnTo>
                  <a:pt x="241" y="265"/>
                </a:lnTo>
                <a:lnTo>
                  <a:pt x="269" y="295"/>
                </a:lnTo>
                <a:lnTo>
                  <a:pt x="298" y="324"/>
                </a:lnTo>
                <a:lnTo>
                  <a:pt x="327" y="351"/>
                </a:lnTo>
                <a:lnTo>
                  <a:pt x="343" y="364"/>
                </a:lnTo>
                <a:lnTo>
                  <a:pt x="359" y="376"/>
                </a:lnTo>
                <a:lnTo>
                  <a:pt x="375" y="387"/>
                </a:lnTo>
                <a:lnTo>
                  <a:pt x="392" y="397"/>
                </a:lnTo>
                <a:lnTo>
                  <a:pt x="410" y="407"/>
                </a:lnTo>
                <a:lnTo>
                  <a:pt x="427" y="414"/>
                </a:lnTo>
                <a:lnTo>
                  <a:pt x="445" y="420"/>
                </a:lnTo>
                <a:lnTo>
                  <a:pt x="464" y="425"/>
                </a:lnTo>
                <a:lnTo>
                  <a:pt x="478" y="355"/>
                </a:lnTo>
                <a:lnTo>
                  <a:pt x="466" y="353"/>
                </a:lnTo>
                <a:lnTo>
                  <a:pt x="453" y="348"/>
                </a:lnTo>
                <a:lnTo>
                  <a:pt x="440" y="342"/>
                </a:lnTo>
                <a:lnTo>
                  <a:pt x="427" y="335"/>
                </a:lnTo>
                <a:lnTo>
                  <a:pt x="414" y="327"/>
                </a:lnTo>
                <a:lnTo>
                  <a:pt x="401" y="318"/>
                </a:lnTo>
                <a:lnTo>
                  <a:pt x="387" y="308"/>
                </a:lnTo>
                <a:lnTo>
                  <a:pt x="375" y="297"/>
                </a:lnTo>
                <a:lnTo>
                  <a:pt x="347" y="273"/>
                </a:lnTo>
                <a:lnTo>
                  <a:pt x="320" y="246"/>
                </a:lnTo>
                <a:lnTo>
                  <a:pt x="293" y="216"/>
                </a:lnTo>
                <a:lnTo>
                  <a:pt x="266" y="187"/>
                </a:lnTo>
                <a:lnTo>
                  <a:pt x="237" y="156"/>
                </a:lnTo>
                <a:lnTo>
                  <a:pt x="209" y="126"/>
                </a:lnTo>
                <a:lnTo>
                  <a:pt x="180" y="97"/>
                </a:lnTo>
                <a:lnTo>
                  <a:pt x="150" y="71"/>
                </a:lnTo>
                <a:lnTo>
                  <a:pt x="134" y="59"/>
                </a:lnTo>
                <a:lnTo>
                  <a:pt x="118" y="46"/>
                </a:lnTo>
                <a:lnTo>
                  <a:pt x="102" y="35"/>
                </a:lnTo>
                <a:lnTo>
                  <a:pt x="85" y="25"/>
                </a:lnTo>
                <a:lnTo>
                  <a:pt x="68" y="17"/>
                </a:lnTo>
                <a:lnTo>
                  <a:pt x="49" y="11"/>
                </a:lnTo>
                <a:lnTo>
                  <a:pt x="31" y="5"/>
                </a:lnTo>
                <a:lnTo>
                  <a:pt x="12" y="0"/>
                </a:lnTo>
                <a:lnTo>
                  <a:pt x="12" y="1"/>
                </a:lnTo>
                <a:lnTo>
                  <a:pt x="0" y="71"/>
                </a:lnTo>
                <a:close/>
              </a:path>
            </a:pathLst>
          </a:custGeom>
          <a:solidFill>
            <a:schemeClr val="tx2"/>
          </a:solidFill>
          <a:ln w="9525">
            <a:noFill/>
            <a:round/>
            <a:headEnd/>
            <a:tailEnd/>
          </a:ln>
        </p:spPr>
        <p:txBody>
          <a:bodyPr/>
          <a:lstStyle/>
          <a:p>
            <a:endParaRPr lang="en-US"/>
          </a:p>
        </p:txBody>
      </p:sp>
      <p:sp>
        <p:nvSpPr>
          <p:cNvPr id="22543" name="Freeform 12"/>
          <p:cNvSpPr>
            <a:spLocks/>
          </p:cNvSpPr>
          <p:nvPr/>
        </p:nvSpPr>
        <p:spPr bwMode="auto">
          <a:xfrm>
            <a:off x="3327400" y="5140325"/>
            <a:ext cx="242888" cy="58738"/>
          </a:xfrm>
          <a:custGeom>
            <a:avLst/>
            <a:gdLst>
              <a:gd name="T0" fmla="*/ 0 w 572"/>
              <a:gd name="T1" fmla="*/ 2147483647 h 251"/>
              <a:gd name="T2" fmla="*/ 2147483647 w 572"/>
              <a:gd name="T3" fmla="*/ 2147483647 h 251"/>
              <a:gd name="T4" fmla="*/ 2147483647 w 572"/>
              <a:gd name="T5" fmla="*/ 2147483647 h 251"/>
              <a:gd name="T6" fmla="*/ 2147483647 w 572"/>
              <a:gd name="T7" fmla="*/ 2147483647 h 251"/>
              <a:gd name="T8" fmla="*/ 2147483647 w 572"/>
              <a:gd name="T9" fmla="*/ 2147483647 h 251"/>
              <a:gd name="T10" fmla="*/ 2147483647 w 572"/>
              <a:gd name="T11" fmla="*/ 2147483647 h 251"/>
              <a:gd name="T12" fmla="*/ 2147483647 w 572"/>
              <a:gd name="T13" fmla="*/ 2147483647 h 251"/>
              <a:gd name="T14" fmla="*/ 2147483647 w 572"/>
              <a:gd name="T15" fmla="*/ 2147483647 h 251"/>
              <a:gd name="T16" fmla="*/ 2147483647 w 572"/>
              <a:gd name="T17" fmla="*/ 2147483647 h 251"/>
              <a:gd name="T18" fmla="*/ 2147483647 w 572"/>
              <a:gd name="T19" fmla="*/ 2147483647 h 251"/>
              <a:gd name="T20" fmla="*/ 2147483647 w 572"/>
              <a:gd name="T21" fmla="*/ 2147483647 h 251"/>
              <a:gd name="T22" fmla="*/ 2147483647 w 572"/>
              <a:gd name="T23" fmla="*/ 2147483647 h 251"/>
              <a:gd name="T24" fmla="*/ 2147483647 w 572"/>
              <a:gd name="T25" fmla="*/ 2147483647 h 251"/>
              <a:gd name="T26" fmla="*/ 2147483647 w 572"/>
              <a:gd name="T27" fmla="*/ 2147483647 h 251"/>
              <a:gd name="T28" fmla="*/ 2147483647 w 572"/>
              <a:gd name="T29" fmla="*/ 2147483647 h 251"/>
              <a:gd name="T30" fmla="*/ 2147483647 w 572"/>
              <a:gd name="T31" fmla="*/ 2147483647 h 251"/>
              <a:gd name="T32" fmla="*/ 2147483647 w 572"/>
              <a:gd name="T33" fmla="*/ 2147483647 h 251"/>
              <a:gd name="T34" fmla="*/ 2147483647 w 572"/>
              <a:gd name="T35" fmla="*/ 2147483647 h 251"/>
              <a:gd name="T36" fmla="*/ 2147483647 w 572"/>
              <a:gd name="T37" fmla="*/ 2147483647 h 251"/>
              <a:gd name="T38" fmla="*/ 2147483647 w 572"/>
              <a:gd name="T39" fmla="*/ 2147483647 h 251"/>
              <a:gd name="T40" fmla="*/ 2147483647 w 572"/>
              <a:gd name="T41" fmla="*/ 2147483647 h 251"/>
              <a:gd name="T42" fmla="*/ 2147483647 w 572"/>
              <a:gd name="T43" fmla="*/ 2147483647 h 251"/>
              <a:gd name="T44" fmla="*/ 2147483647 w 572"/>
              <a:gd name="T45" fmla="*/ 2147483647 h 251"/>
              <a:gd name="T46" fmla="*/ 2147483647 w 572"/>
              <a:gd name="T47" fmla="*/ 2147483647 h 251"/>
              <a:gd name="T48" fmla="*/ 2147483647 w 572"/>
              <a:gd name="T49" fmla="*/ 2147483647 h 251"/>
              <a:gd name="T50" fmla="*/ 2147483647 w 572"/>
              <a:gd name="T51" fmla="*/ 2147483647 h 251"/>
              <a:gd name="T52" fmla="*/ 2147483647 w 572"/>
              <a:gd name="T53" fmla="*/ 2147483647 h 251"/>
              <a:gd name="T54" fmla="*/ 2147483647 w 572"/>
              <a:gd name="T55" fmla="*/ 0 h 251"/>
              <a:gd name="T56" fmla="*/ 2147483647 w 572"/>
              <a:gd name="T57" fmla="*/ 0 h 251"/>
              <a:gd name="T58" fmla="*/ 2147483647 w 572"/>
              <a:gd name="T59" fmla="*/ 0 h 251"/>
              <a:gd name="T60" fmla="*/ 2147483647 w 572"/>
              <a:gd name="T61" fmla="*/ 2147483647 h 251"/>
              <a:gd name="T62" fmla="*/ 2147483647 w 572"/>
              <a:gd name="T63" fmla="*/ 2147483647 h 251"/>
              <a:gd name="T64" fmla="*/ 2147483647 w 572"/>
              <a:gd name="T65" fmla="*/ 2147483647 h 251"/>
              <a:gd name="T66" fmla="*/ 2147483647 w 572"/>
              <a:gd name="T67" fmla="*/ 2147483647 h 251"/>
              <a:gd name="T68" fmla="*/ 2147483647 w 572"/>
              <a:gd name="T69" fmla="*/ 2147483647 h 251"/>
              <a:gd name="T70" fmla="*/ 2147483647 w 572"/>
              <a:gd name="T71" fmla="*/ 2147483647 h 251"/>
              <a:gd name="T72" fmla="*/ 2147483647 w 572"/>
              <a:gd name="T73" fmla="*/ 2147483647 h 251"/>
              <a:gd name="T74" fmla="*/ 2147483647 w 572"/>
              <a:gd name="T75" fmla="*/ 2147483647 h 251"/>
              <a:gd name="T76" fmla="*/ 2147483647 w 572"/>
              <a:gd name="T77" fmla="*/ 2147483647 h 251"/>
              <a:gd name="T78" fmla="*/ 2147483647 w 572"/>
              <a:gd name="T79" fmla="*/ 2147483647 h 251"/>
              <a:gd name="T80" fmla="*/ 2147483647 w 572"/>
              <a:gd name="T81" fmla="*/ 2147483647 h 251"/>
              <a:gd name="T82" fmla="*/ 2147483647 w 572"/>
              <a:gd name="T83" fmla="*/ 2147483647 h 251"/>
              <a:gd name="T84" fmla="*/ 2147483647 w 572"/>
              <a:gd name="T85" fmla="*/ 2147483647 h 251"/>
              <a:gd name="T86" fmla="*/ 2147483647 w 572"/>
              <a:gd name="T87" fmla="*/ 2147483647 h 251"/>
              <a:gd name="T88" fmla="*/ 2147483647 w 572"/>
              <a:gd name="T89" fmla="*/ 2147483647 h 251"/>
              <a:gd name="T90" fmla="*/ 2147483647 w 572"/>
              <a:gd name="T91" fmla="*/ 2147483647 h 251"/>
              <a:gd name="T92" fmla="*/ 2147483647 w 572"/>
              <a:gd name="T93" fmla="*/ 2147483647 h 251"/>
              <a:gd name="T94" fmla="*/ 2147483647 w 572"/>
              <a:gd name="T95" fmla="*/ 2147483647 h 251"/>
              <a:gd name="T96" fmla="*/ 2147483647 w 572"/>
              <a:gd name="T97" fmla="*/ 2147483647 h 251"/>
              <a:gd name="T98" fmla="*/ 2147483647 w 572"/>
              <a:gd name="T99" fmla="*/ 2147483647 h 251"/>
              <a:gd name="T100" fmla="*/ 2147483647 w 572"/>
              <a:gd name="T101" fmla="*/ 2147483647 h 251"/>
              <a:gd name="T102" fmla="*/ 2147483647 w 572"/>
              <a:gd name="T103" fmla="*/ 2147483647 h 251"/>
              <a:gd name="T104" fmla="*/ 0 w 572"/>
              <a:gd name="T105" fmla="*/ 2147483647 h 251"/>
              <a:gd name="T106" fmla="*/ 2147483647 w 572"/>
              <a:gd name="T107" fmla="*/ 2147483647 h 251"/>
              <a:gd name="T108" fmla="*/ 2147483647 w 572"/>
              <a:gd name="T109" fmla="*/ 2147483647 h 251"/>
              <a:gd name="T110" fmla="*/ 0 w 572"/>
              <a:gd name="T111" fmla="*/ 2147483647 h 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2"/>
              <a:gd name="T169" fmla="*/ 0 h 251"/>
              <a:gd name="T170" fmla="*/ 572 w 572"/>
              <a:gd name="T171" fmla="*/ 251 h 2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2" h="251">
                <a:moveTo>
                  <a:pt x="0" y="247"/>
                </a:moveTo>
                <a:lnTo>
                  <a:pt x="2" y="247"/>
                </a:lnTo>
                <a:lnTo>
                  <a:pt x="20" y="250"/>
                </a:lnTo>
                <a:lnTo>
                  <a:pt x="40" y="251"/>
                </a:lnTo>
                <a:lnTo>
                  <a:pt x="59" y="250"/>
                </a:lnTo>
                <a:lnTo>
                  <a:pt x="79" y="247"/>
                </a:lnTo>
                <a:lnTo>
                  <a:pt x="97" y="244"/>
                </a:lnTo>
                <a:lnTo>
                  <a:pt x="117" y="239"/>
                </a:lnTo>
                <a:lnTo>
                  <a:pt x="136" y="234"/>
                </a:lnTo>
                <a:lnTo>
                  <a:pt x="155" y="226"/>
                </a:lnTo>
                <a:lnTo>
                  <a:pt x="192" y="212"/>
                </a:lnTo>
                <a:lnTo>
                  <a:pt x="230" y="194"/>
                </a:lnTo>
                <a:lnTo>
                  <a:pt x="267" y="176"/>
                </a:lnTo>
                <a:lnTo>
                  <a:pt x="303" y="156"/>
                </a:lnTo>
                <a:lnTo>
                  <a:pt x="340" y="138"/>
                </a:lnTo>
                <a:lnTo>
                  <a:pt x="374" y="119"/>
                </a:lnTo>
                <a:lnTo>
                  <a:pt x="410" y="103"/>
                </a:lnTo>
                <a:lnTo>
                  <a:pt x="443" y="90"/>
                </a:lnTo>
                <a:lnTo>
                  <a:pt x="459" y="85"/>
                </a:lnTo>
                <a:lnTo>
                  <a:pt x="475" y="80"/>
                </a:lnTo>
                <a:lnTo>
                  <a:pt x="490" y="76"/>
                </a:lnTo>
                <a:lnTo>
                  <a:pt x="505" y="74"/>
                </a:lnTo>
                <a:lnTo>
                  <a:pt x="519" y="71"/>
                </a:lnTo>
                <a:lnTo>
                  <a:pt x="533" y="71"/>
                </a:lnTo>
                <a:lnTo>
                  <a:pt x="546" y="71"/>
                </a:lnTo>
                <a:lnTo>
                  <a:pt x="560" y="74"/>
                </a:lnTo>
                <a:lnTo>
                  <a:pt x="572" y="4"/>
                </a:lnTo>
                <a:lnTo>
                  <a:pt x="553" y="0"/>
                </a:lnTo>
                <a:lnTo>
                  <a:pt x="533" y="0"/>
                </a:lnTo>
                <a:lnTo>
                  <a:pt x="514" y="0"/>
                </a:lnTo>
                <a:lnTo>
                  <a:pt x="495" y="3"/>
                </a:lnTo>
                <a:lnTo>
                  <a:pt x="475" y="6"/>
                </a:lnTo>
                <a:lnTo>
                  <a:pt x="457" y="11"/>
                </a:lnTo>
                <a:lnTo>
                  <a:pt x="437" y="16"/>
                </a:lnTo>
                <a:lnTo>
                  <a:pt x="418" y="24"/>
                </a:lnTo>
                <a:lnTo>
                  <a:pt x="382" y="38"/>
                </a:lnTo>
                <a:lnTo>
                  <a:pt x="343" y="56"/>
                </a:lnTo>
                <a:lnTo>
                  <a:pt x="307" y="74"/>
                </a:lnTo>
                <a:lnTo>
                  <a:pt x="270" y="94"/>
                </a:lnTo>
                <a:lnTo>
                  <a:pt x="234" y="112"/>
                </a:lnTo>
                <a:lnTo>
                  <a:pt x="198" y="131"/>
                </a:lnTo>
                <a:lnTo>
                  <a:pt x="164" y="147"/>
                </a:lnTo>
                <a:lnTo>
                  <a:pt x="129" y="160"/>
                </a:lnTo>
                <a:lnTo>
                  <a:pt x="113" y="166"/>
                </a:lnTo>
                <a:lnTo>
                  <a:pt x="99" y="170"/>
                </a:lnTo>
                <a:lnTo>
                  <a:pt x="83" y="175"/>
                </a:lnTo>
                <a:lnTo>
                  <a:pt x="68" y="177"/>
                </a:lnTo>
                <a:lnTo>
                  <a:pt x="53" y="178"/>
                </a:lnTo>
                <a:lnTo>
                  <a:pt x="40" y="180"/>
                </a:lnTo>
                <a:lnTo>
                  <a:pt x="26" y="178"/>
                </a:lnTo>
                <a:lnTo>
                  <a:pt x="13" y="177"/>
                </a:lnTo>
                <a:lnTo>
                  <a:pt x="14" y="177"/>
                </a:lnTo>
                <a:lnTo>
                  <a:pt x="0" y="247"/>
                </a:lnTo>
                <a:lnTo>
                  <a:pt x="2" y="247"/>
                </a:lnTo>
                <a:lnTo>
                  <a:pt x="0" y="247"/>
                </a:lnTo>
                <a:close/>
              </a:path>
            </a:pathLst>
          </a:custGeom>
          <a:solidFill>
            <a:schemeClr val="tx2"/>
          </a:solidFill>
          <a:ln w="9525">
            <a:noFill/>
            <a:round/>
            <a:headEnd/>
            <a:tailEnd/>
          </a:ln>
        </p:spPr>
        <p:txBody>
          <a:bodyPr/>
          <a:lstStyle/>
          <a:p>
            <a:endParaRPr lang="en-US"/>
          </a:p>
        </p:txBody>
      </p:sp>
      <p:sp>
        <p:nvSpPr>
          <p:cNvPr id="22544" name="Freeform 13"/>
          <p:cNvSpPr>
            <a:spLocks/>
          </p:cNvSpPr>
          <p:nvPr/>
        </p:nvSpPr>
        <p:spPr bwMode="auto">
          <a:xfrm>
            <a:off x="3130550" y="5097463"/>
            <a:ext cx="201613" cy="100012"/>
          </a:xfrm>
          <a:custGeom>
            <a:avLst/>
            <a:gdLst>
              <a:gd name="T0" fmla="*/ 0 w 479"/>
              <a:gd name="T1" fmla="*/ 2147483647 h 424"/>
              <a:gd name="T2" fmla="*/ 0 w 479"/>
              <a:gd name="T3" fmla="*/ 2147483647 h 424"/>
              <a:gd name="T4" fmla="*/ 2147483647 w 479"/>
              <a:gd name="T5" fmla="*/ 2147483647 h 424"/>
              <a:gd name="T6" fmla="*/ 2147483647 w 479"/>
              <a:gd name="T7" fmla="*/ 2147483647 h 424"/>
              <a:gd name="T8" fmla="*/ 2147483647 w 479"/>
              <a:gd name="T9" fmla="*/ 2147483647 h 424"/>
              <a:gd name="T10" fmla="*/ 2147483647 w 479"/>
              <a:gd name="T11" fmla="*/ 2147483647 h 424"/>
              <a:gd name="T12" fmla="*/ 2147483647 w 479"/>
              <a:gd name="T13" fmla="*/ 2147483647 h 424"/>
              <a:gd name="T14" fmla="*/ 2147483647 w 479"/>
              <a:gd name="T15" fmla="*/ 2147483647 h 424"/>
              <a:gd name="T16" fmla="*/ 2147483647 w 479"/>
              <a:gd name="T17" fmla="*/ 2147483647 h 424"/>
              <a:gd name="T18" fmla="*/ 2147483647 w 479"/>
              <a:gd name="T19" fmla="*/ 2147483647 h 424"/>
              <a:gd name="T20" fmla="*/ 2147483647 w 479"/>
              <a:gd name="T21" fmla="*/ 2147483647 h 424"/>
              <a:gd name="T22" fmla="*/ 2147483647 w 479"/>
              <a:gd name="T23" fmla="*/ 2147483647 h 424"/>
              <a:gd name="T24" fmla="*/ 2147483647 w 479"/>
              <a:gd name="T25" fmla="*/ 2147483647 h 424"/>
              <a:gd name="T26" fmla="*/ 2147483647 w 479"/>
              <a:gd name="T27" fmla="*/ 2147483647 h 424"/>
              <a:gd name="T28" fmla="*/ 2147483647 w 479"/>
              <a:gd name="T29" fmla="*/ 2147483647 h 424"/>
              <a:gd name="T30" fmla="*/ 2147483647 w 479"/>
              <a:gd name="T31" fmla="*/ 2147483647 h 424"/>
              <a:gd name="T32" fmla="*/ 2147483647 w 479"/>
              <a:gd name="T33" fmla="*/ 2147483647 h 424"/>
              <a:gd name="T34" fmla="*/ 2147483647 w 479"/>
              <a:gd name="T35" fmla="*/ 2147483647 h 424"/>
              <a:gd name="T36" fmla="*/ 2147483647 w 479"/>
              <a:gd name="T37" fmla="*/ 2147483647 h 424"/>
              <a:gd name="T38" fmla="*/ 2147483647 w 479"/>
              <a:gd name="T39" fmla="*/ 2147483647 h 424"/>
              <a:gd name="T40" fmla="*/ 2147483647 w 479"/>
              <a:gd name="T41" fmla="*/ 2147483647 h 424"/>
              <a:gd name="T42" fmla="*/ 2147483647 w 479"/>
              <a:gd name="T43" fmla="*/ 2147483647 h 424"/>
              <a:gd name="T44" fmla="*/ 2147483647 w 479"/>
              <a:gd name="T45" fmla="*/ 2147483647 h 424"/>
              <a:gd name="T46" fmla="*/ 2147483647 w 479"/>
              <a:gd name="T47" fmla="*/ 2147483647 h 424"/>
              <a:gd name="T48" fmla="*/ 2147483647 w 479"/>
              <a:gd name="T49" fmla="*/ 2147483647 h 424"/>
              <a:gd name="T50" fmla="*/ 2147483647 w 479"/>
              <a:gd name="T51" fmla="*/ 2147483647 h 424"/>
              <a:gd name="T52" fmla="*/ 2147483647 w 479"/>
              <a:gd name="T53" fmla="*/ 2147483647 h 424"/>
              <a:gd name="T54" fmla="*/ 2147483647 w 479"/>
              <a:gd name="T55" fmla="*/ 2147483647 h 424"/>
              <a:gd name="T56" fmla="*/ 2147483647 w 479"/>
              <a:gd name="T57" fmla="*/ 2147483647 h 424"/>
              <a:gd name="T58" fmla="*/ 2147483647 w 479"/>
              <a:gd name="T59" fmla="*/ 2147483647 h 424"/>
              <a:gd name="T60" fmla="*/ 2147483647 w 479"/>
              <a:gd name="T61" fmla="*/ 2147483647 h 424"/>
              <a:gd name="T62" fmla="*/ 2147483647 w 479"/>
              <a:gd name="T63" fmla="*/ 2147483647 h 424"/>
              <a:gd name="T64" fmla="*/ 2147483647 w 479"/>
              <a:gd name="T65" fmla="*/ 2147483647 h 424"/>
              <a:gd name="T66" fmla="*/ 2147483647 w 479"/>
              <a:gd name="T67" fmla="*/ 2147483647 h 424"/>
              <a:gd name="T68" fmla="*/ 2147483647 w 479"/>
              <a:gd name="T69" fmla="*/ 2147483647 h 424"/>
              <a:gd name="T70" fmla="*/ 2147483647 w 479"/>
              <a:gd name="T71" fmla="*/ 2147483647 h 424"/>
              <a:gd name="T72" fmla="*/ 2147483647 w 479"/>
              <a:gd name="T73" fmla="*/ 2147483647 h 424"/>
              <a:gd name="T74" fmla="*/ 2147483647 w 479"/>
              <a:gd name="T75" fmla="*/ 2147483647 h 424"/>
              <a:gd name="T76" fmla="*/ 2147483647 w 479"/>
              <a:gd name="T77" fmla="*/ 2147483647 h 424"/>
              <a:gd name="T78" fmla="*/ 2147483647 w 479"/>
              <a:gd name="T79" fmla="*/ 2147483647 h 424"/>
              <a:gd name="T80" fmla="*/ 2147483647 w 479"/>
              <a:gd name="T81" fmla="*/ 2147483647 h 424"/>
              <a:gd name="T82" fmla="*/ 2147483647 w 479"/>
              <a:gd name="T83" fmla="*/ 2147483647 h 424"/>
              <a:gd name="T84" fmla="*/ 2147483647 w 479"/>
              <a:gd name="T85" fmla="*/ 2147483647 h 424"/>
              <a:gd name="T86" fmla="*/ 2147483647 w 479"/>
              <a:gd name="T87" fmla="*/ 2147483647 h 424"/>
              <a:gd name="T88" fmla="*/ 2147483647 w 479"/>
              <a:gd name="T89" fmla="*/ 2147483647 h 424"/>
              <a:gd name="T90" fmla="*/ 2147483647 w 479"/>
              <a:gd name="T91" fmla="*/ 2147483647 h 424"/>
              <a:gd name="T92" fmla="*/ 2147483647 w 479"/>
              <a:gd name="T93" fmla="*/ 2147483647 h 424"/>
              <a:gd name="T94" fmla="*/ 2147483647 w 479"/>
              <a:gd name="T95" fmla="*/ 2147483647 h 424"/>
              <a:gd name="T96" fmla="*/ 2147483647 w 479"/>
              <a:gd name="T97" fmla="*/ 2147483647 h 424"/>
              <a:gd name="T98" fmla="*/ 2147483647 w 479"/>
              <a:gd name="T99" fmla="*/ 2147483647 h 424"/>
              <a:gd name="T100" fmla="*/ 2147483647 w 479"/>
              <a:gd name="T101" fmla="*/ 0 h 424"/>
              <a:gd name="T102" fmla="*/ 2147483647 w 479"/>
              <a:gd name="T103" fmla="*/ 0 h 424"/>
              <a:gd name="T104" fmla="*/ 0 w 479"/>
              <a:gd name="T105" fmla="*/ 2147483647 h 424"/>
              <a:gd name="T106" fmla="*/ 0 w 479"/>
              <a:gd name="T107" fmla="*/ 2147483647 h 424"/>
              <a:gd name="T108" fmla="*/ 0 w 479"/>
              <a:gd name="T109" fmla="*/ 2147483647 h 4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9"/>
              <a:gd name="T166" fmla="*/ 0 h 424"/>
              <a:gd name="T167" fmla="*/ 479 w 479"/>
              <a:gd name="T168" fmla="*/ 424 h 4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9" h="424">
                <a:moveTo>
                  <a:pt x="0" y="70"/>
                </a:moveTo>
                <a:lnTo>
                  <a:pt x="0" y="70"/>
                </a:lnTo>
                <a:lnTo>
                  <a:pt x="14" y="73"/>
                </a:lnTo>
                <a:lnTo>
                  <a:pt x="26" y="76"/>
                </a:lnTo>
                <a:lnTo>
                  <a:pt x="38" y="82"/>
                </a:lnTo>
                <a:lnTo>
                  <a:pt x="52" y="89"/>
                </a:lnTo>
                <a:lnTo>
                  <a:pt x="64" y="96"/>
                </a:lnTo>
                <a:lnTo>
                  <a:pt x="78" y="105"/>
                </a:lnTo>
                <a:lnTo>
                  <a:pt x="91" y="114"/>
                </a:lnTo>
                <a:lnTo>
                  <a:pt x="104" y="126"/>
                </a:lnTo>
                <a:lnTo>
                  <a:pt x="132" y="150"/>
                </a:lnTo>
                <a:lnTo>
                  <a:pt x="159" y="176"/>
                </a:lnTo>
                <a:lnTo>
                  <a:pt x="186" y="205"/>
                </a:lnTo>
                <a:lnTo>
                  <a:pt x="213" y="235"/>
                </a:lnTo>
                <a:lnTo>
                  <a:pt x="241" y="266"/>
                </a:lnTo>
                <a:lnTo>
                  <a:pt x="270" y="296"/>
                </a:lnTo>
                <a:lnTo>
                  <a:pt x="298" y="326"/>
                </a:lnTo>
                <a:lnTo>
                  <a:pt x="328" y="352"/>
                </a:lnTo>
                <a:lnTo>
                  <a:pt x="344" y="365"/>
                </a:lnTo>
                <a:lnTo>
                  <a:pt x="360" y="378"/>
                </a:lnTo>
                <a:lnTo>
                  <a:pt x="375" y="389"/>
                </a:lnTo>
                <a:lnTo>
                  <a:pt x="393" y="399"/>
                </a:lnTo>
                <a:lnTo>
                  <a:pt x="410" y="407"/>
                </a:lnTo>
                <a:lnTo>
                  <a:pt x="428" y="415"/>
                </a:lnTo>
                <a:lnTo>
                  <a:pt x="447" y="421"/>
                </a:lnTo>
                <a:lnTo>
                  <a:pt x="465" y="424"/>
                </a:lnTo>
                <a:lnTo>
                  <a:pt x="479" y="354"/>
                </a:lnTo>
                <a:lnTo>
                  <a:pt x="465" y="352"/>
                </a:lnTo>
                <a:lnTo>
                  <a:pt x="453" y="348"/>
                </a:lnTo>
                <a:lnTo>
                  <a:pt x="441" y="342"/>
                </a:lnTo>
                <a:lnTo>
                  <a:pt x="427" y="336"/>
                </a:lnTo>
                <a:lnTo>
                  <a:pt x="415" y="327"/>
                </a:lnTo>
                <a:lnTo>
                  <a:pt x="401" y="319"/>
                </a:lnTo>
                <a:lnTo>
                  <a:pt x="388" y="309"/>
                </a:lnTo>
                <a:lnTo>
                  <a:pt x="375" y="299"/>
                </a:lnTo>
                <a:lnTo>
                  <a:pt x="347" y="273"/>
                </a:lnTo>
                <a:lnTo>
                  <a:pt x="320" y="246"/>
                </a:lnTo>
                <a:lnTo>
                  <a:pt x="293" y="218"/>
                </a:lnTo>
                <a:lnTo>
                  <a:pt x="266" y="187"/>
                </a:lnTo>
                <a:lnTo>
                  <a:pt x="238" y="157"/>
                </a:lnTo>
                <a:lnTo>
                  <a:pt x="209" y="127"/>
                </a:lnTo>
                <a:lnTo>
                  <a:pt x="181" y="97"/>
                </a:lnTo>
                <a:lnTo>
                  <a:pt x="150" y="71"/>
                </a:lnTo>
                <a:lnTo>
                  <a:pt x="134" y="58"/>
                </a:lnTo>
                <a:lnTo>
                  <a:pt x="118" y="47"/>
                </a:lnTo>
                <a:lnTo>
                  <a:pt x="102" y="36"/>
                </a:lnTo>
                <a:lnTo>
                  <a:pt x="85" y="26"/>
                </a:lnTo>
                <a:lnTo>
                  <a:pt x="68" y="17"/>
                </a:lnTo>
                <a:lnTo>
                  <a:pt x="51" y="10"/>
                </a:lnTo>
                <a:lnTo>
                  <a:pt x="31" y="4"/>
                </a:lnTo>
                <a:lnTo>
                  <a:pt x="13" y="0"/>
                </a:lnTo>
                <a:lnTo>
                  <a:pt x="14" y="0"/>
                </a:lnTo>
                <a:lnTo>
                  <a:pt x="0" y="70"/>
                </a:lnTo>
                <a:close/>
              </a:path>
            </a:pathLst>
          </a:custGeom>
          <a:solidFill>
            <a:schemeClr val="tx2"/>
          </a:solidFill>
          <a:ln w="9525">
            <a:noFill/>
            <a:round/>
            <a:headEnd/>
            <a:tailEnd/>
          </a:ln>
        </p:spPr>
        <p:txBody>
          <a:bodyPr/>
          <a:lstStyle/>
          <a:p>
            <a:endParaRPr lang="en-US"/>
          </a:p>
        </p:txBody>
      </p:sp>
      <p:sp>
        <p:nvSpPr>
          <p:cNvPr id="22545" name="Freeform 14"/>
          <p:cNvSpPr>
            <a:spLocks/>
          </p:cNvSpPr>
          <p:nvPr/>
        </p:nvSpPr>
        <p:spPr bwMode="auto">
          <a:xfrm>
            <a:off x="2894013" y="5095875"/>
            <a:ext cx="242887" cy="60325"/>
          </a:xfrm>
          <a:custGeom>
            <a:avLst/>
            <a:gdLst>
              <a:gd name="T0" fmla="*/ 0 w 573"/>
              <a:gd name="T1" fmla="*/ 2147483647 h 251"/>
              <a:gd name="T2" fmla="*/ 2147483647 w 573"/>
              <a:gd name="T3" fmla="*/ 2147483647 h 251"/>
              <a:gd name="T4" fmla="*/ 2147483647 w 573"/>
              <a:gd name="T5" fmla="*/ 2147483647 h 251"/>
              <a:gd name="T6" fmla="*/ 2147483647 w 573"/>
              <a:gd name="T7" fmla="*/ 2147483647 h 251"/>
              <a:gd name="T8" fmla="*/ 2147483647 w 573"/>
              <a:gd name="T9" fmla="*/ 2147483647 h 251"/>
              <a:gd name="T10" fmla="*/ 2147483647 w 573"/>
              <a:gd name="T11" fmla="*/ 2147483647 h 251"/>
              <a:gd name="T12" fmla="*/ 2147483647 w 573"/>
              <a:gd name="T13" fmla="*/ 2147483647 h 251"/>
              <a:gd name="T14" fmla="*/ 2147483647 w 573"/>
              <a:gd name="T15" fmla="*/ 2147483647 h 251"/>
              <a:gd name="T16" fmla="*/ 2147483647 w 573"/>
              <a:gd name="T17" fmla="*/ 2147483647 h 251"/>
              <a:gd name="T18" fmla="*/ 2147483647 w 573"/>
              <a:gd name="T19" fmla="*/ 2147483647 h 251"/>
              <a:gd name="T20" fmla="*/ 2147483647 w 573"/>
              <a:gd name="T21" fmla="*/ 2147483647 h 251"/>
              <a:gd name="T22" fmla="*/ 2147483647 w 573"/>
              <a:gd name="T23" fmla="*/ 2147483647 h 251"/>
              <a:gd name="T24" fmla="*/ 2147483647 w 573"/>
              <a:gd name="T25" fmla="*/ 2147483647 h 251"/>
              <a:gd name="T26" fmla="*/ 2147483647 w 573"/>
              <a:gd name="T27" fmla="*/ 2147483647 h 251"/>
              <a:gd name="T28" fmla="*/ 2147483647 w 573"/>
              <a:gd name="T29" fmla="*/ 2147483647 h 251"/>
              <a:gd name="T30" fmla="*/ 2147483647 w 573"/>
              <a:gd name="T31" fmla="*/ 2147483647 h 251"/>
              <a:gd name="T32" fmla="*/ 2147483647 w 573"/>
              <a:gd name="T33" fmla="*/ 2147483647 h 251"/>
              <a:gd name="T34" fmla="*/ 2147483647 w 573"/>
              <a:gd name="T35" fmla="*/ 2147483647 h 251"/>
              <a:gd name="T36" fmla="*/ 2147483647 w 573"/>
              <a:gd name="T37" fmla="*/ 2147483647 h 251"/>
              <a:gd name="T38" fmla="*/ 2147483647 w 573"/>
              <a:gd name="T39" fmla="*/ 2147483647 h 251"/>
              <a:gd name="T40" fmla="*/ 2147483647 w 573"/>
              <a:gd name="T41" fmla="*/ 2147483647 h 251"/>
              <a:gd name="T42" fmla="*/ 2147483647 w 573"/>
              <a:gd name="T43" fmla="*/ 2147483647 h 251"/>
              <a:gd name="T44" fmla="*/ 2147483647 w 573"/>
              <a:gd name="T45" fmla="*/ 2147483647 h 251"/>
              <a:gd name="T46" fmla="*/ 2147483647 w 573"/>
              <a:gd name="T47" fmla="*/ 2147483647 h 251"/>
              <a:gd name="T48" fmla="*/ 2147483647 w 573"/>
              <a:gd name="T49" fmla="*/ 2147483647 h 251"/>
              <a:gd name="T50" fmla="*/ 2147483647 w 573"/>
              <a:gd name="T51" fmla="*/ 2147483647 h 251"/>
              <a:gd name="T52" fmla="*/ 2147483647 w 573"/>
              <a:gd name="T53" fmla="*/ 2147483647 h 251"/>
              <a:gd name="T54" fmla="*/ 2147483647 w 573"/>
              <a:gd name="T55" fmla="*/ 2147483647 h 251"/>
              <a:gd name="T56" fmla="*/ 2147483647 w 573"/>
              <a:gd name="T57" fmla="*/ 0 h 251"/>
              <a:gd name="T58" fmla="*/ 2147483647 w 573"/>
              <a:gd name="T59" fmla="*/ 0 h 251"/>
              <a:gd name="T60" fmla="*/ 2147483647 w 573"/>
              <a:gd name="T61" fmla="*/ 2147483647 h 251"/>
              <a:gd name="T62" fmla="*/ 2147483647 w 573"/>
              <a:gd name="T63" fmla="*/ 2147483647 h 251"/>
              <a:gd name="T64" fmla="*/ 2147483647 w 573"/>
              <a:gd name="T65" fmla="*/ 2147483647 h 251"/>
              <a:gd name="T66" fmla="*/ 2147483647 w 573"/>
              <a:gd name="T67" fmla="*/ 2147483647 h 251"/>
              <a:gd name="T68" fmla="*/ 2147483647 w 573"/>
              <a:gd name="T69" fmla="*/ 2147483647 h 251"/>
              <a:gd name="T70" fmla="*/ 2147483647 w 573"/>
              <a:gd name="T71" fmla="*/ 2147483647 h 251"/>
              <a:gd name="T72" fmla="*/ 2147483647 w 573"/>
              <a:gd name="T73" fmla="*/ 2147483647 h 251"/>
              <a:gd name="T74" fmla="*/ 2147483647 w 573"/>
              <a:gd name="T75" fmla="*/ 2147483647 h 251"/>
              <a:gd name="T76" fmla="*/ 2147483647 w 573"/>
              <a:gd name="T77" fmla="*/ 2147483647 h 251"/>
              <a:gd name="T78" fmla="*/ 2147483647 w 573"/>
              <a:gd name="T79" fmla="*/ 2147483647 h 251"/>
              <a:gd name="T80" fmla="*/ 2147483647 w 573"/>
              <a:gd name="T81" fmla="*/ 2147483647 h 251"/>
              <a:gd name="T82" fmla="*/ 2147483647 w 573"/>
              <a:gd name="T83" fmla="*/ 2147483647 h 251"/>
              <a:gd name="T84" fmla="*/ 2147483647 w 573"/>
              <a:gd name="T85" fmla="*/ 2147483647 h 251"/>
              <a:gd name="T86" fmla="*/ 2147483647 w 573"/>
              <a:gd name="T87" fmla="*/ 2147483647 h 251"/>
              <a:gd name="T88" fmla="*/ 2147483647 w 573"/>
              <a:gd name="T89" fmla="*/ 2147483647 h 251"/>
              <a:gd name="T90" fmla="*/ 2147483647 w 573"/>
              <a:gd name="T91" fmla="*/ 2147483647 h 251"/>
              <a:gd name="T92" fmla="*/ 2147483647 w 573"/>
              <a:gd name="T93" fmla="*/ 2147483647 h 251"/>
              <a:gd name="T94" fmla="*/ 2147483647 w 573"/>
              <a:gd name="T95" fmla="*/ 2147483647 h 251"/>
              <a:gd name="T96" fmla="*/ 2147483647 w 573"/>
              <a:gd name="T97" fmla="*/ 2147483647 h 251"/>
              <a:gd name="T98" fmla="*/ 2147483647 w 573"/>
              <a:gd name="T99" fmla="*/ 2147483647 h 251"/>
              <a:gd name="T100" fmla="*/ 2147483647 w 573"/>
              <a:gd name="T101" fmla="*/ 2147483647 h 251"/>
              <a:gd name="T102" fmla="*/ 2147483647 w 573"/>
              <a:gd name="T103" fmla="*/ 2147483647 h 251"/>
              <a:gd name="T104" fmla="*/ 0 w 573"/>
              <a:gd name="T105" fmla="*/ 2147483647 h 251"/>
              <a:gd name="T106" fmla="*/ 2147483647 w 573"/>
              <a:gd name="T107" fmla="*/ 2147483647 h 251"/>
              <a:gd name="T108" fmla="*/ 2147483647 w 573"/>
              <a:gd name="T109" fmla="*/ 2147483647 h 251"/>
              <a:gd name="T110" fmla="*/ 0 w 573"/>
              <a:gd name="T111" fmla="*/ 2147483647 h 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3"/>
              <a:gd name="T169" fmla="*/ 0 h 251"/>
              <a:gd name="T170" fmla="*/ 573 w 573"/>
              <a:gd name="T171" fmla="*/ 251 h 2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3" h="251">
                <a:moveTo>
                  <a:pt x="0" y="248"/>
                </a:moveTo>
                <a:lnTo>
                  <a:pt x="1" y="249"/>
                </a:lnTo>
                <a:lnTo>
                  <a:pt x="21" y="251"/>
                </a:lnTo>
                <a:lnTo>
                  <a:pt x="40" y="251"/>
                </a:lnTo>
                <a:lnTo>
                  <a:pt x="59" y="250"/>
                </a:lnTo>
                <a:lnTo>
                  <a:pt x="78" y="248"/>
                </a:lnTo>
                <a:lnTo>
                  <a:pt x="98" y="244"/>
                </a:lnTo>
                <a:lnTo>
                  <a:pt x="117" y="239"/>
                </a:lnTo>
                <a:lnTo>
                  <a:pt x="136" y="234"/>
                </a:lnTo>
                <a:lnTo>
                  <a:pt x="156" y="227"/>
                </a:lnTo>
                <a:lnTo>
                  <a:pt x="193" y="212"/>
                </a:lnTo>
                <a:lnTo>
                  <a:pt x="230" y="193"/>
                </a:lnTo>
                <a:lnTo>
                  <a:pt x="267" y="175"/>
                </a:lnTo>
                <a:lnTo>
                  <a:pt x="304" y="155"/>
                </a:lnTo>
                <a:lnTo>
                  <a:pt x="339" y="137"/>
                </a:lnTo>
                <a:lnTo>
                  <a:pt x="375" y="120"/>
                </a:lnTo>
                <a:lnTo>
                  <a:pt x="409" y="102"/>
                </a:lnTo>
                <a:lnTo>
                  <a:pt x="444" y="89"/>
                </a:lnTo>
                <a:lnTo>
                  <a:pt x="458" y="84"/>
                </a:lnTo>
                <a:lnTo>
                  <a:pt x="474" y="79"/>
                </a:lnTo>
                <a:lnTo>
                  <a:pt x="490" y="75"/>
                </a:lnTo>
                <a:lnTo>
                  <a:pt x="505" y="73"/>
                </a:lnTo>
                <a:lnTo>
                  <a:pt x="519" y="72"/>
                </a:lnTo>
                <a:lnTo>
                  <a:pt x="532" y="72"/>
                </a:lnTo>
                <a:lnTo>
                  <a:pt x="546" y="72"/>
                </a:lnTo>
                <a:lnTo>
                  <a:pt x="559" y="74"/>
                </a:lnTo>
                <a:lnTo>
                  <a:pt x="573" y="4"/>
                </a:lnTo>
                <a:lnTo>
                  <a:pt x="553" y="2"/>
                </a:lnTo>
                <a:lnTo>
                  <a:pt x="534" y="0"/>
                </a:lnTo>
                <a:lnTo>
                  <a:pt x="514" y="0"/>
                </a:lnTo>
                <a:lnTo>
                  <a:pt x="495" y="3"/>
                </a:lnTo>
                <a:lnTo>
                  <a:pt x="476" y="7"/>
                </a:lnTo>
                <a:lnTo>
                  <a:pt x="456" y="10"/>
                </a:lnTo>
                <a:lnTo>
                  <a:pt x="438" y="16"/>
                </a:lnTo>
                <a:lnTo>
                  <a:pt x="418" y="23"/>
                </a:lnTo>
                <a:lnTo>
                  <a:pt x="381" y="37"/>
                </a:lnTo>
                <a:lnTo>
                  <a:pt x="344" y="54"/>
                </a:lnTo>
                <a:lnTo>
                  <a:pt x="306" y="73"/>
                </a:lnTo>
                <a:lnTo>
                  <a:pt x="270" y="93"/>
                </a:lnTo>
                <a:lnTo>
                  <a:pt x="233" y="112"/>
                </a:lnTo>
                <a:lnTo>
                  <a:pt x="198" y="130"/>
                </a:lnTo>
                <a:lnTo>
                  <a:pt x="163" y="147"/>
                </a:lnTo>
                <a:lnTo>
                  <a:pt x="129" y="160"/>
                </a:lnTo>
                <a:lnTo>
                  <a:pt x="114" y="166"/>
                </a:lnTo>
                <a:lnTo>
                  <a:pt x="98" y="170"/>
                </a:lnTo>
                <a:lnTo>
                  <a:pt x="82" y="175"/>
                </a:lnTo>
                <a:lnTo>
                  <a:pt x="67" y="177"/>
                </a:lnTo>
                <a:lnTo>
                  <a:pt x="53" y="179"/>
                </a:lnTo>
                <a:lnTo>
                  <a:pt x="39" y="180"/>
                </a:lnTo>
                <a:lnTo>
                  <a:pt x="26" y="180"/>
                </a:lnTo>
                <a:lnTo>
                  <a:pt x="13" y="177"/>
                </a:lnTo>
                <a:lnTo>
                  <a:pt x="0" y="248"/>
                </a:lnTo>
                <a:lnTo>
                  <a:pt x="1" y="248"/>
                </a:lnTo>
                <a:lnTo>
                  <a:pt x="1" y="249"/>
                </a:lnTo>
                <a:lnTo>
                  <a:pt x="0" y="248"/>
                </a:lnTo>
                <a:close/>
              </a:path>
            </a:pathLst>
          </a:custGeom>
          <a:solidFill>
            <a:schemeClr val="tx2"/>
          </a:solidFill>
          <a:ln w="9525">
            <a:noFill/>
            <a:round/>
            <a:headEnd/>
            <a:tailEnd/>
          </a:ln>
        </p:spPr>
        <p:txBody>
          <a:bodyPr/>
          <a:lstStyle/>
          <a:p>
            <a:endParaRPr lang="en-US"/>
          </a:p>
        </p:txBody>
      </p:sp>
      <p:sp>
        <p:nvSpPr>
          <p:cNvPr id="22546" name="Freeform 15"/>
          <p:cNvSpPr>
            <a:spLocks/>
          </p:cNvSpPr>
          <p:nvPr/>
        </p:nvSpPr>
        <p:spPr bwMode="auto">
          <a:xfrm>
            <a:off x="2695575" y="5054600"/>
            <a:ext cx="203200" cy="100013"/>
          </a:xfrm>
          <a:custGeom>
            <a:avLst/>
            <a:gdLst>
              <a:gd name="T0" fmla="*/ 0 w 478"/>
              <a:gd name="T1" fmla="*/ 2147483647 h 425"/>
              <a:gd name="T2" fmla="*/ 2147483647 w 478"/>
              <a:gd name="T3" fmla="*/ 2147483647 h 425"/>
              <a:gd name="T4" fmla="*/ 2147483647 w 478"/>
              <a:gd name="T5" fmla="*/ 2147483647 h 425"/>
              <a:gd name="T6" fmla="*/ 2147483647 w 478"/>
              <a:gd name="T7" fmla="*/ 2147483647 h 425"/>
              <a:gd name="T8" fmla="*/ 2147483647 w 478"/>
              <a:gd name="T9" fmla="*/ 2147483647 h 425"/>
              <a:gd name="T10" fmla="*/ 2147483647 w 478"/>
              <a:gd name="T11" fmla="*/ 2147483647 h 425"/>
              <a:gd name="T12" fmla="*/ 2147483647 w 478"/>
              <a:gd name="T13" fmla="*/ 2147483647 h 425"/>
              <a:gd name="T14" fmla="*/ 2147483647 w 478"/>
              <a:gd name="T15" fmla="*/ 2147483647 h 425"/>
              <a:gd name="T16" fmla="*/ 2147483647 w 478"/>
              <a:gd name="T17" fmla="*/ 2147483647 h 425"/>
              <a:gd name="T18" fmla="*/ 2147483647 w 478"/>
              <a:gd name="T19" fmla="*/ 2147483647 h 425"/>
              <a:gd name="T20" fmla="*/ 2147483647 w 478"/>
              <a:gd name="T21" fmla="*/ 2147483647 h 425"/>
              <a:gd name="T22" fmla="*/ 2147483647 w 478"/>
              <a:gd name="T23" fmla="*/ 2147483647 h 425"/>
              <a:gd name="T24" fmla="*/ 2147483647 w 478"/>
              <a:gd name="T25" fmla="*/ 2147483647 h 425"/>
              <a:gd name="T26" fmla="*/ 2147483647 w 478"/>
              <a:gd name="T27" fmla="*/ 2147483647 h 425"/>
              <a:gd name="T28" fmla="*/ 2147483647 w 478"/>
              <a:gd name="T29" fmla="*/ 2147483647 h 425"/>
              <a:gd name="T30" fmla="*/ 2147483647 w 478"/>
              <a:gd name="T31" fmla="*/ 2147483647 h 425"/>
              <a:gd name="T32" fmla="*/ 2147483647 w 478"/>
              <a:gd name="T33" fmla="*/ 2147483647 h 425"/>
              <a:gd name="T34" fmla="*/ 2147483647 w 478"/>
              <a:gd name="T35" fmla="*/ 2147483647 h 425"/>
              <a:gd name="T36" fmla="*/ 2147483647 w 478"/>
              <a:gd name="T37" fmla="*/ 2147483647 h 425"/>
              <a:gd name="T38" fmla="*/ 2147483647 w 478"/>
              <a:gd name="T39" fmla="*/ 2147483647 h 425"/>
              <a:gd name="T40" fmla="*/ 2147483647 w 478"/>
              <a:gd name="T41" fmla="*/ 2147483647 h 425"/>
              <a:gd name="T42" fmla="*/ 2147483647 w 478"/>
              <a:gd name="T43" fmla="*/ 2147483647 h 425"/>
              <a:gd name="T44" fmla="*/ 2147483647 w 478"/>
              <a:gd name="T45" fmla="*/ 2147483647 h 425"/>
              <a:gd name="T46" fmla="*/ 2147483647 w 478"/>
              <a:gd name="T47" fmla="*/ 2147483647 h 425"/>
              <a:gd name="T48" fmla="*/ 2147483647 w 478"/>
              <a:gd name="T49" fmla="*/ 2147483647 h 425"/>
              <a:gd name="T50" fmla="*/ 2147483647 w 478"/>
              <a:gd name="T51" fmla="*/ 2147483647 h 425"/>
              <a:gd name="T52" fmla="*/ 2147483647 w 478"/>
              <a:gd name="T53" fmla="*/ 2147483647 h 425"/>
              <a:gd name="T54" fmla="*/ 2147483647 w 478"/>
              <a:gd name="T55" fmla="*/ 2147483647 h 425"/>
              <a:gd name="T56" fmla="*/ 2147483647 w 478"/>
              <a:gd name="T57" fmla="*/ 2147483647 h 425"/>
              <a:gd name="T58" fmla="*/ 2147483647 w 478"/>
              <a:gd name="T59" fmla="*/ 2147483647 h 425"/>
              <a:gd name="T60" fmla="*/ 2147483647 w 478"/>
              <a:gd name="T61" fmla="*/ 2147483647 h 425"/>
              <a:gd name="T62" fmla="*/ 2147483647 w 478"/>
              <a:gd name="T63" fmla="*/ 2147483647 h 425"/>
              <a:gd name="T64" fmla="*/ 2147483647 w 478"/>
              <a:gd name="T65" fmla="*/ 2147483647 h 425"/>
              <a:gd name="T66" fmla="*/ 2147483647 w 478"/>
              <a:gd name="T67" fmla="*/ 2147483647 h 425"/>
              <a:gd name="T68" fmla="*/ 2147483647 w 478"/>
              <a:gd name="T69" fmla="*/ 2147483647 h 425"/>
              <a:gd name="T70" fmla="*/ 2147483647 w 478"/>
              <a:gd name="T71" fmla="*/ 2147483647 h 425"/>
              <a:gd name="T72" fmla="*/ 2147483647 w 478"/>
              <a:gd name="T73" fmla="*/ 2147483647 h 425"/>
              <a:gd name="T74" fmla="*/ 2147483647 w 478"/>
              <a:gd name="T75" fmla="*/ 2147483647 h 425"/>
              <a:gd name="T76" fmla="*/ 2147483647 w 478"/>
              <a:gd name="T77" fmla="*/ 2147483647 h 425"/>
              <a:gd name="T78" fmla="*/ 2147483647 w 478"/>
              <a:gd name="T79" fmla="*/ 2147483647 h 425"/>
              <a:gd name="T80" fmla="*/ 2147483647 w 478"/>
              <a:gd name="T81" fmla="*/ 2147483647 h 425"/>
              <a:gd name="T82" fmla="*/ 2147483647 w 478"/>
              <a:gd name="T83" fmla="*/ 2147483647 h 425"/>
              <a:gd name="T84" fmla="*/ 2147483647 w 478"/>
              <a:gd name="T85" fmla="*/ 2147483647 h 425"/>
              <a:gd name="T86" fmla="*/ 2147483647 w 478"/>
              <a:gd name="T87" fmla="*/ 2147483647 h 425"/>
              <a:gd name="T88" fmla="*/ 2147483647 w 478"/>
              <a:gd name="T89" fmla="*/ 2147483647 h 425"/>
              <a:gd name="T90" fmla="*/ 2147483647 w 478"/>
              <a:gd name="T91" fmla="*/ 2147483647 h 425"/>
              <a:gd name="T92" fmla="*/ 2147483647 w 478"/>
              <a:gd name="T93" fmla="*/ 2147483647 h 425"/>
              <a:gd name="T94" fmla="*/ 2147483647 w 478"/>
              <a:gd name="T95" fmla="*/ 2147483647 h 425"/>
              <a:gd name="T96" fmla="*/ 2147483647 w 478"/>
              <a:gd name="T97" fmla="*/ 2147483647 h 425"/>
              <a:gd name="T98" fmla="*/ 2147483647 w 478"/>
              <a:gd name="T99" fmla="*/ 2147483647 h 425"/>
              <a:gd name="T100" fmla="*/ 2147483647 w 478"/>
              <a:gd name="T101" fmla="*/ 0 h 425"/>
              <a:gd name="T102" fmla="*/ 2147483647 w 478"/>
              <a:gd name="T103" fmla="*/ 0 h 425"/>
              <a:gd name="T104" fmla="*/ 0 w 478"/>
              <a:gd name="T105" fmla="*/ 2147483647 h 425"/>
              <a:gd name="T106" fmla="*/ 0 w 478"/>
              <a:gd name="T107" fmla="*/ 2147483647 h 425"/>
              <a:gd name="T108" fmla="*/ 2147483647 w 478"/>
              <a:gd name="T109" fmla="*/ 2147483647 h 425"/>
              <a:gd name="T110" fmla="*/ 0 w 478"/>
              <a:gd name="T111" fmla="*/ 2147483647 h 4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8"/>
              <a:gd name="T169" fmla="*/ 0 h 425"/>
              <a:gd name="T170" fmla="*/ 478 w 478"/>
              <a:gd name="T171" fmla="*/ 425 h 4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8" h="425">
                <a:moveTo>
                  <a:pt x="0" y="70"/>
                </a:moveTo>
                <a:lnTo>
                  <a:pt x="1" y="70"/>
                </a:lnTo>
                <a:lnTo>
                  <a:pt x="13" y="73"/>
                </a:lnTo>
                <a:lnTo>
                  <a:pt x="26" y="78"/>
                </a:lnTo>
                <a:lnTo>
                  <a:pt x="39" y="83"/>
                </a:lnTo>
                <a:lnTo>
                  <a:pt x="51" y="89"/>
                </a:lnTo>
                <a:lnTo>
                  <a:pt x="65" y="96"/>
                </a:lnTo>
                <a:lnTo>
                  <a:pt x="77" y="105"/>
                </a:lnTo>
                <a:lnTo>
                  <a:pt x="91" y="115"/>
                </a:lnTo>
                <a:lnTo>
                  <a:pt x="104" y="126"/>
                </a:lnTo>
                <a:lnTo>
                  <a:pt x="131" y="149"/>
                </a:lnTo>
                <a:lnTo>
                  <a:pt x="158" y="176"/>
                </a:lnTo>
                <a:lnTo>
                  <a:pt x="185" y="206"/>
                </a:lnTo>
                <a:lnTo>
                  <a:pt x="214" y="235"/>
                </a:lnTo>
                <a:lnTo>
                  <a:pt x="241" y="266"/>
                </a:lnTo>
                <a:lnTo>
                  <a:pt x="269" y="295"/>
                </a:lnTo>
                <a:lnTo>
                  <a:pt x="299" y="325"/>
                </a:lnTo>
                <a:lnTo>
                  <a:pt x="328" y="352"/>
                </a:lnTo>
                <a:lnTo>
                  <a:pt x="344" y="364"/>
                </a:lnTo>
                <a:lnTo>
                  <a:pt x="360" y="377"/>
                </a:lnTo>
                <a:lnTo>
                  <a:pt x="376" y="388"/>
                </a:lnTo>
                <a:lnTo>
                  <a:pt x="392" y="398"/>
                </a:lnTo>
                <a:lnTo>
                  <a:pt x="409" y="406"/>
                </a:lnTo>
                <a:lnTo>
                  <a:pt x="428" y="415"/>
                </a:lnTo>
                <a:lnTo>
                  <a:pt x="446" y="421"/>
                </a:lnTo>
                <a:lnTo>
                  <a:pt x="465" y="425"/>
                </a:lnTo>
                <a:lnTo>
                  <a:pt x="478" y="354"/>
                </a:lnTo>
                <a:lnTo>
                  <a:pt x="466" y="352"/>
                </a:lnTo>
                <a:lnTo>
                  <a:pt x="454" y="347"/>
                </a:lnTo>
                <a:lnTo>
                  <a:pt x="440" y="342"/>
                </a:lnTo>
                <a:lnTo>
                  <a:pt x="428" y="335"/>
                </a:lnTo>
                <a:lnTo>
                  <a:pt x="414" y="327"/>
                </a:lnTo>
                <a:lnTo>
                  <a:pt x="401" y="319"/>
                </a:lnTo>
                <a:lnTo>
                  <a:pt x="388" y="309"/>
                </a:lnTo>
                <a:lnTo>
                  <a:pt x="375" y="298"/>
                </a:lnTo>
                <a:lnTo>
                  <a:pt x="348" y="273"/>
                </a:lnTo>
                <a:lnTo>
                  <a:pt x="321" y="246"/>
                </a:lnTo>
                <a:lnTo>
                  <a:pt x="294" y="217"/>
                </a:lnTo>
                <a:lnTo>
                  <a:pt x="265" y="187"/>
                </a:lnTo>
                <a:lnTo>
                  <a:pt x="238" y="156"/>
                </a:lnTo>
                <a:lnTo>
                  <a:pt x="210" y="127"/>
                </a:lnTo>
                <a:lnTo>
                  <a:pt x="181" y="97"/>
                </a:lnTo>
                <a:lnTo>
                  <a:pt x="151" y="72"/>
                </a:lnTo>
                <a:lnTo>
                  <a:pt x="135" y="58"/>
                </a:lnTo>
                <a:lnTo>
                  <a:pt x="119" y="47"/>
                </a:lnTo>
                <a:lnTo>
                  <a:pt x="102" y="36"/>
                </a:lnTo>
                <a:lnTo>
                  <a:pt x="86" y="26"/>
                </a:lnTo>
                <a:lnTo>
                  <a:pt x="67" y="17"/>
                </a:lnTo>
                <a:lnTo>
                  <a:pt x="50" y="10"/>
                </a:lnTo>
                <a:lnTo>
                  <a:pt x="32" y="4"/>
                </a:lnTo>
                <a:lnTo>
                  <a:pt x="12" y="0"/>
                </a:lnTo>
                <a:lnTo>
                  <a:pt x="13" y="0"/>
                </a:lnTo>
                <a:lnTo>
                  <a:pt x="0" y="70"/>
                </a:lnTo>
                <a:lnTo>
                  <a:pt x="1" y="70"/>
                </a:lnTo>
                <a:lnTo>
                  <a:pt x="0" y="70"/>
                </a:lnTo>
                <a:close/>
              </a:path>
            </a:pathLst>
          </a:custGeom>
          <a:solidFill>
            <a:schemeClr val="tx2"/>
          </a:solidFill>
          <a:ln w="9525">
            <a:noFill/>
            <a:round/>
            <a:headEnd/>
            <a:tailEnd/>
          </a:ln>
        </p:spPr>
        <p:txBody>
          <a:bodyPr/>
          <a:lstStyle/>
          <a:p>
            <a:endParaRPr lang="en-US"/>
          </a:p>
        </p:txBody>
      </p:sp>
      <p:sp>
        <p:nvSpPr>
          <p:cNvPr id="22547" name="Freeform 16"/>
          <p:cNvSpPr>
            <a:spLocks/>
          </p:cNvSpPr>
          <p:nvPr/>
        </p:nvSpPr>
        <p:spPr bwMode="auto">
          <a:xfrm>
            <a:off x="2460625" y="5053013"/>
            <a:ext cx="242888" cy="58737"/>
          </a:xfrm>
          <a:custGeom>
            <a:avLst/>
            <a:gdLst>
              <a:gd name="T0" fmla="*/ 0 w 572"/>
              <a:gd name="T1" fmla="*/ 2147483647 h 250"/>
              <a:gd name="T2" fmla="*/ 2147483647 w 572"/>
              <a:gd name="T3" fmla="*/ 2147483647 h 250"/>
              <a:gd name="T4" fmla="*/ 2147483647 w 572"/>
              <a:gd name="T5" fmla="*/ 2147483647 h 250"/>
              <a:gd name="T6" fmla="*/ 2147483647 w 572"/>
              <a:gd name="T7" fmla="*/ 2147483647 h 250"/>
              <a:gd name="T8" fmla="*/ 2147483647 w 572"/>
              <a:gd name="T9" fmla="*/ 2147483647 h 250"/>
              <a:gd name="T10" fmla="*/ 2147483647 w 572"/>
              <a:gd name="T11" fmla="*/ 2147483647 h 250"/>
              <a:gd name="T12" fmla="*/ 2147483647 w 572"/>
              <a:gd name="T13" fmla="*/ 2147483647 h 250"/>
              <a:gd name="T14" fmla="*/ 2147483647 w 572"/>
              <a:gd name="T15" fmla="*/ 2147483647 h 250"/>
              <a:gd name="T16" fmla="*/ 2147483647 w 572"/>
              <a:gd name="T17" fmla="*/ 2147483647 h 250"/>
              <a:gd name="T18" fmla="*/ 2147483647 w 572"/>
              <a:gd name="T19" fmla="*/ 2147483647 h 250"/>
              <a:gd name="T20" fmla="*/ 2147483647 w 572"/>
              <a:gd name="T21" fmla="*/ 2147483647 h 250"/>
              <a:gd name="T22" fmla="*/ 2147483647 w 572"/>
              <a:gd name="T23" fmla="*/ 2147483647 h 250"/>
              <a:gd name="T24" fmla="*/ 2147483647 w 572"/>
              <a:gd name="T25" fmla="*/ 2147483647 h 250"/>
              <a:gd name="T26" fmla="*/ 2147483647 w 572"/>
              <a:gd name="T27" fmla="*/ 2147483647 h 250"/>
              <a:gd name="T28" fmla="*/ 2147483647 w 572"/>
              <a:gd name="T29" fmla="*/ 2147483647 h 250"/>
              <a:gd name="T30" fmla="*/ 2147483647 w 572"/>
              <a:gd name="T31" fmla="*/ 2147483647 h 250"/>
              <a:gd name="T32" fmla="*/ 2147483647 w 572"/>
              <a:gd name="T33" fmla="*/ 2147483647 h 250"/>
              <a:gd name="T34" fmla="*/ 2147483647 w 572"/>
              <a:gd name="T35" fmla="*/ 2147483647 h 250"/>
              <a:gd name="T36" fmla="*/ 2147483647 w 572"/>
              <a:gd name="T37" fmla="*/ 2147483647 h 250"/>
              <a:gd name="T38" fmla="*/ 2147483647 w 572"/>
              <a:gd name="T39" fmla="*/ 2147483647 h 250"/>
              <a:gd name="T40" fmla="*/ 2147483647 w 572"/>
              <a:gd name="T41" fmla="*/ 2147483647 h 250"/>
              <a:gd name="T42" fmla="*/ 2147483647 w 572"/>
              <a:gd name="T43" fmla="*/ 2147483647 h 250"/>
              <a:gd name="T44" fmla="*/ 2147483647 w 572"/>
              <a:gd name="T45" fmla="*/ 2147483647 h 250"/>
              <a:gd name="T46" fmla="*/ 2147483647 w 572"/>
              <a:gd name="T47" fmla="*/ 2147483647 h 250"/>
              <a:gd name="T48" fmla="*/ 2147483647 w 572"/>
              <a:gd name="T49" fmla="*/ 2147483647 h 250"/>
              <a:gd name="T50" fmla="*/ 2147483647 w 572"/>
              <a:gd name="T51" fmla="*/ 2147483647 h 250"/>
              <a:gd name="T52" fmla="*/ 2147483647 w 572"/>
              <a:gd name="T53" fmla="*/ 2147483647 h 250"/>
              <a:gd name="T54" fmla="*/ 2147483647 w 572"/>
              <a:gd name="T55" fmla="*/ 0 h 250"/>
              <a:gd name="T56" fmla="*/ 2147483647 w 572"/>
              <a:gd name="T57" fmla="*/ 0 h 250"/>
              <a:gd name="T58" fmla="*/ 2147483647 w 572"/>
              <a:gd name="T59" fmla="*/ 2147483647 h 250"/>
              <a:gd name="T60" fmla="*/ 2147483647 w 572"/>
              <a:gd name="T61" fmla="*/ 2147483647 h 250"/>
              <a:gd name="T62" fmla="*/ 2147483647 w 572"/>
              <a:gd name="T63" fmla="*/ 2147483647 h 250"/>
              <a:gd name="T64" fmla="*/ 2147483647 w 572"/>
              <a:gd name="T65" fmla="*/ 2147483647 h 250"/>
              <a:gd name="T66" fmla="*/ 2147483647 w 572"/>
              <a:gd name="T67" fmla="*/ 2147483647 h 250"/>
              <a:gd name="T68" fmla="*/ 2147483647 w 572"/>
              <a:gd name="T69" fmla="*/ 2147483647 h 250"/>
              <a:gd name="T70" fmla="*/ 2147483647 w 572"/>
              <a:gd name="T71" fmla="*/ 2147483647 h 250"/>
              <a:gd name="T72" fmla="*/ 2147483647 w 572"/>
              <a:gd name="T73" fmla="*/ 2147483647 h 250"/>
              <a:gd name="T74" fmla="*/ 2147483647 w 572"/>
              <a:gd name="T75" fmla="*/ 2147483647 h 250"/>
              <a:gd name="T76" fmla="*/ 2147483647 w 572"/>
              <a:gd name="T77" fmla="*/ 2147483647 h 250"/>
              <a:gd name="T78" fmla="*/ 2147483647 w 572"/>
              <a:gd name="T79" fmla="*/ 2147483647 h 250"/>
              <a:gd name="T80" fmla="*/ 2147483647 w 572"/>
              <a:gd name="T81" fmla="*/ 2147483647 h 250"/>
              <a:gd name="T82" fmla="*/ 2147483647 w 572"/>
              <a:gd name="T83" fmla="*/ 2147483647 h 250"/>
              <a:gd name="T84" fmla="*/ 2147483647 w 572"/>
              <a:gd name="T85" fmla="*/ 2147483647 h 250"/>
              <a:gd name="T86" fmla="*/ 2147483647 w 572"/>
              <a:gd name="T87" fmla="*/ 2147483647 h 250"/>
              <a:gd name="T88" fmla="*/ 2147483647 w 572"/>
              <a:gd name="T89" fmla="*/ 2147483647 h 250"/>
              <a:gd name="T90" fmla="*/ 2147483647 w 572"/>
              <a:gd name="T91" fmla="*/ 2147483647 h 250"/>
              <a:gd name="T92" fmla="*/ 2147483647 w 572"/>
              <a:gd name="T93" fmla="*/ 2147483647 h 250"/>
              <a:gd name="T94" fmla="*/ 2147483647 w 572"/>
              <a:gd name="T95" fmla="*/ 2147483647 h 250"/>
              <a:gd name="T96" fmla="*/ 2147483647 w 572"/>
              <a:gd name="T97" fmla="*/ 2147483647 h 250"/>
              <a:gd name="T98" fmla="*/ 2147483647 w 572"/>
              <a:gd name="T99" fmla="*/ 2147483647 h 250"/>
              <a:gd name="T100" fmla="*/ 0 w 572"/>
              <a:gd name="T101" fmla="*/ 2147483647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250"/>
              <a:gd name="T155" fmla="*/ 572 w 572"/>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250">
                <a:moveTo>
                  <a:pt x="0" y="248"/>
                </a:moveTo>
                <a:lnTo>
                  <a:pt x="20" y="250"/>
                </a:lnTo>
                <a:lnTo>
                  <a:pt x="40" y="250"/>
                </a:lnTo>
                <a:lnTo>
                  <a:pt x="59" y="249"/>
                </a:lnTo>
                <a:lnTo>
                  <a:pt x="78" y="247"/>
                </a:lnTo>
                <a:lnTo>
                  <a:pt x="98" y="243"/>
                </a:lnTo>
                <a:lnTo>
                  <a:pt x="116" y="239"/>
                </a:lnTo>
                <a:lnTo>
                  <a:pt x="136" y="233"/>
                </a:lnTo>
                <a:lnTo>
                  <a:pt x="155" y="226"/>
                </a:lnTo>
                <a:lnTo>
                  <a:pt x="192" y="211"/>
                </a:lnTo>
                <a:lnTo>
                  <a:pt x="229" y="194"/>
                </a:lnTo>
                <a:lnTo>
                  <a:pt x="266" y="174"/>
                </a:lnTo>
                <a:lnTo>
                  <a:pt x="303" y="156"/>
                </a:lnTo>
                <a:lnTo>
                  <a:pt x="339" y="136"/>
                </a:lnTo>
                <a:lnTo>
                  <a:pt x="374" y="119"/>
                </a:lnTo>
                <a:lnTo>
                  <a:pt x="409" y="103"/>
                </a:lnTo>
                <a:lnTo>
                  <a:pt x="443" y="89"/>
                </a:lnTo>
                <a:lnTo>
                  <a:pt x="459" y="83"/>
                </a:lnTo>
                <a:lnTo>
                  <a:pt x="474" y="78"/>
                </a:lnTo>
                <a:lnTo>
                  <a:pt x="490" y="76"/>
                </a:lnTo>
                <a:lnTo>
                  <a:pt x="505" y="72"/>
                </a:lnTo>
                <a:lnTo>
                  <a:pt x="518" y="71"/>
                </a:lnTo>
                <a:lnTo>
                  <a:pt x="533" y="71"/>
                </a:lnTo>
                <a:lnTo>
                  <a:pt x="545" y="71"/>
                </a:lnTo>
                <a:lnTo>
                  <a:pt x="559" y="73"/>
                </a:lnTo>
                <a:lnTo>
                  <a:pt x="572" y="3"/>
                </a:lnTo>
                <a:lnTo>
                  <a:pt x="553" y="1"/>
                </a:lnTo>
                <a:lnTo>
                  <a:pt x="533" y="0"/>
                </a:lnTo>
                <a:lnTo>
                  <a:pt x="514" y="0"/>
                </a:lnTo>
                <a:lnTo>
                  <a:pt x="495" y="2"/>
                </a:lnTo>
                <a:lnTo>
                  <a:pt x="475" y="6"/>
                </a:lnTo>
                <a:lnTo>
                  <a:pt x="457" y="9"/>
                </a:lnTo>
                <a:lnTo>
                  <a:pt x="437" y="16"/>
                </a:lnTo>
                <a:lnTo>
                  <a:pt x="417" y="22"/>
                </a:lnTo>
                <a:lnTo>
                  <a:pt x="380" y="36"/>
                </a:lnTo>
                <a:lnTo>
                  <a:pt x="344" y="54"/>
                </a:lnTo>
                <a:lnTo>
                  <a:pt x="307" y="73"/>
                </a:lnTo>
                <a:lnTo>
                  <a:pt x="270" y="92"/>
                </a:lnTo>
                <a:lnTo>
                  <a:pt x="234" y="111"/>
                </a:lnTo>
                <a:lnTo>
                  <a:pt x="198" y="130"/>
                </a:lnTo>
                <a:lnTo>
                  <a:pt x="163" y="146"/>
                </a:lnTo>
                <a:lnTo>
                  <a:pt x="129" y="159"/>
                </a:lnTo>
                <a:lnTo>
                  <a:pt x="113" y="166"/>
                </a:lnTo>
                <a:lnTo>
                  <a:pt x="98" y="171"/>
                </a:lnTo>
                <a:lnTo>
                  <a:pt x="82" y="174"/>
                </a:lnTo>
                <a:lnTo>
                  <a:pt x="67" y="177"/>
                </a:lnTo>
                <a:lnTo>
                  <a:pt x="53" y="179"/>
                </a:lnTo>
                <a:lnTo>
                  <a:pt x="38" y="179"/>
                </a:lnTo>
                <a:lnTo>
                  <a:pt x="25" y="179"/>
                </a:lnTo>
                <a:lnTo>
                  <a:pt x="13" y="177"/>
                </a:lnTo>
                <a:lnTo>
                  <a:pt x="0" y="248"/>
                </a:lnTo>
                <a:close/>
              </a:path>
            </a:pathLst>
          </a:custGeom>
          <a:solidFill>
            <a:schemeClr val="tx2"/>
          </a:solidFill>
          <a:ln w="9525">
            <a:noFill/>
            <a:round/>
            <a:headEnd/>
            <a:tailEnd/>
          </a:ln>
        </p:spPr>
        <p:txBody>
          <a:bodyPr/>
          <a:lstStyle/>
          <a:p>
            <a:endParaRPr lang="en-US"/>
          </a:p>
        </p:txBody>
      </p:sp>
      <p:sp>
        <p:nvSpPr>
          <p:cNvPr id="22548" name="Freeform 17"/>
          <p:cNvSpPr>
            <a:spLocks/>
          </p:cNvSpPr>
          <p:nvPr/>
        </p:nvSpPr>
        <p:spPr bwMode="auto">
          <a:xfrm>
            <a:off x="2289175" y="5054600"/>
            <a:ext cx="200025" cy="101600"/>
          </a:xfrm>
          <a:custGeom>
            <a:avLst/>
            <a:gdLst>
              <a:gd name="T0" fmla="*/ 0 w 469"/>
              <a:gd name="T1" fmla="*/ 2147483647 h 430"/>
              <a:gd name="T2" fmla="*/ 2147483647 w 469"/>
              <a:gd name="T3" fmla="*/ 2147483647 h 430"/>
              <a:gd name="T4" fmla="*/ 2147483647 w 469"/>
              <a:gd name="T5" fmla="*/ 0 h 430"/>
              <a:gd name="T6" fmla="*/ 0 w 469"/>
              <a:gd name="T7" fmla="*/ 2147483647 h 430"/>
              <a:gd name="T8" fmla="*/ 0 w 469"/>
              <a:gd name="T9" fmla="*/ 2147483647 h 430"/>
              <a:gd name="T10" fmla="*/ 0 60000 65536"/>
              <a:gd name="T11" fmla="*/ 0 60000 65536"/>
              <a:gd name="T12" fmla="*/ 0 60000 65536"/>
              <a:gd name="T13" fmla="*/ 0 60000 65536"/>
              <a:gd name="T14" fmla="*/ 0 60000 65536"/>
              <a:gd name="T15" fmla="*/ 0 w 469"/>
              <a:gd name="T16" fmla="*/ 0 h 430"/>
              <a:gd name="T17" fmla="*/ 469 w 469"/>
              <a:gd name="T18" fmla="*/ 430 h 430"/>
            </a:gdLst>
            <a:ahLst/>
            <a:cxnLst>
              <a:cxn ang="T10">
                <a:pos x="T0" y="T1"/>
              </a:cxn>
              <a:cxn ang="T11">
                <a:pos x="T2" y="T3"/>
              </a:cxn>
              <a:cxn ang="T12">
                <a:pos x="T4" y="T5"/>
              </a:cxn>
              <a:cxn ang="T13">
                <a:pos x="T6" y="T7"/>
              </a:cxn>
              <a:cxn ang="T14">
                <a:pos x="T8" y="T9"/>
              </a:cxn>
            </a:cxnLst>
            <a:rect l="T15" t="T16" r="T17" b="T18"/>
            <a:pathLst>
              <a:path w="469" h="430">
                <a:moveTo>
                  <a:pt x="0" y="141"/>
                </a:moveTo>
                <a:lnTo>
                  <a:pt x="394" y="430"/>
                </a:lnTo>
                <a:lnTo>
                  <a:pt x="469" y="0"/>
                </a:lnTo>
                <a:lnTo>
                  <a:pt x="0" y="141"/>
                </a:lnTo>
                <a:close/>
              </a:path>
            </a:pathLst>
          </a:custGeom>
          <a:solidFill>
            <a:schemeClr val="tx2"/>
          </a:solidFill>
          <a:ln w="9525">
            <a:noFill/>
            <a:round/>
            <a:headEnd/>
            <a:tailEnd/>
          </a:ln>
        </p:spPr>
        <p:txBody>
          <a:bodyPr/>
          <a:lstStyle/>
          <a:p>
            <a:endParaRPr lang="en-US"/>
          </a:p>
        </p:txBody>
      </p:sp>
      <p:sp>
        <p:nvSpPr>
          <p:cNvPr id="22549" name="Freeform 18"/>
          <p:cNvSpPr>
            <a:spLocks/>
          </p:cNvSpPr>
          <p:nvPr/>
        </p:nvSpPr>
        <p:spPr bwMode="auto">
          <a:xfrm>
            <a:off x="3389313" y="4935538"/>
            <a:ext cx="180975" cy="119062"/>
          </a:xfrm>
          <a:custGeom>
            <a:avLst/>
            <a:gdLst>
              <a:gd name="T0" fmla="*/ 0 w 422"/>
              <a:gd name="T1" fmla="*/ 2147483647 h 497"/>
              <a:gd name="T2" fmla="*/ 0 w 422"/>
              <a:gd name="T3" fmla="*/ 2147483647 h 497"/>
              <a:gd name="T4" fmla="*/ 2147483647 w 422"/>
              <a:gd name="T5" fmla="*/ 2147483647 h 497"/>
              <a:gd name="T6" fmla="*/ 2147483647 w 422"/>
              <a:gd name="T7" fmla="*/ 2147483647 h 497"/>
              <a:gd name="T8" fmla="*/ 2147483647 w 422"/>
              <a:gd name="T9" fmla="*/ 2147483647 h 497"/>
              <a:gd name="T10" fmla="*/ 2147483647 w 422"/>
              <a:gd name="T11" fmla="*/ 2147483647 h 497"/>
              <a:gd name="T12" fmla="*/ 2147483647 w 422"/>
              <a:gd name="T13" fmla="*/ 2147483647 h 497"/>
              <a:gd name="T14" fmla="*/ 2147483647 w 422"/>
              <a:gd name="T15" fmla="*/ 2147483647 h 497"/>
              <a:gd name="T16" fmla="*/ 2147483647 w 422"/>
              <a:gd name="T17" fmla="*/ 2147483647 h 497"/>
              <a:gd name="T18" fmla="*/ 2147483647 w 422"/>
              <a:gd name="T19" fmla="*/ 2147483647 h 497"/>
              <a:gd name="T20" fmla="*/ 2147483647 w 422"/>
              <a:gd name="T21" fmla="*/ 2147483647 h 497"/>
              <a:gd name="T22" fmla="*/ 2147483647 w 422"/>
              <a:gd name="T23" fmla="*/ 2147483647 h 497"/>
              <a:gd name="T24" fmla="*/ 2147483647 w 422"/>
              <a:gd name="T25" fmla="*/ 2147483647 h 497"/>
              <a:gd name="T26" fmla="*/ 2147483647 w 422"/>
              <a:gd name="T27" fmla="*/ 2147483647 h 497"/>
              <a:gd name="T28" fmla="*/ 2147483647 w 422"/>
              <a:gd name="T29" fmla="*/ 2147483647 h 497"/>
              <a:gd name="T30" fmla="*/ 2147483647 w 422"/>
              <a:gd name="T31" fmla="*/ 2147483647 h 497"/>
              <a:gd name="T32" fmla="*/ 2147483647 w 422"/>
              <a:gd name="T33" fmla="*/ 2147483647 h 497"/>
              <a:gd name="T34" fmla="*/ 2147483647 w 422"/>
              <a:gd name="T35" fmla="*/ 2147483647 h 497"/>
              <a:gd name="T36" fmla="*/ 2147483647 w 422"/>
              <a:gd name="T37" fmla="*/ 2147483647 h 497"/>
              <a:gd name="T38" fmla="*/ 2147483647 w 422"/>
              <a:gd name="T39" fmla="*/ 2147483647 h 497"/>
              <a:gd name="T40" fmla="*/ 2147483647 w 422"/>
              <a:gd name="T41" fmla="*/ 2147483647 h 497"/>
              <a:gd name="T42" fmla="*/ 2147483647 w 422"/>
              <a:gd name="T43" fmla="*/ 2147483647 h 497"/>
              <a:gd name="T44" fmla="*/ 2147483647 w 422"/>
              <a:gd name="T45" fmla="*/ 2147483647 h 497"/>
              <a:gd name="T46" fmla="*/ 2147483647 w 422"/>
              <a:gd name="T47" fmla="*/ 2147483647 h 497"/>
              <a:gd name="T48" fmla="*/ 2147483647 w 422"/>
              <a:gd name="T49" fmla="*/ 2147483647 h 497"/>
              <a:gd name="T50" fmla="*/ 2147483647 w 422"/>
              <a:gd name="T51" fmla="*/ 2147483647 h 497"/>
              <a:gd name="T52" fmla="*/ 2147483647 w 422"/>
              <a:gd name="T53" fmla="*/ 2147483647 h 497"/>
              <a:gd name="T54" fmla="*/ 2147483647 w 422"/>
              <a:gd name="T55" fmla="*/ 2147483647 h 497"/>
              <a:gd name="T56" fmla="*/ 2147483647 w 422"/>
              <a:gd name="T57" fmla="*/ 2147483647 h 497"/>
              <a:gd name="T58" fmla="*/ 2147483647 w 422"/>
              <a:gd name="T59" fmla="*/ 2147483647 h 497"/>
              <a:gd name="T60" fmla="*/ 2147483647 w 422"/>
              <a:gd name="T61" fmla="*/ 2147483647 h 497"/>
              <a:gd name="T62" fmla="*/ 2147483647 w 422"/>
              <a:gd name="T63" fmla="*/ 2147483647 h 497"/>
              <a:gd name="T64" fmla="*/ 2147483647 w 422"/>
              <a:gd name="T65" fmla="*/ 2147483647 h 497"/>
              <a:gd name="T66" fmla="*/ 2147483647 w 422"/>
              <a:gd name="T67" fmla="*/ 2147483647 h 497"/>
              <a:gd name="T68" fmla="*/ 2147483647 w 422"/>
              <a:gd name="T69" fmla="*/ 2147483647 h 497"/>
              <a:gd name="T70" fmla="*/ 2147483647 w 422"/>
              <a:gd name="T71" fmla="*/ 2147483647 h 497"/>
              <a:gd name="T72" fmla="*/ 2147483647 w 422"/>
              <a:gd name="T73" fmla="*/ 2147483647 h 497"/>
              <a:gd name="T74" fmla="*/ 2147483647 w 422"/>
              <a:gd name="T75" fmla="*/ 2147483647 h 497"/>
              <a:gd name="T76" fmla="*/ 2147483647 w 422"/>
              <a:gd name="T77" fmla="*/ 2147483647 h 497"/>
              <a:gd name="T78" fmla="*/ 2147483647 w 422"/>
              <a:gd name="T79" fmla="*/ 2147483647 h 497"/>
              <a:gd name="T80" fmla="*/ 2147483647 w 422"/>
              <a:gd name="T81" fmla="*/ 2147483647 h 497"/>
              <a:gd name="T82" fmla="*/ 2147483647 w 422"/>
              <a:gd name="T83" fmla="*/ 2147483647 h 497"/>
              <a:gd name="T84" fmla="*/ 2147483647 w 422"/>
              <a:gd name="T85" fmla="*/ 2147483647 h 497"/>
              <a:gd name="T86" fmla="*/ 2147483647 w 422"/>
              <a:gd name="T87" fmla="*/ 2147483647 h 497"/>
              <a:gd name="T88" fmla="*/ 2147483647 w 422"/>
              <a:gd name="T89" fmla="*/ 2147483647 h 497"/>
              <a:gd name="T90" fmla="*/ 2147483647 w 422"/>
              <a:gd name="T91" fmla="*/ 2147483647 h 497"/>
              <a:gd name="T92" fmla="*/ 2147483647 w 422"/>
              <a:gd name="T93" fmla="*/ 2147483647 h 497"/>
              <a:gd name="T94" fmla="*/ 2147483647 w 422"/>
              <a:gd name="T95" fmla="*/ 2147483647 h 497"/>
              <a:gd name="T96" fmla="*/ 2147483647 w 422"/>
              <a:gd name="T97" fmla="*/ 2147483647 h 497"/>
              <a:gd name="T98" fmla="*/ 2147483647 w 422"/>
              <a:gd name="T99" fmla="*/ 2147483647 h 497"/>
              <a:gd name="T100" fmla="*/ 2147483647 w 422"/>
              <a:gd name="T101" fmla="*/ 0 h 497"/>
              <a:gd name="T102" fmla="*/ 2147483647 w 422"/>
              <a:gd name="T103" fmla="*/ 2147483647 h 497"/>
              <a:gd name="T104" fmla="*/ 0 w 422"/>
              <a:gd name="T105" fmla="*/ 2147483647 h 497"/>
              <a:gd name="T106" fmla="*/ 0 w 422"/>
              <a:gd name="T107" fmla="*/ 2147483647 h 497"/>
              <a:gd name="T108" fmla="*/ 0 w 422"/>
              <a:gd name="T109" fmla="*/ 2147483647 h 4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2"/>
              <a:gd name="T166" fmla="*/ 0 h 497"/>
              <a:gd name="T167" fmla="*/ 422 w 422"/>
              <a:gd name="T168" fmla="*/ 497 h 4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2" h="497">
                <a:moveTo>
                  <a:pt x="0" y="68"/>
                </a:moveTo>
                <a:lnTo>
                  <a:pt x="0" y="68"/>
                </a:lnTo>
                <a:lnTo>
                  <a:pt x="13" y="72"/>
                </a:lnTo>
                <a:lnTo>
                  <a:pt x="24" y="79"/>
                </a:lnTo>
                <a:lnTo>
                  <a:pt x="36" y="86"/>
                </a:lnTo>
                <a:lnTo>
                  <a:pt x="47" y="95"/>
                </a:lnTo>
                <a:lnTo>
                  <a:pt x="59" y="104"/>
                </a:lnTo>
                <a:lnTo>
                  <a:pt x="70" y="115"/>
                </a:lnTo>
                <a:lnTo>
                  <a:pt x="82" y="127"/>
                </a:lnTo>
                <a:lnTo>
                  <a:pt x="93" y="139"/>
                </a:lnTo>
                <a:lnTo>
                  <a:pt x="116" y="168"/>
                </a:lnTo>
                <a:lnTo>
                  <a:pt x="138" y="199"/>
                </a:lnTo>
                <a:lnTo>
                  <a:pt x="159" y="231"/>
                </a:lnTo>
                <a:lnTo>
                  <a:pt x="181" y="266"/>
                </a:lnTo>
                <a:lnTo>
                  <a:pt x="203" y="301"/>
                </a:lnTo>
                <a:lnTo>
                  <a:pt x="227" y="336"/>
                </a:lnTo>
                <a:lnTo>
                  <a:pt x="250" y="369"/>
                </a:lnTo>
                <a:lnTo>
                  <a:pt x="275" y="401"/>
                </a:lnTo>
                <a:lnTo>
                  <a:pt x="287" y="416"/>
                </a:lnTo>
                <a:lnTo>
                  <a:pt x="300" y="430"/>
                </a:lnTo>
                <a:lnTo>
                  <a:pt x="315" y="444"/>
                </a:lnTo>
                <a:lnTo>
                  <a:pt x="330" y="457"/>
                </a:lnTo>
                <a:lnTo>
                  <a:pt x="345" y="468"/>
                </a:lnTo>
                <a:lnTo>
                  <a:pt x="361" y="480"/>
                </a:lnTo>
                <a:lnTo>
                  <a:pt x="378" y="489"/>
                </a:lnTo>
                <a:lnTo>
                  <a:pt x="396" y="497"/>
                </a:lnTo>
                <a:lnTo>
                  <a:pt x="422" y="432"/>
                </a:lnTo>
                <a:lnTo>
                  <a:pt x="410" y="425"/>
                </a:lnTo>
                <a:lnTo>
                  <a:pt x="399" y="419"/>
                </a:lnTo>
                <a:lnTo>
                  <a:pt x="387" y="411"/>
                </a:lnTo>
                <a:lnTo>
                  <a:pt x="375" y="402"/>
                </a:lnTo>
                <a:lnTo>
                  <a:pt x="363" y="392"/>
                </a:lnTo>
                <a:lnTo>
                  <a:pt x="352" y="381"/>
                </a:lnTo>
                <a:lnTo>
                  <a:pt x="341" y="369"/>
                </a:lnTo>
                <a:lnTo>
                  <a:pt x="330" y="355"/>
                </a:lnTo>
                <a:lnTo>
                  <a:pt x="307" y="327"/>
                </a:lnTo>
                <a:lnTo>
                  <a:pt x="286" y="295"/>
                </a:lnTo>
                <a:lnTo>
                  <a:pt x="264" y="262"/>
                </a:lnTo>
                <a:lnTo>
                  <a:pt x="241" y="227"/>
                </a:lnTo>
                <a:lnTo>
                  <a:pt x="219" y="193"/>
                </a:lnTo>
                <a:lnTo>
                  <a:pt x="196" y="159"/>
                </a:lnTo>
                <a:lnTo>
                  <a:pt x="173" y="125"/>
                </a:lnTo>
                <a:lnTo>
                  <a:pt x="148" y="93"/>
                </a:lnTo>
                <a:lnTo>
                  <a:pt x="134" y="79"/>
                </a:lnTo>
                <a:lnTo>
                  <a:pt x="121" y="64"/>
                </a:lnTo>
                <a:lnTo>
                  <a:pt x="106" y="50"/>
                </a:lnTo>
                <a:lnTo>
                  <a:pt x="91" y="38"/>
                </a:lnTo>
                <a:lnTo>
                  <a:pt x="75" y="27"/>
                </a:lnTo>
                <a:lnTo>
                  <a:pt x="59" y="17"/>
                </a:lnTo>
                <a:lnTo>
                  <a:pt x="42" y="7"/>
                </a:lnTo>
                <a:lnTo>
                  <a:pt x="24" y="0"/>
                </a:lnTo>
                <a:lnTo>
                  <a:pt x="25" y="1"/>
                </a:lnTo>
                <a:lnTo>
                  <a:pt x="0" y="68"/>
                </a:lnTo>
                <a:close/>
              </a:path>
            </a:pathLst>
          </a:custGeom>
          <a:solidFill>
            <a:schemeClr val="tx2"/>
          </a:solidFill>
          <a:ln w="9525">
            <a:noFill/>
            <a:round/>
            <a:headEnd/>
            <a:tailEnd/>
          </a:ln>
        </p:spPr>
        <p:txBody>
          <a:bodyPr/>
          <a:lstStyle/>
          <a:p>
            <a:endParaRPr lang="en-US"/>
          </a:p>
        </p:txBody>
      </p:sp>
      <p:sp>
        <p:nvSpPr>
          <p:cNvPr id="22550" name="Freeform 19"/>
          <p:cNvSpPr>
            <a:spLocks/>
          </p:cNvSpPr>
          <p:nvPr/>
        </p:nvSpPr>
        <p:spPr bwMode="auto">
          <a:xfrm>
            <a:off x="3144838" y="4932363"/>
            <a:ext cx="255587" cy="41275"/>
          </a:xfrm>
          <a:custGeom>
            <a:avLst/>
            <a:gdLst>
              <a:gd name="T0" fmla="*/ 0 w 605"/>
              <a:gd name="T1" fmla="*/ 2147483647 h 169"/>
              <a:gd name="T2" fmla="*/ 0 w 605"/>
              <a:gd name="T3" fmla="*/ 2147483647 h 169"/>
              <a:gd name="T4" fmla="*/ 2147483647 w 605"/>
              <a:gd name="T5" fmla="*/ 2147483647 h 169"/>
              <a:gd name="T6" fmla="*/ 2147483647 w 605"/>
              <a:gd name="T7" fmla="*/ 2147483647 h 169"/>
              <a:gd name="T8" fmla="*/ 2147483647 w 605"/>
              <a:gd name="T9" fmla="*/ 2147483647 h 169"/>
              <a:gd name="T10" fmla="*/ 2147483647 w 605"/>
              <a:gd name="T11" fmla="*/ 2147483647 h 169"/>
              <a:gd name="T12" fmla="*/ 2147483647 w 605"/>
              <a:gd name="T13" fmla="*/ 2147483647 h 169"/>
              <a:gd name="T14" fmla="*/ 2147483647 w 605"/>
              <a:gd name="T15" fmla="*/ 2147483647 h 169"/>
              <a:gd name="T16" fmla="*/ 2147483647 w 605"/>
              <a:gd name="T17" fmla="*/ 2147483647 h 169"/>
              <a:gd name="T18" fmla="*/ 2147483647 w 605"/>
              <a:gd name="T19" fmla="*/ 2147483647 h 169"/>
              <a:gd name="T20" fmla="*/ 2147483647 w 605"/>
              <a:gd name="T21" fmla="*/ 2147483647 h 169"/>
              <a:gd name="T22" fmla="*/ 2147483647 w 605"/>
              <a:gd name="T23" fmla="*/ 2147483647 h 169"/>
              <a:gd name="T24" fmla="*/ 2147483647 w 605"/>
              <a:gd name="T25" fmla="*/ 2147483647 h 169"/>
              <a:gd name="T26" fmla="*/ 2147483647 w 605"/>
              <a:gd name="T27" fmla="*/ 2147483647 h 169"/>
              <a:gd name="T28" fmla="*/ 2147483647 w 605"/>
              <a:gd name="T29" fmla="*/ 2147483647 h 169"/>
              <a:gd name="T30" fmla="*/ 2147483647 w 605"/>
              <a:gd name="T31" fmla="*/ 2147483647 h 169"/>
              <a:gd name="T32" fmla="*/ 2147483647 w 605"/>
              <a:gd name="T33" fmla="*/ 2147483647 h 169"/>
              <a:gd name="T34" fmla="*/ 2147483647 w 605"/>
              <a:gd name="T35" fmla="*/ 2147483647 h 169"/>
              <a:gd name="T36" fmla="*/ 2147483647 w 605"/>
              <a:gd name="T37" fmla="*/ 2147483647 h 169"/>
              <a:gd name="T38" fmla="*/ 2147483647 w 605"/>
              <a:gd name="T39" fmla="*/ 2147483647 h 169"/>
              <a:gd name="T40" fmla="*/ 2147483647 w 605"/>
              <a:gd name="T41" fmla="*/ 2147483647 h 169"/>
              <a:gd name="T42" fmla="*/ 2147483647 w 605"/>
              <a:gd name="T43" fmla="*/ 2147483647 h 169"/>
              <a:gd name="T44" fmla="*/ 2147483647 w 605"/>
              <a:gd name="T45" fmla="*/ 2147483647 h 169"/>
              <a:gd name="T46" fmla="*/ 2147483647 w 605"/>
              <a:gd name="T47" fmla="*/ 2147483647 h 169"/>
              <a:gd name="T48" fmla="*/ 2147483647 w 605"/>
              <a:gd name="T49" fmla="*/ 2147483647 h 169"/>
              <a:gd name="T50" fmla="*/ 2147483647 w 605"/>
              <a:gd name="T51" fmla="*/ 2147483647 h 169"/>
              <a:gd name="T52" fmla="*/ 2147483647 w 605"/>
              <a:gd name="T53" fmla="*/ 2147483647 h 169"/>
              <a:gd name="T54" fmla="*/ 2147483647 w 605"/>
              <a:gd name="T55" fmla="*/ 2147483647 h 169"/>
              <a:gd name="T56" fmla="*/ 2147483647 w 605"/>
              <a:gd name="T57" fmla="*/ 2147483647 h 169"/>
              <a:gd name="T58" fmla="*/ 2147483647 w 605"/>
              <a:gd name="T59" fmla="*/ 2147483647 h 169"/>
              <a:gd name="T60" fmla="*/ 2147483647 w 605"/>
              <a:gd name="T61" fmla="*/ 0 h 169"/>
              <a:gd name="T62" fmla="*/ 2147483647 w 605"/>
              <a:gd name="T63" fmla="*/ 0 h 169"/>
              <a:gd name="T64" fmla="*/ 2147483647 w 605"/>
              <a:gd name="T65" fmla="*/ 2147483647 h 169"/>
              <a:gd name="T66" fmla="*/ 2147483647 w 605"/>
              <a:gd name="T67" fmla="*/ 2147483647 h 169"/>
              <a:gd name="T68" fmla="*/ 2147483647 w 605"/>
              <a:gd name="T69" fmla="*/ 2147483647 h 169"/>
              <a:gd name="T70" fmla="*/ 2147483647 w 605"/>
              <a:gd name="T71" fmla="*/ 2147483647 h 169"/>
              <a:gd name="T72" fmla="*/ 2147483647 w 605"/>
              <a:gd name="T73" fmla="*/ 2147483647 h 169"/>
              <a:gd name="T74" fmla="*/ 2147483647 w 605"/>
              <a:gd name="T75" fmla="*/ 2147483647 h 169"/>
              <a:gd name="T76" fmla="*/ 2147483647 w 605"/>
              <a:gd name="T77" fmla="*/ 2147483647 h 169"/>
              <a:gd name="T78" fmla="*/ 2147483647 w 605"/>
              <a:gd name="T79" fmla="*/ 2147483647 h 169"/>
              <a:gd name="T80" fmla="*/ 2147483647 w 605"/>
              <a:gd name="T81" fmla="*/ 2147483647 h 169"/>
              <a:gd name="T82" fmla="*/ 2147483647 w 605"/>
              <a:gd name="T83" fmla="*/ 2147483647 h 169"/>
              <a:gd name="T84" fmla="*/ 2147483647 w 605"/>
              <a:gd name="T85" fmla="*/ 2147483647 h 169"/>
              <a:gd name="T86" fmla="*/ 2147483647 w 605"/>
              <a:gd name="T87" fmla="*/ 2147483647 h 169"/>
              <a:gd name="T88" fmla="*/ 2147483647 w 605"/>
              <a:gd name="T89" fmla="*/ 2147483647 h 169"/>
              <a:gd name="T90" fmla="*/ 2147483647 w 605"/>
              <a:gd name="T91" fmla="*/ 2147483647 h 169"/>
              <a:gd name="T92" fmla="*/ 2147483647 w 605"/>
              <a:gd name="T93" fmla="*/ 2147483647 h 169"/>
              <a:gd name="T94" fmla="*/ 2147483647 w 605"/>
              <a:gd name="T95" fmla="*/ 2147483647 h 169"/>
              <a:gd name="T96" fmla="*/ 2147483647 w 605"/>
              <a:gd name="T97" fmla="*/ 2147483647 h 169"/>
              <a:gd name="T98" fmla="*/ 2147483647 w 605"/>
              <a:gd name="T99" fmla="*/ 2147483647 h 169"/>
              <a:gd name="T100" fmla="*/ 2147483647 w 605"/>
              <a:gd name="T101" fmla="*/ 2147483647 h 169"/>
              <a:gd name="T102" fmla="*/ 2147483647 w 605"/>
              <a:gd name="T103" fmla="*/ 2147483647 h 169"/>
              <a:gd name="T104" fmla="*/ 0 w 605"/>
              <a:gd name="T105" fmla="*/ 2147483647 h 169"/>
              <a:gd name="T106" fmla="*/ 0 w 605"/>
              <a:gd name="T107" fmla="*/ 2147483647 h 169"/>
              <a:gd name="T108" fmla="*/ 0 w 605"/>
              <a:gd name="T109" fmla="*/ 2147483647 h 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5"/>
              <a:gd name="T166" fmla="*/ 0 h 169"/>
              <a:gd name="T167" fmla="*/ 605 w 605"/>
              <a:gd name="T168" fmla="*/ 169 h 1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5" h="169">
                <a:moveTo>
                  <a:pt x="0" y="157"/>
                </a:moveTo>
                <a:lnTo>
                  <a:pt x="0" y="157"/>
                </a:lnTo>
                <a:lnTo>
                  <a:pt x="18" y="161"/>
                </a:lnTo>
                <a:lnTo>
                  <a:pt x="38" y="166"/>
                </a:lnTo>
                <a:lnTo>
                  <a:pt x="56" y="169"/>
                </a:lnTo>
                <a:lnTo>
                  <a:pt x="76" y="169"/>
                </a:lnTo>
                <a:lnTo>
                  <a:pt x="96" y="169"/>
                </a:lnTo>
                <a:lnTo>
                  <a:pt x="115" y="168"/>
                </a:lnTo>
                <a:lnTo>
                  <a:pt x="135" y="165"/>
                </a:lnTo>
                <a:lnTo>
                  <a:pt x="155" y="163"/>
                </a:lnTo>
                <a:lnTo>
                  <a:pt x="194" y="154"/>
                </a:lnTo>
                <a:lnTo>
                  <a:pt x="233" y="143"/>
                </a:lnTo>
                <a:lnTo>
                  <a:pt x="274" y="131"/>
                </a:lnTo>
                <a:lnTo>
                  <a:pt x="313" y="118"/>
                </a:lnTo>
                <a:lnTo>
                  <a:pt x="352" y="106"/>
                </a:lnTo>
                <a:lnTo>
                  <a:pt x="390" y="95"/>
                </a:lnTo>
                <a:lnTo>
                  <a:pt x="427" y="85"/>
                </a:lnTo>
                <a:lnTo>
                  <a:pt x="462" y="78"/>
                </a:lnTo>
                <a:lnTo>
                  <a:pt x="479" y="74"/>
                </a:lnTo>
                <a:lnTo>
                  <a:pt x="495" y="73"/>
                </a:lnTo>
                <a:lnTo>
                  <a:pt x="511" y="72"/>
                </a:lnTo>
                <a:lnTo>
                  <a:pt x="526" y="72"/>
                </a:lnTo>
                <a:lnTo>
                  <a:pt x="541" y="73"/>
                </a:lnTo>
                <a:lnTo>
                  <a:pt x="555" y="74"/>
                </a:lnTo>
                <a:lnTo>
                  <a:pt x="568" y="78"/>
                </a:lnTo>
                <a:lnTo>
                  <a:pt x="580" y="82"/>
                </a:lnTo>
                <a:lnTo>
                  <a:pt x="605" y="15"/>
                </a:lnTo>
                <a:lnTo>
                  <a:pt x="586" y="9"/>
                </a:lnTo>
                <a:lnTo>
                  <a:pt x="567" y="4"/>
                </a:lnTo>
                <a:lnTo>
                  <a:pt x="547" y="2"/>
                </a:lnTo>
                <a:lnTo>
                  <a:pt x="529" y="0"/>
                </a:lnTo>
                <a:lnTo>
                  <a:pt x="509" y="0"/>
                </a:lnTo>
                <a:lnTo>
                  <a:pt x="489" y="2"/>
                </a:lnTo>
                <a:lnTo>
                  <a:pt x="470" y="4"/>
                </a:lnTo>
                <a:lnTo>
                  <a:pt x="449" y="8"/>
                </a:lnTo>
                <a:lnTo>
                  <a:pt x="411" y="15"/>
                </a:lnTo>
                <a:lnTo>
                  <a:pt x="370" y="26"/>
                </a:lnTo>
                <a:lnTo>
                  <a:pt x="331" y="38"/>
                </a:lnTo>
                <a:lnTo>
                  <a:pt x="291" y="51"/>
                </a:lnTo>
                <a:lnTo>
                  <a:pt x="253" y="63"/>
                </a:lnTo>
                <a:lnTo>
                  <a:pt x="214" y="74"/>
                </a:lnTo>
                <a:lnTo>
                  <a:pt x="177" y="84"/>
                </a:lnTo>
                <a:lnTo>
                  <a:pt x="141" y="93"/>
                </a:lnTo>
                <a:lnTo>
                  <a:pt x="125" y="95"/>
                </a:lnTo>
                <a:lnTo>
                  <a:pt x="108" y="96"/>
                </a:lnTo>
                <a:lnTo>
                  <a:pt x="93" y="97"/>
                </a:lnTo>
                <a:lnTo>
                  <a:pt x="77" y="97"/>
                </a:lnTo>
                <a:lnTo>
                  <a:pt x="63" y="97"/>
                </a:lnTo>
                <a:lnTo>
                  <a:pt x="49" y="95"/>
                </a:lnTo>
                <a:lnTo>
                  <a:pt x="37" y="93"/>
                </a:lnTo>
                <a:lnTo>
                  <a:pt x="23" y="89"/>
                </a:lnTo>
                <a:lnTo>
                  <a:pt x="24" y="89"/>
                </a:lnTo>
                <a:lnTo>
                  <a:pt x="0" y="157"/>
                </a:lnTo>
                <a:close/>
              </a:path>
            </a:pathLst>
          </a:custGeom>
          <a:solidFill>
            <a:schemeClr val="tx2"/>
          </a:solidFill>
          <a:ln w="9525">
            <a:noFill/>
            <a:round/>
            <a:headEnd/>
            <a:tailEnd/>
          </a:ln>
        </p:spPr>
        <p:txBody>
          <a:bodyPr/>
          <a:lstStyle/>
          <a:p>
            <a:endParaRPr lang="en-US"/>
          </a:p>
        </p:txBody>
      </p:sp>
      <p:sp>
        <p:nvSpPr>
          <p:cNvPr id="22551" name="Freeform 20"/>
          <p:cNvSpPr>
            <a:spLocks/>
          </p:cNvSpPr>
          <p:nvPr/>
        </p:nvSpPr>
        <p:spPr bwMode="auto">
          <a:xfrm>
            <a:off x="2978150" y="4851400"/>
            <a:ext cx="177800" cy="119063"/>
          </a:xfrm>
          <a:custGeom>
            <a:avLst/>
            <a:gdLst>
              <a:gd name="T0" fmla="*/ 0 w 422"/>
              <a:gd name="T1" fmla="*/ 2147483647 h 499"/>
              <a:gd name="T2" fmla="*/ 0 w 422"/>
              <a:gd name="T3" fmla="*/ 2147483647 h 499"/>
              <a:gd name="T4" fmla="*/ 2147483647 w 422"/>
              <a:gd name="T5" fmla="*/ 2147483647 h 499"/>
              <a:gd name="T6" fmla="*/ 2147483647 w 422"/>
              <a:gd name="T7" fmla="*/ 2147483647 h 499"/>
              <a:gd name="T8" fmla="*/ 2147483647 w 422"/>
              <a:gd name="T9" fmla="*/ 2147483647 h 499"/>
              <a:gd name="T10" fmla="*/ 2147483647 w 422"/>
              <a:gd name="T11" fmla="*/ 2147483647 h 499"/>
              <a:gd name="T12" fmla="*/ 2147483647 w 422"/>
              <a:gd name="T13" fmla="*/ 2147483647 h 499"/>
              <a:gd name="T14" fmla="*/ 2147483647 w 422"/>
              <a:gd name="T15" fmla="*/ 2147483647 h 499"/>
              <a:gd name="T16" fmla="*/ 2147483647 w 422"/>
              <a:gd name="T17" fmla="*/ 2147483647 h 499"/>
              <a:gd name="T18" fmla="*/ 2147483647 w 422"/>
              <a:gd name="T19" fmla="*/ 2147483647 h 499"/>
              <a:gd name="T20" fmla="*/ 2147483647 w 422"/>
              <a:gd name="T21" fmla="*/ 2147483647 h 499"/>
              <a:gd name="T22" fmla="*/ 2147483647 w 422"/>
              <a:gd name="T23" fmla="*/ 2147483647 h 499"/>
              <a:gd name="T24" fmla="*/ 2147483647 w 422"/>
              <a:gd name="T25" fmla="*/ 2147483647 h 499"/>
              <a:gd name="T26" fmla="*/ 2147483647 w 422"/>
              <a:gd name="T27" fmla="*/ 2147483647 h 499"/>
              <a:gd name="T28" fmla="*/ 2147483647 w 422"/>
              <a:gd name="T29" fmla="*/ 2147483647 h 499"/>
              <a:gd name="T30" fmla="*/ 2147483647 w 422"/>
              <a:gd name="T31" fmla="*/ 2147483647 h 499"/>
              <a:gd name="T32" fmla="*/ 2147483647 w 422"/>
              <a:gd name="T33" fmla="*/ 2147483647 h 499"/>
              <a:gd name="T34" fmla="*/ 2147483647 w 422"/>
              <a:gd name="T35" fmla="*/ 2147483647 h 499"/>
              <a:gd name="T36" fmla="*/ 2147483647 w 422"/>
              <a:gd name="T37" fmla="*/ 2147483647 h 499"/>
              <a:gd name="T38" fmla="*/ 2147483647 w 422"/>
              <a:gd name="T39" fmla="*/ 2147483647 h 499"/>
              <a:gd name="T40" fmla="*/ 2147483647 w 422"/>
              <a:gd name="T41" fmla="*/ 2147483647 h 499"/>
              <a:gd name="T42" fmla="*/ 2147483647 w 422"/>
              <a:gd name="T43" fmla="*/ 2147483647 h 499"/>
              <a:gd name="T44" fmla="*/ 2147483647 w 422"/>
              <a:gd name="T45" fmla="*/ 2147483647 h 499"/>
              <a:gd name="T46" fmla="*/ 2147483647 w 422"/>
              <a:gd name="T47" fmla="*/ 2147483647 h 499"/>
              <a:gd name="T48" fmla="*/ 2147483647 w 422"/>
              <a:gd name="T49" fmla="*/ 2147483647 h 499"/>
              <a:gd name="T50" fmla="*/ 2147483647 w 422"/>
              <a:gd name="T51" fmla="*/ 2147483647 h 499"/>
              <a:gd name="T52" fmla="*/ 2147483647 w 422"/>
              <a:gd name="T53" fmla="*/ 2147483647 h 499"/>
              <a:gd name="T54" fmla="*/ 2147483647 w 422"/>
              <a:gd name="T55" fmla="*/ 2147483647 h 499"/>
              <a:gd name="T56" fmla="*/ 2147483647 w 422"/>
              <a:gd name="T57" fmla="*/ 2147483647 h 499"/>
              <a:gd name="T58" fmla="*/ 2147483647 w 422"/>
              <a:gd name="T59" fmla="*/ 2147483647 h 499"/>
              <a:gd name="T60" fmla="*/ 2147483647 w 422"/>
              <a:gd name="T61" fmla="*/ 2147483647 h 499"/>
              <a:gd name="T62" fmla="*/ 2147483647 w 422"/>
              <a:gd name="T63" fmla="*/ 2147483647 h 499"/>
              <a:gd name="T64" fmla="*/ 2147483647 w 422"/>
              <a:gd name="T65" fmla="*/ 2147483647 h 499"/>
              <a:gd name="T66" fmla="*/ 2147483647 w 422"/>
              <a:gd name="T67" fmla="*/ 2147483647 h 499"/>
              <a:gd name="T68" fmla="*/ 2147483647 w 422"/>
              <a:gd name="T69" fmla="*/ 2147483647 h 499"/>
              <a:gd name="T70" fmla="*/ 2147483647 w 422"/>
              <a:gd name="T71" fmla="*/ 2147483647 h 499"/>
              <a:gd name="T72" fmla="*/ 2147483647 w 422"/>
              <a:gd name="T73" fmla="*/ 2147483647 h 499"/>
              <a:gd name="T74" fmla="*/ 2147483647 w 422"/>
              <a:gd name="T75" fmla="*/ 2147483647 h 499"/>
              <a:gd name="T76" fmla="*/ 2147483647 w 422"/>
              <a:gd name="T77" fmla="*/ 2147483647 h 499"/>
              <a:gd name="T78" fmla="*/ 2147483647 w 422"/>
              <a:gd name="T79" fmla="*/ 2147483647 h 499"/>
              <a:gd name="T80" fmla="*/ 2147483647 w 422"/>
              <a:gd name="T81" fmla="*/ 2147483647 h 499"/>
              <a:gd name="T82" fmla="*/ 2147483647 w 422"/>
              <a:gd name="T83" fmla="*/ 2147483647 h 499"/>
              <a:gd name="T84" fmla="*/ 2147483647 w 422"/>
              <a:gd name="T85" fmla="*/ 2147483647 h 499"/>
              <a:gd name="T86" fmla="*/ 2147483647 w 422"/>
              <a:gd name="T87" fmla="*/ 2147483647 h 499"/>
              <a:gd name="T88" fmla="*/ 2147483647 w 422"/>
              <a:gd name="T89" fmla="*/ 2147483647 h 499"/>
              <a:gd name="T90" fmla="*/ 2147483647 w 422"/>
              <a:gd name="T91" fmla="*/ 2147483647 h 499"/>
              <a:gd name="T92" fmla="*/ 2147483647 w 422"/>
              <a:gd name="T93" fmla="*/ 2147483647 h 499"/>
              <a:gd name="T94" fmla="*/ 2147483647 w 422"/>
              <a:gd name="T95" fmla="*/ 2147483647 h 499"/>
              <a:gd name="T96" fmla="*/ 2147483647 w 422"/>
              <a:gd name="T97" fmla="*/ 2147483647 h 499"/>
              <a:gd name="T98" fmla="*/ 2147483647 w 422"/>
              <a:gd name="T99" fmla="*/ 2147483647 h 499"/>
              <a:gd name="T100" fmla="*/ 2147483647 w 422"/>
              <a:gd name="T101" fmla="*/ 0 h 499"/>
              <a:gd name="T102" fmla="*/ 2147483647 w 422"/>
              <a:gd name="T103" fmla="*/ 0 h 499"/>
              <a:gd name="T104" fmla="*/ 0 w 422"/>
              <a:gd name="T105" fmla="*/ 2147483647 h 499"/>
              <a:gd name="T106" fmla="*/ 0 w 422"/>
              <a:gd name="T107" fmla="*/ 2147483647 h 499"/>
              <a:gd name="T108" fmla="*/ 0 w 422"/>
              <a:gd name="T109" fmla="*/ 2147483647 h 4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2"/>
              <a:gd name="T166" fmla="*/ 0 h 499"/>
              <a:gd name="T167" fmla="*/ 422 w 422"/>
              <a:gd name="T168" fmla="*/ 499 h 4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2" h="499">
                <a:moveTo>
                  <a:pt x="0" y="68"/>
                </a:moveTo>
                <a:lnTo>
                  <a:pt x="0" y="68"/>
                </a:lnTo>
                <a:lnTo>
                  <a:pt x="13" y="73"/>
                </a:lnTo>
                <a:lnTo>
                  <a:pt x="25" y="79"/>
                </a:lnTo>
                <a:lnTo>
                  <a:pt x="36" y="87"/>
                </a:lnTo>
                <a:lnTo>
                  <a:pt x="48" y="95"/>
                </a:lnTo>
                <a:lnTo>
                  <a:pt x="60" y="105"/>
                </a:lnTo>
                <a:lnTo>
                  <a:pt x="71" y="116"/>
                </a:lnTo>
                <a:lnTo>
                  <a:pt x="82" y="127"/>
                </a:lnTo>
                <a:lnTo>
                  <a:pt x="93" y="139"/>
                </a:lnTo>
                <a:lnTo>
                  <a:pt x="116" y="169"/>
                </a:lnTo>
                <a:lnTo>
                  <a:pt x="138" y="200"/>
                </a:lnTo>
                <a:lnTo>
                  <a:pt x="159" y="233"/>
                </a:lnTo>
                <a:lnTo>
                  <a:pt x="181" y="267"/>
                </a:lnTo>
                <a:lnTo>
                  <a:pt x="203" y="303"/>
                </a:lnTo>
                <a:lnTo>
                  <a:pt x="226" y="337"/>
                </a:lnTo>
                <a:lnTo>
                  <a:pt x="250" y="371"/>
                </a:lnTo>
                <a:lnTo>
                  <a:pt x="275" y="403"/>
                </a:lnTo>
                <a:lnTo>
                  <a:pt x="287" y="419"/>
                </a:lnTo>
                <a:lnTo>
                  <a:pt x="301" y="432"/>
                </a:lnTo>
                <a:lnTo>
                  <a:pt x="315" y="447"/>
                </a:lnTo>
                <a:lnTo>
                  <a:pt x="330" y="459"/>
                </a:lnTo>
                <a:lnTo>
                  <a:pt x="346" y="470"/>
                </a:lnTo>
                <a:lnTo>
                  <a:pt x="362" y="481"/>
                </a:lnTo>
                <a:lnTo>
                  <a:pt x="379" y="490"/>
                </a:lnTo>
                <a:lnTo>
                  <a:pt x="398" y="499"/>
                </a:lnTo>
                <a:lnTo>
                  <a:pt x="422" y="431"/>
                </a:lnTo>
                <a:lnTo>
                  <a:pt x="410" y="426"/>
                </a:lnTo>
                <a:lnTo>
                  <a:pt x="398" y="420"/>
                </a:lnTo>
                <a:lnTo>
                  <a:pt x="387" y="412"/>
                </a:lnTo>
                <a:lnTo>
                  <a:pt x="374" y="404"/>
                </a:lnTo>
                <a:lnTo>
                  <a:pt x="363" y="394"/>
                </a:lnTo>
                <a:lnTo>
                  <a:pt x="352" y="383"/>
                </a:lnTo>
                <a:lnTo>
                  <a:pt x="341" y="371"/>
                </a:lnTo>
                <a:lnTo>
                  <a:pt x="330" y="358"/>
                </a:lnTo>
                <a:lnTo>
                  <a:pt x="307" y="329"/>
                </a:lnTo>
                <a:lnTo>
                  <a:pt x="286" y="297"/>
                </a:lnTo>
                <a:lnTo>
                  <a:pt x="264" y="264"/>
                </a:lnTo>
                <a:lnTo>
                  <a:pt x="242" y="229"/>
                </a:lnTo>
                <a:lnTo>
                  <a:pt x="219" y="195"/>
                </a:lnTo>
                <a:lnTo>
                  <a:pt x="197" y="160"/>
                </a:lnTo>
                <a:lnTo>
                  <a:pt x="173" y="126"/>
                </a:lnTo>
                <a:lnTo>
                  <a:pt x="148" y="95"/>
                </a:lnTo>
                <a:lnTo>
                  <a:pt x="135" y="79"/>
                </a:lnTo>
                <a:lnTo>
                  <a:pt x="121" y="66"/>
                </a:lnTo>
                <a:lnTo>
                  <a:pt x="108" y="52"/>
                </a:lnTo>
                <a:lnTo>
                  <a:pt x="93" y="39"/>
                </a:lnTo>
                <a:lnTo>
                  <a:pt x="77" y="27"/>
                </a:lnTo>
                <a:lnTo>
                  <a:pt x="61" y="16"/>
                </a:lnTo>
                <a:lnTo>
                  <a:pt x="42" y="8"/>
                </a:lnTo>
                <a:lnTo>
                  <a:pt x="25" y="0"/>
                </a:lnTo>
                <a:lnTo>
                  <a:pt x="26" y="0"/>
                </a:lnTo>
                <a:lnTo>
                  <a:pt x="0" y="68"/>
                </a:lnTo>
                <a:close/>
              </a:path>
            </a:pathLst>
          </a:custGeom>
          <a:solidFill>
            <a:schemeClr val="tx2"/>
          </a:solidFill>
          <a:ln w="9525">
            <a:noFill/>
            <a:round/>
            <a:headEnd/>
            <a:tailEnd/>
          </a:ln>
        </p:spPr>
        <p:txBody>
          <a:bodyPr/>
          <a:lstStyle/>
          <a:p>
            <a:endParaRPr lang="en-US"/>
          </a:p>
        </p:txBody>
      </p:sp>
      <p:sp>
        <p:nvSpPr>
          <p:cNvPr id="22552" name="Freeform 21"/>
          <p:cNvSpPr>
            <a:spLocks/>
          </p:cNvSpPr>
          <p:nvPr/>
        </p:nvSpPr>
        <p:spPr bwMode="auto">
          <a:xfrm>
            <a:off x="2732088" y="4848225"/>
            <a:ext cx="257175" cy="39688"/>
          </a:xfrm>
          <a:custGeom>
            <a:avLst/>
            <a:gdLst>
              <a:gd name="T0" fmla="*/ 0 w 606"/>
              <a:gd name="T1" fmla="*/ 2147483647 h 169"/>
              <a:gd name="T2" fmla="*/ 0 w 606"/>
              <a:gd name="T3" fmla="*/ 2147483647 h 169"/>
              <a:gd name="T4" fmla="*/ 2147483647 w 606"/>
              <a:gd name="T5" fmla="*/ 2147483647 h 169"/>
              <a:gd name="T6" fmla="*/ 2147483647 w 606"/>
              <a:gd name="T7" fmla="*/ 2147483647 h 169"/>
              <a:gd name="T8" fmla="*/ 2147483647 w 606"/>
              <a:gd name="T9" fmla="*/ 2147483647 h 169"/>
              <a:gd name="T10" fmla="*/ 2147483647 w 606"/>
              <a:gd name="T11" fmla="*/ 2147483647 h 169"/>
              <a:gd name="T12" fmla="*/ 2147483647 w 606"/>
              <a:gd name="T13" fmla="*/ 2147483647 h 169"/>
              <a:gd name="T14" fmla="*/ 2147483647 w 606"/>
              <a:gd name="T15" fmla="*/ 2147483647 h 169"/>
              <a:gd name="T16" fmla="*/ 2147483647 w 606"/>
              <a:gd name="T17" fmla="*/ 2147483647 h 169"/>
              <a:gd name="T18" fmla="*/ 2147483647 w 606"/>
              <a:gd name="T19" fmla="*/ 2147483647 h 169"/>
              <a:gd name="T20" fmla="*/ 2147483647 w 606"/>
              <a:gd name="T21" fmla="*/ 2147483647 h 169"/>
              <a:gd name="T22" fmla="*/ 2147483647 w 606"/>
              <a:gd name="T23" fmla="*/ 2147483647 h 169"/>
              <a:gd name="T24" fmla="*/ 2147483647 w 606"/>
              <a:gd name="T25" fmla="*/ 2147483647 h 169"/>
              <a:gd name="T26" fmla="*/ 2147483647 w 606"/>
              <a:gd name="T27" fmla="*/ 2147483647 h 169"/>
              <a:gd name="T28" fmla="*/ 2147483647 w 606"/>
              <a:gd name="T29" fmla="*/ 2147483647 h 169"/>
              <a:gd name="T30" fmla="*/ 2147483647 w 606"/>
              <a:gd name="T31" fmla="*/ 2147483647 h 169"/>
              <a:gd name="T32" fmla="*/ 2147483647 w 606"/>
              <a:gd name="T33" fmla="*/ 2147483647 h 169"/>
              <a:gd name="T34" fmla="*/ 2147483647 w 606"/>
              <a:gd name="T35" fmla="*/ 2147483647 h 169"/>
              <a:gd name="T36" fmla="*/ 2147483647 w 606"/>
              <a:gd name="T37" fmla="*/ 2147483647 h 169"/>
              <a:gd name="T38" fmla="*/ 2147483647 w 606"/>
              <a:gd name="T39" fmla="*/ 2147483647 h 169"/>
              <a:gd name="T40" fmla="*/ 2147483647 w 606"/>
              <a:gd name="T41" fmla="*/ 2147483647 h 169"/>
              <a:gd name="T42" fmla="*/ 2147483647 w 606"/>
              <a:gd name="T43" fmla="*/ 2147483647 h 169"/>
              <a:gd name="T44" fmla="*/ 2147483647 w 606"/>
              <a:gd name="T45" fmla="*/ 2147483647 h 169"/>
              <a:gd name="T46" fmla="*/ 2147483647 w 606"/>
              <a:gd name="T47" fmla="*/ 2147483647 h 169"/>
              <a:gd name="T48" fmla="*/ 2147483647 w 606"/>
              <a:gd name="T49" fmla="*/ 2147483647 h 169"/>
              <a:gd name="T50" fmla="*/ 2147483647 w 606"/>
              <a:gd name="T51" fmla="*/ 2147483647 h 169"/>
              <a:gd name="T52" fmla="*/ 2147483647 w 606"/>
              <a:gd name="T53" fmla="*/ 2147483647 h 169"/>
              <a:gd name="T54" fmla="*/ 2147483647 w 606"/>
              <a:gd name="T55" fmla="*/ 2147483647 h 169"/>
              <a:gd name="T56" fmla="*/ 2147483647 w 606"/>
              <a:gd name="T57" fmla="*/ 2147483647 h 169"/>
              <a:gd name="T58" fmla="*/ 2147483647 w 606"/>
              <a:gd name="T59" fmla="*/ 2147483647 h 169"/>
              <a:gd name="T60" fmla="*/ 2147483647 w 606"/>
              <a:gd name="T61" fmla="*/ 0 h 169"/>
              <a:gd name="T62" fmla="*/ 2147483647 w 606"/>
              <a:gd name="T63" fmla="*/ 0 h 169"/>
              <a:gd name="T64" fmla="*/ 2147483647 w 606"/>
              <a:gd name="T65" fmla="*/ 2147483647 h 169"/>
              <a:gd name="T66" fmla="*/ 2147483647 w 606"/>
              <a:gd name="T67" fmla="*/ 2147483647 h 169"/>
              <a:gd name="T68" fmla="*/ 2147483647 w 606"/>
              <a:gd name="T69" fmla="*/ 2147483647 h 169"/>
              <a:gd name="T70" fmla="*/ 2147483647 w 606"/>
              <a:gd name="T71" fmla="*/ 2147483647 h 169"/>
              <a:gd name="T72" fmla="*/ 2147483647 w 606"/>
              <a:gd name="T73" fmla="*/ 2147483647 h 169"/>
              <a:gd name="T74" fmla="*/ 2147483647 w 606"/>
              <a:gd name="T75" fmla="*/ 2147483647 h 169"/>
              <a:gd name="T76" fmla="*/ 2147483647 w 606"/>
              <a:gd name="T77" fmla="*/ 2147483647 h 169"/>
              <a:gd name="T78" fmla="*/ 2147483647 w 606"/>
              <a:gd name="T79" fmla="*/ 2147483647 h 169"/>
              <a:gd name="T80" fmla="*/ 2147483647 w 606"/>
              <a:gd name="T81" fmla="*/ 2147483647 h 169"/>
              <a:gd name="T82" fmla="*/ 2147483647 w 606"/>
              <a:gd name="T83" fmla="*/ 2147483647 h 169"/>
              <a:gd name="T84" fmla="*/ 2147483647 w 606"/>
              <a:gd name="T85" fmla="*/ 2147483647 h 169"/>
              <a:gd name="T86" fmla="*/ 2147483647 w 606"/>
              <a:gd name="T87" fmla="*/ 2147483647 h 169"/>
              <a:gd name="T88" fmla="*/ 2147483647 w 606"/>
              <a:gd name="T89" fmla="*/ 2147483647 h 169"/>
              <a:gd name="T90" fmla="*/ 2147483647 w 606"/>
              <a:gd name="T91" fmla="*/ 2147483647 h 169"/>
              <a:gd name="T92" fmla="*/ 2147483647 w 606"/>
              <a:gd name="T93" fmla="*/ 2147483647 h 169"/>
              <a:gd name="T94" fmla="*/ 2147483647 w 606"/>
              <a:gd name="T95" fmla="*/ 2147483647 h 169"/>
              <a:gd name="T96" fmla="*/ 2147483647 w 606"/>
              <a:gd name="T97" fmla="*/ 2147483647 h 169"/>
              <a:gd name="T98" fmla="*/ 2147483647 w 606"/>
              <a:gd name="T99" fmla="*/ 2147483647 h 169"/>
              <a:gd name="T100" fmla="*/ 2147483647 w 606"/>
              <a:gd name="T101" fmla="*/ 2147483647 h 169"/>
              <a:gd name="T102" fmla="*/ 2147483647 w 606"/>
              <a:gd name="T103" fmla="*/ 2147483647 h 169"/>
              <a:gd name="T104" fmla="*/ 0 w 606"/>
              <a:gd name="T105" fmla="*/ 2147483647 h 169"/>
              <a:gd name="T106" fmla="*/ 0 w 606"/>
              <a:gd name="T107" fmla="*/ 2147483647 h 169"/>
              <a:gd name="T108" fmla="*/ 0 w 606"/>
              <a:gd name="T109" fmla="*/ 2147483647 h 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6"/>
              <a:gd name="T166" fmla="*/ 0 h 169"/>
              <a:gd name="T167" fmla="*/ 606 w 606"/>
              <a:gd name="T168" fmla="*/ 169 h 1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6" h="169">
                <a:moveTo>
                  <a:pt x="0" y="156"/>
                </a:moveTo>
                <a:lnTo>
                  <a:pt x="0" y="156"/>
                </a:lnTo>
                <a:lnTo>
                  <a:pt x="20" y="162"/>
                </a:lnTo>
                <a:lnTo>
                  <a:pt x="38" y="166"/>
                </a:lnTo>
                <a:lnTo>
                  <a:pt x="58" y="168"/>
                </a:lnTo>
                <a:lnTo>
                  <a:pt x="77" y="169"/>
                </a:lnTo>
                <a:lnTo>
                  <a:pt x="96" y="169"/>
                </a:lnTo>
                <a:lnTo>
                  <a:pt x="116" y="168"/>
                </a:lnTo>
                <a:lnTo>
                  <a:pt x="135" y="166"/>
                </a:lnTo>
                <a:lnTo>
                  <a:pt x="156" y="162"/>
                </a:lnTo>
                <a:lnTo>
                  <a:pt x="196" y="153"/>
                </a:lnTo>
                <a:lnTo>
                  <a:pt x="235" y="142"/>
                </a:lnTo>
                <a:lnTo>
                  <a:pt x="274" y="131"/>
                </a:lnTo>
                <a:lnTo>
                  <a:pt x="314" y="118"/>
                </a:lnTo>
                <a:lnTo>
                  <a:pt x="353" y="105"/>
                </a:lnTo>
                <a:lnTo>
                  <a:pt x="391" y="94"/>
                </a:lnTo>
                <a:lnTo>
                  <a:pt x="428" y="85"/>
                </a:lnTo>
                <a:lnTo>
                  <a:pt x="464" y="77"/>
                </a:lnTo>
                <a:lnTo>
                  <a:pt x="480" y="75"/>
                </a:lnTo>
                <a:lnTo>
                  <a:pt x="496" y="72"/>
                </a:lnTo>
                <a:lnTo>
                  <a:pt x="512" y="71"/>
                </a:lnTo>
                <a:lnTo>
                  <a:pt x="528" y="71"/>
                </a:lnTo>
                <a:lnTo>
                  <a:pt x="541" y="72"/>
                </a:lnTo>
                <a:lnTo>
                  <a:pt x="555" y="75"/>
                </a:lnTo>
                <a:lnTo>
                  <a:pt x="568" y="77"/>
                </a:lnTo>
                <a:lnTo>
                  <a:pt x="580" y="82"/>
                </a:lnTo>
                <a:lnTo>
                  <a:pt x="606" y="14"/>
                </a:lnTo>
                <a:lnTo>
                  <a:pt x="587" y="8"/>
                </a:lnTo>
                <a:lnTo>
                  <a:pt x="568" y="5"/>
                </a:lnTo>
                <a:lnTo>
                  <a:pt x="549" y="2"/>
                </a:lnTo>
                <a:lnTo>
                  <a:pt x="529" y="0"/>
                </a:lnTo>
                <a:lnTo>
                  <a:pt x="510" y="0"/>
                </a:lnTo>
                <a:lnTo>
                  <a:pt x="491" y="1"/>
                </a:lnTo>
                <a:lnTo>
                  <a:pt x="471" y="3"/>
                </a:lnTo>
                <a:lnTo>
                  <a:pt x="450" y="7"/>
                </a:lnTo>
                <a:lnTo>
                  <a:pt x="411" y="14"/>
                </a:lnTo>
                <a:lnTo>
                  <a:pt x="371" y="25"/>
                </a:lnTo>
                <a:lnTo>
                  <a:pt x="332" y="38"/>
                </a:lnTo>
                <a:lnTo>
                  <a:pt x="293" y="50"/>
                </a:lnTo>
                <a:lnTo>
                  <a:pt x="253" y="62"/>
                </a:lnTo>
                <a:lnTo>
                  <a:pt x="215" y="75"/>
                </a:lnTo>
                <a:lnTo>
                  <a:pt x="178" y="85"/>
                </a:lnTo>
                <a:lnTo>
                  <a:pt x="143" y="92"/>
                </a:lnTo>
                <a:lnTo>
                  <a:pt x="125" y="94"/>
                </a:lnTo>
                <a:lnTo>
                  <a:pt x="109" y="97"/>
                </a:lnTo>
                <a:lnTo>
                  <a:pt x="93" y="98"/>
                </a:lnTo>
                <a:lnTo>
                  <a:pt x="77" y="98"/>
                </a:lnTo>
                <a:lnTo>
                  <a:pt x="64" y="97"/>
                </a:lnTo>
                <a:lnTo>
                  <a:pt x="50" y="96"/>
                </a:lnTo>
                <a:lnTo>
                  <a:pt x="37" y="93"/>
                </a:lnTo>
                <a:lnTo>
                  <a:pt x="25" y="89"/>
                </a:lnTo>
                <a:lnTo>
                  <a:pt x="0" y="156"/>
                </a:lnTo>
                <a:close/>
              </a:path>
            </a:pathLst>
          </a:custGeom>
          <a:solidFill>
            <a:schemeClr val="tx2"/>
          </a:solidFill>
          <a:ln w="9525">
            <a:noFill/>
            <a:round/>
            <a:headEnd/>
            <a:tailEnd/>
          </a:ln>
        </p:spPr>
        <p:txBody>
          <a:bodyPr/>
          <a:lstStyle/>
          <a:p>
            <a:endParaRPr lang="en-US"/>
          </a:p>
        </p:txBody>
      </p:sp>
      <p:sp>
        <p:nvSpPr>
          <p:cNvPr id="22553" name="Freeform 22"/>
          <p:cNvSpPr>
            <a:spLocks/>
          </p:cNvSpPr>
          <p:nvPr/>
        </p:nvSpPr>
        <p:spPr bwMode="auto">
          <a:xfrm>
            <a:off x="2562225" y="4767263"/>
            <a:ext cx="179388" cy="117475"/>
          </a:xfrm>
          <a:custGeom>
            <a:avLst/>
            <a:gdLst>
              <a:gd name="T0" fmla="*/ 0 w 422"/>
              <a:gd name="T1" fmla="*/ 2147483647 h 497"/>
              <a:gd name="T2" fmla="*/ 2147483647 w 422"/>
              <a:gd name="T3" fmla="*/ 2147483647 h 497"/>
              <a:gd name="T4" fmla="*/ 2147483647 w 422"/>
              <a:gd name="T5" fmla="*/ 2147483647 h 497"/>
              <a:gd name="T6" fmla="*/ 2147483647 w 422"/>
              <a:gd name="T7" fmla="*/ 2147483647 h 497"/>
              <a:gd name="T8" fmla="*/ 2147483647 w 422"/>
              <a:gd name="T9" fmla="*/ 2147483647 h 497"/>
              <a:gd name="T10" fmla="*/ 2147483647 w 422"/>
              <a:gd name="T11" fmla="*/ 2147483647 h 497"/>
              <a:gd name="T12" fmla="*/ 2147483647 w 422"/>
              <a:gd name="T13" fmla="*/ 2147483647 h 497"/>
              <a:gd name="T14" fmla="*/ 2147483647 w 422"/>
              <a:gd name="T15" fmla="*/ 2147483647 h 497"/>
              <a:gd name="T16" fmla="*/ 2147483647 w 422"/>
              <a:gd name="T17" fmla="*/ 2147483647 h 497"/>
              <a:gd name="T18" fmla="*/ 2147483647 w 422"/>
              <a:gd name="T19" fmla="*/ 2147483647 h 497"/>
              <a:gd name="T20" fmla="*/ 2147483647 w 422"/>
              <a:gd name="T21" fmla="*/ 2147483647 h 497"/>
              <a:gd name="T22" fmla="*/ 2147483647 w 422"/>
              <a:gd name="T23" fmla="*/ 2147483647 h 497"/>
              <a:gd name="T24" fmla="*/ 2147483647 w 422"/>
              <a:gd name="T25" fmla="*/ 2147483647 h 497"/>
              <a:gd name="T26" fmla="*/ 2147483647 w 422"/>
              <a:gd name="T27" fmla="*/ 2147483647 h 497"/>
              <a:gd name="T28" fmla="*/ 2147483647 w 422"/>
              <a:gd name="T29" fmla="*/ 2147483647 h 497"/>
              <a:gd name="T30" fmla="*/ 2147483647 w 422"/>
              <a:gd name="T31" fmla="*/ 2147483647 h 497"/>
              <a:gd name="T32" fmla="*/ 2147483647 w 422"/>
              <a:gd name="T33" fmla="*/ 2147483647 h 497"/>
              <a:gd name="T34" fmla="*/ 2147483647 w 422"/>
              <a:gd name="T35" fmla="*/ 2147483647 h 497"/>
              <a:gd name="T36" fmla="*/ 2147483647 w 422"/>
              <a:gd name="T37" fmla="*/ 2147483647 h 497"/>
              <a:gd name="T38" fmla="*/ 2147483647 w 422"/>
              <a:gd name="T39" fmla="*/ 2147483647 h 497"/>
              <a:gd name="T40" fmla="*/ 2147483647 w 422"/>
              <a:gd name="T41" fmla="*/ 2147483647 h 497"/>
              <a:gd name="T42" fmla="*/ 2147483647 w 422"/>
              <a:gd name="T43" fmla="*/ 2147483647 h 497"/>
              <a:gd name="T44" fmla="*/ 2147483647 w 422"/>
              <a:gd name="T45" fmla="*/ 2147483647 h 497"/>
              <a:gd name="T46" fmla="*/ 2147483647 w 422"/>
              <a:gd name="T47" fmla="*/ 2147483647 h 497"/>
              <a:gd name="T48" fmla="*/ 2147483647 w 422"/>
              <a:gd name="T49" fmla="*/ 2147483647 h 497"/>
              <a:gd name="T50" fmla="*/ 2147483647 w 422"/>
              <a:gd name="T51" fmla="*/ 2147483647 h 497"/>
              <a:gd name="T52" fmla="*/ 2147483647 w 422"/>
              <a:gd name="T53" fmla="*/ 2147483647 h 497"/>
              <a:gd name="T54" fmla="*/ 2147483647 w 422"/>
              <a:gd name="T55" fmla="*/ 2147483647 h 497"/>
              <a:gd name="T56" fmla="*/ 2147483647 w 422"/>
              <a:gd name="T57" fmla="*/ 2147483647 h 497"/>
              <a:gd name="T58" fmla="*/ 2147483647 w 422"/>
              <a:gd name="T59" fmla="*/ 2147483647 h 497"/>
              <a:gd name="T60" fmla="*/ 2147483647 w 422"/>
              <a:gd name="T61" fmla="*/ 2147483647 h 497"/>
              <a:gd name="T62" fmla="*/ 2147483647 w 422"/>
              <a:gd name="T63" fmla="*/ 2147483647 h 497"/>
              <a:gd name="T64" fmla="*/ 2147483647 w 422"/>
              <a:gd name="T65" fmla="*/ 2147483647 h 497"/>
              <a:gd name="T66" fmla="*/ 2147483647 w 422"/>
              <a:gd name="T67" fmla="*/ 2147483647 h 497"/>
              <a:gd name="T68" fmla="*/ 2147483647 w 422"/>
              <a:gd name="T69" fmla="*/ 2147483647 h 497"/>
              <a:gd name="T70" fmla="*/ 2147483647 w 422"/>
              <a:gd name="T71" fmla="*/ 2147483647 h 497"/>
              <a:gd name="T72" fmla="*/ 2147483647 w 422"/>
              <a:gd name="T73" fmla="*/ 2147483647 h 497"/>
              <a:gd name="T74" fmla="*/ 2147483647 w 422"/>
              <a:gd name="T75" fmla="*/ 2147483647 h 497"/>
              <a:gd name="T76" fmla="*/ 2147483647 w 422"/>
              <a:gd name="T77" fmla="*/ 2147483647 h 497"/>
              <a:gd name="T78" fmla="*/ 2147483647 w 422"/>
              <a:gd name="T79" fmla="*/ 2147483647 h 497"/>
              <a:gd name="T80" fmla="*/ 2147483647 w 422"/>
              <a:gd name="T81" fmla="*/ 2147483647 h 497"/>
              <a:gd name="T82" fmla="*/ 2147483647 w 422"/>
              <a:gd name="T83" fmla="*/ 2147483647 h 497"/>
              <a:gd name="T84" fmla="*/ 2147483647 w 422"/>
              <a:gd name="T85" fmla="*/ 2147483647 h 497"/>
              <a:gd name="T86" fmla="*/ 2147483647 w 422"/>
              <a:gd name="T87" fmla="*/ 2147483647 h 497"/>
              <a:gd name="T88" fmla="*/ 2147483647 w 422"/>
              <a:gd name="T89" fmla="*/ 2147483647 h 497"/>
              <a:gd name="T90" fmla="*/ 2147483647 w 422"/>
              <a:gd name="T91" fmla="*/ 2147483647 h 497"/>
              <a:gd name="T92" fmla="*/ 2147483647 w 422"/>
              <a:gd name="T93" fmla="*/ 2147483647 h 497"/>
              <a:gd name="T94" fmla="*/ 2147483647 w 422"/>
              <a:gd name="T95" fmla="*/ 2147483647 h 497"/>
              <a:gd name="T96" fmla="*/ 2147483647 w 422"/>
              <a:gd name="T97" fmla="*/ 2147483647 h 497"/>
              <a:gd name="T98" fmla="*/ 2147483647 w 422"/>
              <a:gd name="T99" fmla="*/ 2147483647 h 497"/>
              <a:gd name="T100" fmla="*/ 2147483647 w 422"/>
              <a:gd name="T101" fmla="*/ 0 h 497"/>
              <a:gd name="T102" fmla="*/ 2147483647 w 422"/>
              <a:gd name="T103" fmla="*/ 0 h 497"/>
              <a:gd name="T104" fmla="*/ 0 w 422"/>
              <a:gd name="T105" fmla="*/ 2147483647 h 497"/>
              <a:gd name="T106" fmla="*/ 0 w 422"/>
              <a:gd name="T107" fmla="*/ 2147483647 h 497"/>
              <a:gd name="T108" fmla="*/ 2147483647 w 422"/>
              <a:gd name="T109" fmla="*/ 2147483647 h 497"/>
              <a:gd name="T110" fmla="*/ 0 w 422"/>
              <a:gd name="T111" fmla="*/ 2147483647 h 4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2"/>
              <a:gd name="T169" fmla="*/ 0 h 497"/>
              <a:gd name="T170" fmla="*/ 422 w 422"/>
              <a:gd name="T171" fmla="*/ 497 h 4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2" h="497">
                <a:moveTo>
                  <a:pt x="0" y="66"/>
                </a:moveTo>
                <a:lnTo>
                  <a:pt x="1" y="68"/>
                </a:lnTo>
                <a:lnTo>
                  <a:pt x="13" y="73"/>
                </a:lnTo>
                <a:lnTo>
                  <a:pt x="24" y="79"/>
                </a:lnTo>
                <a:lnTo>
                  <a:pt x="37" y="86"/>
                </a:lnTo>
                <a:lnTo>
                  <a:pt x="48" y="95"/>
                </a:lnTo>
                <a:lnTo>
                  <a:pt x="60" y="103"/>
                </a:lnTo>
                <a:lnTo>
                  <a:pt x="71" y="114"/>
                </a:lnTo>
                <a:lnTo>
                  <a:pt x="82" y="127"/>
                </a:lnTo>
                <a:lnTo>
                  <a:pt x="93" y="139"/>
                </a:lnTo>
                <a:lnTo>
                  <a:pt x="115" y="168"/>
                </a:lnTo>
                <a:lnTo>
                  <a:pt x="137" y="199"/>
                </a:lnTo>
                <a:lnTo>
                  <a:pt x="160" y="232"/>
                </a:lnTo>
                <a:lnTo>
                  <a:pt x="182" y="267"/>
                </a:lnTo>
                <a:lnTo>
                  <a:pt x="204" y="301"/>
                </a:lnTo>
                <a:lnTo>
                  <a:pt x="226" y="336"/>
                </a:lnTo>
                <a:lnTo>
                  <a:pt x="249" y="369"/>
                </a:lnTo>
                <a:lnTo>
                  <a:pt x="274" y="401"/>
                </a:lnTo>
                <a:lnTo>
                  <a:pt x="287" y="417"/>
                </a:lnTo>
                <a:lnTo>
                  <a:pt x="301" y="432"/>
                </a:lnTo>
                <a:lnTo>
                  <a:pt x="316" y="445"/>
                </a:lnTo>
                <a:lnTo>
                  <a:pt x="331" y="458"/>
                </a:lnTo>
                <a:lnTo>
                  <a:pt x="345" y="470"/>
                </a:lnTo>
                <a:lnTo>
                  <a:pt x="361" y="480"/>
                </a:lnTo>
                <a:lnTo>
                  <a:pt x="378" y="489"/>
                </a:lnTo>
                <a:lnTo>
                  <a:pt x="397" y="497"/>
                </a:lnTo>
                <a:lnTo>
                  <a:pt x="422" y="430"/>
                </a:lnTo>
                <a:lnTo>
                  <a:pt x="410" y="426"/>
                </a:lnTo>
                <a:lnTo>
                  <a:pt x="398" y="419"/>
                </a:lnTo>
                <a:lnTo>
                  <a:pt x="387" y="411"/>
                </a:lnTo>
                <a:lnTo>
                  <a:pt x="375" y="402"/>
                </a:lnTo>
                <a:lnTo>
                  <a:pt x="364" y="392"/>
                </a:lnTo>
                <a:lnTo>
                  <a:pt x="351" y="381"/>
                </a:lnTo>
                <a:lnTo>
                  <a:pt x="340" y="369"/>
                </a:lnTo>
                <a:lnTo>
                  <a:pt x="329" y="357"/>
                </a:lnTo>
                <a:lnTo>
                  <a:pt x="307" y="327"/>
                </a:lnTo>
                <a:lnTo>
                  <a:pt x="285" y="295"/>
                </a:lnTo>
                <a:lnTo>
                  <a:pt x="264" y="262"/>
                </a:lnTo>
                <a:lnTo>
                  <a:pt x="242" y="228"/>
                </a:lnTo>
                <a:lnTo>
                  <a:pt x="220" y="193"/>
                </a:lnTo>
                <a:lnTo>
                  <a:pt x="196" y="159"/>
                </a:lnTo>
                <a:lnTo>
                  <a:pt x="173" y="125"/>
                </a:lnTo>
                <a:lnTo>
                  <a:pt x="148" y="93"/>
                </a:lnTo>
                <a:lnTo>
                  <a:pt x="135" y="79"/>
                </a:lnTo>
                <a:lnTo>
                  <a:pt x="121" y="64"/>
                </a:lnTo>
                <a:lnTo>
                  <a:pt x="107" y="50"/>
                </a:lnTo>
                <a:lnTo>
                  <a:pt x="92" y="38"/>
                </a:lnTo>
                <a:lnTo>
                  <a:pt x="76" y="27"/>
                </a:lnTo>
                <a:lnTo>
                  <a:pt x="60" y="16"/>
                </a:lnTo>
                <a:lnTo>
                  <a:pt x="43" y="7"/>
                </a:lnTo>
                <a:lnTo>
                  <a:pt x="24" y="0"/>
                </a:lnTo>
                <a:lnTo>
                  <a:pt x="25" y="0"/>
                </a:lnTo>
                <a:lnTo>
                  <a:pt x="0" y="66"/>
                </a:lnTo>
                <a:lnTo>
                  <a:pt x="0" y="68"/>
                </a:lnTo>
                <a:lnTo>
                  <a:pt x="1" y="68"/>
                </a:lnTo>
                <a:lnTo>
                  <a:pt x="0" y="66"/>
                </a:lnTo>
                <a:close/>
              </a:path>
            </a:pathLst>
          </a:custGeom>
          <a:solidFill>
            <a:schemeClr val="tx2"/>
          </a:solidFill>
          <a:ln w="9525">
            <a:noFill/>
            <a:round/>
            <a:headEnd/>
            <a:tailEnd/>
          </a:ln>
        </p:spPr>
        <p:txBody>
          <a:bodyPr/>
          <a:lstStyle/>
          <a:p>
            <a:endParaRPr lang="en-US"/>
          </a:p>
        </p:txBody>
      </p:sp>
      <p:sp>
        <p:nvSpPr>
          <p:cNvPr id="22554" name="Freeform 23"/>
          <p:cNvSpPr>
            <a:spLocks/>
          </p:cNvSpPr>
          <p:nvPr/>
        </p:nvSpPr>
        <p:spPr bwMode="auto">
          <a:xfrm>
            <a:off x="2317750" y="4764088"/>
            <a:ext cx="255588" cy="39687"/>
          </a:xfrm>
          <a:custGeom>
            <a:avLst/>
            <a:gdLst>
              <a:gd name="T0" fmla="*/ 0 w 605"/>
              <a:gd name="T1" fmla="*/ 2147483647 h 170"/>
              <a:gd name="T2" fmla="*/ 2147483647 w 605"/>
              <a:gd name="T3" fmla="*/ 2147483647 h 170"/>
              <a:gd name="T4" fmla="*/ 2147483647 w 605"/>
              <a:gd name="T5" fmla="*/ 2147483647 h 170"/>
              <a:gd name="T6" fmla="*/ 2147483647 w 605"/>
              <a:gd name="T7" fmla="*/ 2147483647 h 170"/>
              <a:gd name="T8" fmla="*/ 2147483647 w 605"/>
              <a:gd name="T9" fmla="*/ 2147483647 h 170"/>
              <a:gd name="T10" fmla="*/ 2147483647 w 605"/>
              <a:gd name="T11" fmla="*/ 2147483647 h 170"/>
              <a:gd name="T12" fmla="*/ 2147483647 w 605"/>
              <a:gd name="T13" fmla="*/ 2147483647 h 170"/>
              <a:gd name="T14" fmla="*/ 2147483647 w 605"/>
              <a:gd name="T15" fmla="*/ 2147483647 h 170"/>
              <a:gd name="T16" fmla="*/ 2147483647 w 605"/>
              <a:gd name="T17" fmla="*/ 2147483647 h 170"/>
              <a:gd name="T18" fmla="*/ 2147483647 w 605"/>
              <a:gd name="T19" fmla="*/ 2147483647 h 170"/>
              <a:gd name="T20" fmla="*/ 2147483647 w 605"/>
              <a:gd name="T21" fmla="*/ 2147483647 h 170"/>
              <a:gd name="T22" fmla="*/ 2147483647 w 605"/>
              <a:gd name="T23" fmla="*/ 2147483647 h 170"/>
              <a:gd name="T24" fmla="*/ 2147483647 w 605"/>
              <a:gd name="T25" fmla="*/ 2147483647 h 170"/>
              <a:gd name="T26" fmla="*/ 2147483647 w 605"/>
              <a:gd name="T27" fmla="*/ 2147483647 h 170"/>
              <a:gd name="T28" fmla="*/ 2147483647 w 605"/>
              <a:gd name="T29" fmla="*/ 2147483647 h 170"/>
              <a:gd name="T30" fmla="*/ 2147483647 w 605"/>
              <a:gd name="T31" fmla="*/ 2147483647 h 170"/>
              <a:gd name="T32" fmla="*/ 2147483647 w 605"/>
              <a:gd name="T33" fmla="*/ 2147483647 h 170"/>
              <a:gd name="T34" fmla="*/ 2147483647 w 605"/>
              <a:gd name="T35" fmla="*/ 2147483647 h 170"/>
              <a:gd name="T36" fmla="*/ 2147483647 w 605"/>
              <a:gd name="T37" fmla="*/ 2147483647 h 170"/>
              <a:gd name="T38" fmla="*/ 2147483647 w 605"/>
              <a:gd name="T39" fmla="*/ 2147483647 h 170"/>
              <a:gd name="T40" fmla="*/ 2147483647 w 605"/>
              <a:gd name="T41" fmla="*/ 2147483647 h 170"/>
              <a:gd name="T42" fmla="*/ 2147483647 w 605"/>
              <a:gd name="T43" fmla="*/ 2147483647 h 170"/>
              <a:gd name="T44" fmla="*/ 2147483647 w 605"/>
              <a:gd name="T45" fmla="*/ 2147483647 h 170"/>
              <a:gd name="T46" fmla="*/ 2147483647 w 605"/>
              <a:gd name="T47" fmla="*/ 2147483647 h 170"/>
              <a:gd name="T48" fmla="*/ 2147483647 w 605"/>
              <a:gd name="T49" fmla="*/ 2147483647 h 170"/>
              <a:gd name="T50" fmla="*/ 2147483647 w 605"/>
              <a:gd name="T51" fmla="*/ 2147483647 h 170"/>
              <a:gd name="T52" fmla="*/ 2147483647 w 605"/>
              <a:gd name="T53" fmla="*/ 2147483647 h 170"/>
              <a:gd name="T54" fmla="*/ 2147483647 w 605"/>
              <a:gd name="T55" fmla="*/ 2147483647 h 170"/>
              <a:gd name="T56" fmla="*/ 2147483647 w 605"/>
              <a:gd name="T57" fmla="*/ 2147483647 h 170"/>
              <a:gd name="T58" fmla="*/ 2147483647 w 605"/>
              <a:gd name="T59" fmla="*/ 0 h 170"/>
              <a:gd name="T60" fmla="*/ 2147483647 w 605"/>
              <a:gd name="T61" fmla="*/ 0 h 170"/>
              <a:gd name="T62" fmla="*/ 2147483647 w 605"/>
              <a:gd name="T63" fmla="*/ 2147483647 h 170"/>
              <a:gd name="T64" fmla="*/ 2147483647 w 605"/>
              <a:gd name="T65" fmla="*/ 2147483647 h 170"/>
              <a:gd name="T66" fmla="*/ 2147483647 w 605"/>
              <a:gd name="T67" fmla="*/ 2147483647 h 170"/>
              <a:gd name="T68" fmla="*/ 2147483647 w 605"/>
              <a:gd name="T69" fmla="*/ 2147483647 h 170"/>
              <a:gd name="T70" fmla="*/ 2147483647 w 605"/>
              <a:gd name="T71" fmla="*/ 2147483647 h 170"/>
              <a:gd name="T72" fmla="*/ 2147483647 w 605"/>
              <a:gd name="T73" fmla="*/ 2147483647 h 170"/>
              <a:gd name="T74" fmla="*/ 2147483647 w 605"/>
              <a:gd name="T75" fmla="*/ 2147483647 h 170"/>
              <a:gd name="T76" fmla="*/ 2147483647 w 605"/>
              <a:gd name="T77" fmla="*/ 2147483647 h 170"/>
              <a:gd name="T78" fmla="*/ 2147483647 w 605"/>
              <a:gd name="T79" fmla="*/ 2147483647 h 170"/>
              <a:gd name="T80" fmla="*/ 2147483647 w 605"/>
              <a:gd name="T81" fmla="*/ 2147483647 h 170"/>
              <a:gd name="T82" fmla="*/ 2147483647 w 605"/>
              <a:gd name="T83" fmla="*/ 2147483647 h 170"/>
              <a:gd name="T84" fmla="*/ 2147483647 w 605"/>
              <a:gd name="T85" fmla="*/ 2147483647 h 170"/>
              <a:gd name="T86" fmla="*/ 2147483647 w 605"/>
              <a:gd name="T87" fmla="*/ 2147483647 h 170"/>
              <a:gd name="T88" fmla="*/ 2147483647 w 605"/>
              <a:gd name="T89" fmla="*/ 2147483647 h 170"/>
              <a:gd name="T90" fmla="*/ 2147483647 w 605"/>
              <a:gd name="T91" fmla="*/ 2147483647 h 170"/>
              <a:gd name="T92" fmla="*/ 2147483647 w 605"/>
              <a:gd name="T93" fmla="*/ 2147483647 h 170"/>
              <a:gd name="T94" fmla="*/ 2147483647 w 605"/>
              <a:gd name="T95" fmla="*/ 2147483647 h 170"/>
              <a:gd name="T96" fmla="*/ 2147483647 w 605"/>
              <a:gd name="T97" fmla="*/ 2147483647 h 170"/>
              <a:gd name="T98" fmla="*/ 2147483647 w 605"/>
              <a:gd name="T99" fmla="*/ 2147483647 h 170"/>
              <a:gd name="T100" fmla="*/ 0 w 605"/>
              <a:gd name="T101" fmla="*/ 2147483647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5"/>
              <a:gd name="T154" fmla="*/ 0 h 170"/>
              <a:gd name="T155" fmla="*/ 605 w 605"/>
              <a:gd name="T156" fmla="*/ 170 h 1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5" h="170">
                <a:moveTo>
                  <a:pt x="0" y="156"/>
                </a:moveTo>
                <a:lnTo>
                  <a:pt x="19" y="163"/>
                </a:lnTo>
                <a:lnTo>
                  <a:pt x="37" y="166"/>
                </a:lnTo>
                <a:lnTo>
                  <a:pt x="57" y="169"/>
                </a:lnTo>
                <a:lnTo>
                  <a:pt x="77" y="170"/>
                </a:lnTo>
                <a:lnTo>
                  <a:pt x="96" y="170"/>
                </a:lnTo>
                <a:lnTo>
                  <a:pt x="116" y="169"/>
                </a:lnTo>
                <a:lnTo>
                  <a:pt x="136" y="166"/>
                </a:lnTo>
                <a:lnTo>
                  <a:pt x="155" y="163"/>
                </a:lnTo>
                <a:lnTo>
                  <a:pt x="195" y="154"/>
                </a:lnTo>
                <a:lnTo>
                  <a:pt x="234" y="143"/>
                </a:lnTo>
                <a:lnTo>
                  <a:pt x="275" y="131"/>
                </a:lnTo>
                <a:lnTo>
                  <a:pt x="314" y="118"/>
                </a:lnTo>
                <a:lnTo>
                  <a:pt x="352" y="106"/>
                </a:lnTo>
                <a:lnTo>
                  <a:pt x="390" y="95"/>
                </a:lnTo>
                <a:lnTo>
                  <a:pt x="427" y="85"/>
                </a:lnTo>
                <a:lnTo>
                  <a:pt x="463" y="76"/>
                </a:lnTo>
                <a:lnTo>
                  <a:pt x="480" y="74"/>
                </a:lnTo>
                <a:lnTo>
                  <a:pt x="496" y="73"/>
                </a:lnTo>
                <a:lnTo>
                  <a:pt x="512" y="72"/>
                </a:lnTo>
                <a:lnTo>
                  <a:pt x="527" y="72"/>
                </a:lnTo>
                <a:lnTo>
                  <a:pt x="542" y="73"/>
                </a:lnTo>
                <a:lnTo>
                  <a:pt x="555" y="75"/>
                </a:lnTo>
                <a:lnTo>
                  <a:pt x="567" y="78"/>
                </a:lnTo>
                <a:lnTo>
                  <a:pt x="580" y="81"/>
                </a:lnTo>
                <a:lnTo>
                  <a:pt x="605" y="15"/>
                </a:lnTo>
                <a:lnTo>
                  <a:pt x="587" y="9"/>
                </a:lnTo>
                <a:lnTo>
                  <a:pt x="567" y="5"/>
                </a:lnTo>
                <a:lnTo>
                  <a:pt x="549" y="1"/>
                </a:lnTo>
                <a:lnTo>
                  <a:pt x="529" y="0"/>
                </a:lnTo>
                <a:lnTo>
                  <a:pt x="510" y="0"/>
                </a:lnTo>
                <a:lnTo>
                  <a:pt x="490" y="1"/>
                </a:lnTo>
                <a:lnTo>
                  <a:pt x="470" y="4"/>
                </a:lnTo>
                <a:lnTo>
                  <a:pt x="449" y="6"/>
                </a:lnTo>
                <a:lnTo>
                  <a:pt x="411" y="15"/>
                </a:lnTo>
                <a:lnTo>
                  <a:pt x="372" y="26"/>
                </a:lnTo>
                <a:lnTo>
                  <a:pt x="331" y="37"/>
                </a:lnTo>
                <a:lnTo>
                  <a:pt x="292" y="51"/>
                </a:lnTo>
                <a:lnTo>
                  <a:pt x="252" y="63"/>
                </a:lnTo>
                <a:lnTo>
                  <a:pt x="214" y="74"/>
                </a:lnTo>
                <a:lnTo>
                  <a:pt x="177" y="85"/>
                </a:lnTo>
                <a:lnTo>
                  <a:pt x="142" y="92"/>
                </a:lnTo>
                <a:lnTo>
                  <a:pt x="126" y="95"/>
                </a:lnTo>
                <a:lnTo>
                  <a:pt x="109" y="97"/>
                </a:lnTo>
                <a:lnTo>
                  <a:pt x="93" y="99"/>
                </a:lnTo>
                <a:lnTo>
                  <a:pt x="78" y="99"/>
                </a:lnTo>
                <a:lnTo>
                  <a:pt x="63" y="97"/>
                </a:lnTo>
                <a:lnTo>
                  <a:pt x="50" y="96"/>
                </a:lnTo>
                <a:lnTo>
                  <a:pt x="36" y="94"/>
                </a:lnTo>
                <a:lnTo>
                  <a:pt x="24" y="90"/>
                </a:lnTo>
                <a:lnTo>
                  <a:pt x="0" y="156"/>
                </a:lnTo>
                <a:close/>
              </a:path>
            </a:pathLst>
          </a:custGeom>
          <a:solidFill>
            <a:schemeClr val="tx2"/>
          </a:solidFill>
          <a:ln w="9525">
            <a:noFill/>
            <a:round/>
            <a:headEnd/>
            <a:tailEnd/>
          </a:ln>
        </p:spPr>
        <p:txBody>
          <a:bodyPr/>
          <a:lstStyle/>
          <a:p>
            <a:endParaRPr lang="en-US"/>
          </a:p>
        </p:txBody>
      </p:sp>
      <p:sp>
        <p:nvSpPr>
          <p:cNvPr id="22555" name="Freeform 24"/>
          <p:cNvSpPr>
            <a:spLocks/>
          </p:cNvSpPr>
          <p:nvPr/>
        </p:nvSpPr>
        <p:spPr bwMode="auto">
          <a:xfrm>
            <a:off x="2159000" y="4745038"/>
            <a:ext cx="204788" cy="98425"/>
          </a:xfrm>
          <a:custGeom>
            <a:avLst/>
            <a:gdLst>
              <a:gd name="T0" fmla="*/ 0 w 484"/>
              <a:gd name="T1" fmla="*/ 2147483647 h 411"/>
              <a:gd name="T2" fmla="*/ 2147483647 w 484"/>
              <a:gd name="T3" fmla="*/ 2147483647 h 411"/>
              <a:gd name="T4" fmla="*/ 2147483647 w 484"/>
              <a:gd name="T5" fmla="*/ 0 h 411"/>
              <a:gd name="T6" fmla="*/ 0 w 484"/>
              <a:gd name="T7" fmla="*/ 2147483647 h 411"/>
              <a:gd name="T8" fmla="*/ 0 w 484"/>
              <a:gd name="T9" fmla="*/ 2147483647 h 411"/>
              <a:gd name="T10" fmla="*/ 0 60000 65536"/>
              <a:gd name="T11" fmla="*/ 0 60000 65536"/>
              <a:gd name="T12" fmla="*/ 0 60000 65536"/>
              <a:gd name="T13" fmla="*/ 0 60000 65536"/>
              <a:gd name="T14" fmla="*/ 0 60000 65536"/>
              <a:gd name="T15" fmla="*/ 0 w 484"/>
              <a:gd name="T16" fmla="*/ 0 h 411"/>
              <a:gd name="T17" fmla="*/ 484 w 484"/>
              <a:gd name="T18" fmla="*/ 411 h 411"/>
            </a:gdLst>
            <a:ahLst/>
            <a:cxnLst>
              <a:cxn ang="T10">
                <a:pos x="T0" y="T1"/>
              </a:cxn>
              <a:cxn ang="T11">
                <a:pos x="T2" y="T3"/>
              </a:cxn>
              <a:cxn ang="T12">
                <a:pos x="T4" y="T5"/>
              </a:cxn>
              <a:cxn ang="T13">
                <a:pos x="T6" y="T7"/>
              </a:cxn>
              <a:cxn ang="T14">
                <a:pos x="T8" y="T9"/>
              </a:cxn>
            </a:cxnLst>
            <a:rect l="T15" t="T16" r="T17" b="T18"/>
            <a:pathLst>
              <a:path w="484" h="411">
                <a:moveTo>
                  <a:pt x="0" y="58"/>
                </a:moveTo>
                <a:lnTo>
                  <a:pt x="337" y="411"/>
                </a:lnTo>
                <a:lnTo>
                  <a:pt x="484" y="0"/>
                </a:lnTo>
                <a:lnTo>
                  <a:pt x="0" y="58"/>
                </a:lnTo>
                <a:close/>
              </a:path>
            </a:pathLst>
          </a:custGeom>
          <a:solidFill>
            <a:schemeClr val="tx2"/>
          </a:solidFill>
          <a:ln w="9525">
            <a:noFill/>
            <a:round/>
            <a:headEnd/>
            <a:tailEnd/>
          </a:ln>
        </p:spPr>
        <p:txBody>
          <a:bodyPr/>
          <a:lstStyle/>
          <a:p>
            <a:endParaRPr lang="en-US"/>
          </a:p>
        </p:txBody>
      </p:sp>
      <p:sp>
        <p:nvSpPr>
          <p:cNvPr id="22556" name="Freeform 25"/>
          <p:cNvSpPr>
            <a:spLocks/>
          </p:cNvSpPr>
          <p:nvPr/>
        </p:nvSpPr>
        <p:spPr bwMode="auto">
          <a:xfrm>
            <a:off x="3422650" y="4746625"/>
            <a:ext cx="149225" cy="131763"/>
          </a:xfrm>
          <a:custGeom>
            <a:avLst/>
            <a:gdLst>
              <a:gd name="T0" fmla="*/ 0 w 353"/>
              <a:gd name="T1" fmla="*/ 2147483647 h 555"/>
              <a:gd name="T2" fmla="*/ 0 w 353"/>
              <a:gd name="T3" fmla="*/ 2147483647 h 555"/>
              <a:gd name="T4" fmla="*/ 2147483647 w 353"/>
              <a:gd name="T5" fmla="*/ 2147483647 h 555"/>
              <a:gd name="T6" fmla="*/ 2147483647 w 353"/>
              <a:gd name="T7" fmla="*/ 2147483647 h 555"/>
              <a:gd name="T8" fmla="*/ 2147483647 w 353"/>
              <a:gd name="T9" fmla="*/ 2147483647 h 555"/>
              <a:gd name="T10" fmla="*/ 2147483647 w 353"/>
              <a:gd name="T11" fmla="*/ 2147483647 h 555"/>
              <a:gd name="T12" fmla="*/ 2147483647 w 353"/>
              <a:gd name="T13" fmla="*/ 2147483647 h 555"/>
              <a:gd name="T14" fmla="*/ 2147483647 w 353"/>
              <a:gd name="T15" fmla="*/ 2147483647 h 555"/>
              <a:gd name="T16" fmla="*/ 2147483647 w 353"/>
              <a:gd name="T17" fmla="*/ 2147483647 h 555"/>
              <a:gd name="T18" fmla="*/ 2147483647 w 353"/>
              <a:gd name="T19" fmla="*/ 2147483647 h 555"/>
              <a:gd name="T20" fmla="*/ 2147483647 w 353"/>
              <a:gd name="T21" fmla="*/ 2147483647 h 555"/>
              <a:gd name="T22" fmla="*/ 2147483647 w 353"/>
              <a:gd name="T23" fmla="*/ 2147483647 h 555"/>
              <a:gd name="T24" fmla="*/ 2147483647 w 353"/>
              <a:gd name="T25" fmla="*/ 2147483647 h 555"/>
              <a:gd name="T26" fmla="*/ 2147483647 w 353"/>
              <a:gd name="T27" fmla="*/ 2147483647 h 555"/>
              <a:gd name="T28" fmla="*/ 2147483647 w 353"/>
              <a:gd name="T29" fmla="*/ 2147483647 h 555"/>
              <a:gd name="T30" fmla="*/ 2147483647 w 353"/>
              <a:gd name="T31" fmla="*/ 2147483647 h 555"/>
              <a:gd name="T32" fmla="*/ 2147483647 w 353"/>
              <a:gd name="T33" fmla="*/ 2147483647 h 555"/>
              <a:gd name="T34" fmla="*/ 2147483647 w 353"/>
              <a:gd name="T35" fmla="*/ 2147483647 h 555"/>
              <a:gd name="T36" fmla="*/ 2147483647 w 353"/>
              <a:gd name="T37" fmla="*/ 2147483647 h 555"/>
              <a:gd name="T38" fmla="*/ 2147483647 w 353"/>
              <a:gd name="T39" fmla="*/ 2147483647 h 555"/>
              <a:gd name="T40" fmla="*/ 2147483647 w 353"/>
              <a:gd name="T41" fmla="*/ 2147483647 h 555"/>
              <a:gd name="T42" fmla="*/ 2147483647 w 353"/>
              <a:gd name="T43" fmla="*/ 2147483647 h 555"/>
              <a:gd name="T44" fmla="*/ 2147483647 w 353"/>
              <a:gd name="T45" fmla="*/ 2147483647 h 555"/>
              <a:gd name="T46" fmla="*/ 2147483647 w 353"/>
              <a:gd name="T47" fmla="*/ 2147483647 h 555"/>
              <a:gd name="T48" fmla="*/ 2147483647 w 353"/>
              <a:gd name="T49" fmla="*/ 2147483647 h 555"/>
              <a:gd name="T50" fmla="*/ 2147483647 w 353"/>
              <a:gd name="T51" fmla="*/ 2147483647 h 555"/>
              <a:gd name="T52" fmla="*/ 2147483647 w 353"/>
              <a:gd name="T53" fmla="*/ 2147483647 h 555"/>
              <a:gd name="T54" fmla="*/ 2147483647 w 353"/>
              <a:gd name="T55" fmla="*/ 2147483647 h 555"/>
              <a:gd name="T56" fmla="*/ 2147483647 w 353"/>
              <a:gd name="T57" fmla="*/ 2147483647 h 555"/>
              <a:gd name="T58" fmla="*/ 2147483647 w 353"/>
              <a:gd name="T59" fmla="*/ 2147483647 h 555"/>
              <a:gd name="T60" fmla="*/ 2147483647 w 353"/>
              <a:gd name="T61" fmla="*/ 2147483647 h 555"/>
              <a:gd name="T62" fmla="*/ 2147483647 w 353"/>
              <a:gd name="T63" fmla="*/ 2147483647 h 555"/>
              <a:gd name="T64" fmla="*/ 2147483647 w 353"/>
              <a:gd name="T65" fmla="*/ 2147483647 h 555"/>
              <a:gd name="T66" fmla="*/ 2147483647 w 353"/>
              <a:gd name="T67" fmla="*/ 2147483647 h 555"/>
              <a:gd name="T68" fmla="*/ 2147483647 w 353"/>
              <a:gd name="T69" fmla="*/ 2147483647 h 555"/>
              <a:gd name="T70" fmla="*/ 2147483647 w 353"/>
              <a:gd name="T71" fmla="*/ 2147483647 h 555"/>
              <a:gd name="T72" fmla="*/ 2147483647 w 353"/>
              <a:gd name="T73" fmla="*/ 2147483647 h 555"/>
              <a:gd name="T74" fmla="*/ 2147483647 w 353"/>
              <a:gd name="T75" fmla="*/ 2147483647 h 555"/>
              <a:gd name="T76" fmla="*/ 2147483647 w 353"/>
              <a:gd name="T77" fmla="*/ 2147483647 h 555"/>
              <a:gd name="T78" fmla="*/ 2147483647 w 353"/>
              <a:gd name="T79" fmla="*/ 2147483647 h 555"/>
              <a:gd name="T80" fmla="*/ 2147483647 w 353"/>
              <a:gd name="T81" fmla="*/ 2147483647 h 555"/>
              <a:gd name="T82" fmla="*/ 2147483647 w 353"/>
              <a:gd name="T83" fmla="*/ 2147483647 h 555"/>
              <a:gd name="T84" fmla="*/ 2147483647 w 353"/>
              <a:gd name="T85" fmla="*/ 2147483647 h 555"/>
              <a:gd name="T86" fmla="*/ 2147483647 w 353"/>
              <a:gd name="T87" fmla="*/ 2147483647 h 555"/>
              <a:gd name="T88" fmla="*/ 2147483647 w 353"/>
              <a:gd name="T89" fmla="*/ 2147483647 h 555"/>
              <a:gd name="T90" fmla="*/ 2147483647 w 353"/>
              <a:gd name="T91" fmla="*/ 2147483647 h 555"/>
              <a:gd name="T92" fmla="*/ 2147483647 w 353"/>
              <a:gd name="T93" fmla="*/ 2147483647 h 555"/>
              <a:gd name="T94" fmla="*/ 2147483647 w 353"/>
              <a:gd name="T95" fmla="*/ 2147483647 h 555"/>
              <a:gd name="T96" fmla="*/ 2147483647 w 353"/>
              <a:gd name="T97" fmla="*/ 2147483647 h 555"/>
              <a:gd name="T98" fmla="*/ 2147483647 w 353"/>
              <a:gd name="T99" fmla="*/ 2147483647 h 555"/>
              <a:gd name="T100" fmla="*/ 2147483647 w 353"/>
              <a:gd name="T101" fmla="*/ 0 h 555"/>
              <a:gd name="T102" fmla="*/ 2147483647 w 353"/>
              <a:gd name="T103" fmla="*/ 2147483647 h 555"/>
              <a:gd name="T104" fmla="*/ 0 w 353"/>
              <a:gd name="T105" fmla="*/ 2147483647 h 555"/>
              <a:gd name="T106" fmla="*/ 0 w 353"/>
              <a:gd name="T107" fmla="*/ 2147483647 h 555"/>
              <a:gd name="T108" fmla="*/ 0 w 353"/>
              <a:gd name="T109" fmla="*/ 2147483647 h 5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3"/>
              <a:gd name="T166" fmla="*/ 0 h 555"/>
              <a:gd name="T167" fmla="*/ 353 w 353"/>
              <a:gd name="T168" fmla="*/ 555 h 5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3" h="555">
                <a:moveTo>
                  <a:pt x="0" y="63"/>
                </a:moveTo>
                <a:lnTo>
                  <a:pt x="0" y="63"/>
                </a:lnTo>
                <a:lnTo>
                  <a:pt x="11" y="69"/>
                </a:lnTo>
                <a:lnTo>
                  <a:pt x="23" y="78"/>
                </a:lnTo>
                <a:lnTo>
                  <a:pt x="32" y="86"/>
                </a:lnTo>
                <a:lnTo>
                  <a:pt x="42" y="98"/>
                </a:lnTo>
                <a:lnTo>
                  <a:pt x="52" y="109"/>
                </a:lnTo>
                <a:lnTo>
                  <a:pt x="62" y="122"/>
                </a:lnTo>
                <a:lnTo>
                  <a:pt x="70" y="136"/>
                </a:lnTo>
                <a:lnTo>
                  <a:pt x="79" y="149"/>
                </a:lnTo>
                <a:lnTo>
                  <a:pt x="98" y="181"/>
                </a:lnTo>
                <a:lnTo>
                  <a:pt x="114" y="216"/>
                </a:lnTo>
                <a:lnTo>
                  <a:pt x="130" y="252"/>
                </a:lnTo>
                <a:lnTo>
                  <a:pt x="144" y="289"/>
                </a:lnTo>
                <a:lnTo>
                  <a:pt x="160" y="328"/>
                </a:lnTo>
                <a:lnTo>
                  <a:pt x="176" y="366"/>
                </a:lnTo>
                <a:lnTo>
                  <a:pt x="195" y="403"/>
                </a:lnTo>
                <a:lnTo>
                  <a:pt x="213" y="438"/>
                </a:lnTo>
                <a:lnTo>
                  <a:pt x="223" y="455"/>
                </a:lnTo>
                <a:lnTo>
                  <a:pt x="234" y="473"/>
                </a:lnTo>
                <a:lnTo>
                  <a:pt x="245" y="489"/>
                </a:lnTo>
                <a:lnTo>
                  <a:pt x="257" y="503"/>
                </a:lnTo>
                <a:lnTo>
                  <a:pt x="271" y="518"/>
                </a:lnTo>
                <a:lnTo>
                  <a:pt x="285" y="532"/>
                </a:lnTo>
                <a:lnTo>
                  <a:pt x="299" y="544"/>
                </a:lnTo>
                <a:lnTo>
                  <a:pt x="315" y="555"/>
                </a:lnTo>
                <a:lnTo>
                  <a:pt x="353" y="494"/>
                </a:lnTo>
                <a:lnTo>
                  <a:pt x="342" y="486"/>
                </a:lnTo>
                <a:lnTo>
                  <a:pt x="332" y="478"/>
                </a:lnTo>
                <a:lnTo>
                  <a:pt x="321" y="468"/>
                </a:lnTo>
                <a:lnTo>
                  <a:pt x="312" y="458"/>
                </a:lnTo>
                <a:lnTo>
                  <a:pt x="302" y="446"/>
                </a:lnTo>
                <a:lnTo>
                  <a:pt x="293" y="432"/>
                </a:lnTo>
                <a:lnTo>
                  <a:pt x="283" y="419"/>
                </a:lnTo>
                <a:lnTo>
                  <a:pt x="276" y="404"/>
                </a:lnTo>
                <a:lnTo>
                  <a:pt x="259" y="371"/>
                </a:lnTo>
                <a:lnTo>
                  <a:pt x="241" y="336"/>
                </a:lnTo>
                <a:lnTo>
                  <a:pt x="227" y="300"/>
                </a:lnTo>
                <a:lnTo>
                  <a:pt x="211" y="262"/>
                </a:lnTo>
                <a:lnTo>
                  <a:pt x="195" y="224"/>
                </a:lnTo>
                <a:lnTo>
                  <a:pt x="179" y="186"/>
                </a:lnTo>
                <a:lnTo>
                  <a:pt x="160" y="149"/>
                </a:lnTo>
                <a:lnTo>
                  <a:pt x="142" y="115"/>
                </a:lnTo>
                <a:lnTo>
                  <a:pt x="131" y="96"/>
                </a:lnTo>
                <a:lnTo>
                  <a:pt x="120" y="80"/>
                </a:lnTo>
                <a:lnTo>
                  <a:pt x="109" y="64"/>
                </a:lnTo>
                <a:lnTo>
                  <a:pt x="96" y="50"/>
                </a:lnTo>
                <a:lnTo>
                  <a:pt x="83" y="36"/>
                </a:lnTo>
                <a:lnTo>
                  <a:pt x="68" y="23"/>
                </a:lnTo>
                <a:lnTo>
                  <a:pt x="52" y="11"/>
                </a:lnTo>
                <a:lnTo>
                  <a:pt x="36" y="0"/>
                </a:lnTo>
                <a:lnTo>
                  <a:pt x="36" y="2"/>
                </a:lnTo>
                <a:lnTo>
                  <a:pt x="0" y="63"/>
                </a:lnTo>
                <a:close/>
              </a:path>
            </a:pathLst>
          </a:custGeom>
          <a:solidFill>
            <a:schemeClr val="tx2"/>
          </a:solidFill>
          <a:ln w="9525">
            <a:noFill/>
            <a:round/>
            <a:headEnd/>
            <a:tailEnd/>
          </a:ln>
        </p:spPr>
        <p:txBody>
          <a:bodyPr/>
          <a:lstStyle/>
          <a:p>
            <a:endParaRPr lang="en-US"/>
          </a:p>
        </p:txBody>
      </p:sp>
      <p:sp>
        <p:nvSpPr>
          <p:cNvPr id="22557" name="Freeform 26"/>
          <p:cNvSpPr>
            <a:spLocks/>
          </p:cNvSpPr>
          <p:nvPr/>
        </p:nvSpPr>
        <p:spPr bwMode="auto">
          <a:xfrm>
            <a:off x="3175000" y="4740275"/>
            <a:ext cx="261938" cy="23813"/>
          </a:xfrm>
          <a:custGeom>
            <a:avLst/>
            <a:gdLst>
              <a:gd name="T0" fmla="*/ 0 w 620"/>
              <a:gd name="T1" fmla="*/ 2147483647 h 101"/>
              <a:gd name="T2" fmla="*/ 0 w 620"/>
              <a:gd name="T3" fmla="*/ 2147483647 h 101"/>
              <a:gd name="T4" fmla="*/ 2147483647 w 620"/>
              <a:gd name="T5" fmla="*/ 2147483647 h 101"/>
              <a:gd name="T6" fmla="*/ 2147483647 w 620"/>
              <a:gd name="T7" fmla="*/ 2147483647 h 101"/>
              <a:gd name="T8" fmla="*/ 2147483647 w 620"/>
              <a:gd name="T9" fmla="*/ 2147483647 h 101"/>
              <a:gd name="T10" fmla="*/ 2147483647 w 620"/>
              <a:gd name="T11" fmla="*/ 2147483647 h 101"/>
              <a:gd name="T12" fmla="*/ 2147483647 w 620"/>
              <a:gd name="T13" fmla="*/ 2147483647 h 101"/>
              <a:gd name="T14" fmla="*/ 2147483647 w 620"/>
              <a:gd name="T15" fmla="*/ 2147483647 h 101"/>
              <a:gd name="T16" fmla="*/ 2147483647 w 620"/>
              <a:gd name="T17" fmla="*/ 2147483647 h 101"/>
              <a:gd name="T18" fmla="*/ 2147483647 w 620"/>
              <a:gd name="T19" fmla="*/ 2147483647 h 101"/>
              <a:gd name="T20" fmla="*/ 2147483647 w 620"/>
              <a:gd name="T21" fmla="*/ 2147483647 h 101"/>
              <a:gd name="T22" fmla="*/ 2147483647 w 620"/>
              <a:gd name="T23" fmla="*/ 2147483647 h 101"/>
              <a:gd name="T24" fmla="*/ 2147483647 w 620"/>
              <a:gd name="T25" fmla="*/ 2147483647 h 101"/>
              <a:gd name="T26" fmla="*/ 2147483647 w 620"/>
              <a:gd name="T27" fmla="*/ 2147483647 h 101"/>
              <a:gd name="T28" fmla="*/ 2147483647 w 620"/>
              <a:gd name="T29" fmla="*/ 2147483647 h 101"/>
              <a:gd name="T30" fmla="*/ 2147483647 w 620"/>
              <a:gd name="T31" fmla="*/ 2147483647 h 101"/>
              <a:gd name="T32" fmla="*/ 2147483647 w 620"/>
              <a:gd name="T33" fmla="*/ 2147483647 h 101"/>
              <a:gd name="T34" fmla="*/ 2147483647 w 620"/>
              <a:gd name="T35" fmla="*/ 2147483647 h 101"/>
              <a:gd name="T36" fmla="*/ 2147483647 w 620"/>
              <a:gd name="T37" fmla="*/ 2147483647 h 101"/>
              <a:gd name="T38" fmla="*/ 2147483647 w 620"/>
              <a:gd name="T39" fmla="*/ 2147483647 h 101"/>
              <a:gd name="T40" fmla="*/ 2147483647 w 620"/>
              <a:gd name="T41" fmla="*/ 2147483647 h 101"/>
              <a:gd name="T42" fmla="*/ 2147483647 w 620"/>
              <a:gd name="T43" fmla="*/ 2147483647 h 101"/>
              <a:gd name="T44" fmla="*/ 2147483647 w 620"/>
              <a:gd name="T45" fmla="*/ 2147483647 h 101"/>
              <a:gd name="T46" fmla="*/ 2147483647 w 620"/>
              <a:gd name="T47" fmla="*/ 2147483647 h 101"/>
              <a:gd name="T48" fmla="*/ 2147483647 w 620"/>
              <a:gd name="T49" fmla="*/ 2147483647 h 101"/>
              <a:gd name="T50" fmla="*/ 2147483647 w 620"/>
              <a:gd name="T51" fmla="*/ 2147483647 h 101"/>
              <a:gd name="T52" fmla="*/ 2147483647 w 620"/>
              <a:gd name="T53" fmla="*/ 2147483647 h 101"/>
              <a:gd name="T54" fmla="*/ 2147483647 w 620"/>
              <a:gd name="T55" fmla="*/ 2147483647 h 101"/>
              <a:gd name="T56" fmla="*/ 2147483647 w 620"/>
              <a:gd name="T57" fmla="*/ 2147483647 h 101"/>
              <a:gd name="T58" fmla="*/ 2147483647 w 620"/>
              <a:gd name="T59" fmla="*/ 2147483647 h 101"/>
              <a:gd name="T60" fmla="*/ 2147483647 w 620"/>
              <a:gd name="T61" fmla="*/ 2147483647 h 101"/>
              <a:gd name="T62" fmla="*/ 2147483647 w 620"/>
              <a:gd name="T63" fmla="*/ 2147483647 h 101"/>
              <a:gd name="T64" fmla="*/ 2147483647 w 620"/>
              <a:gd name="T65" fmla="*/ 2147483647 h 101"/>
              <a:gd name="T66" fmla="*/ 2147483647 w 620"/>
              <a:gd name="T67" fmla="*/ 0 h 101"/>
              <a:gd name="T68" fmla="*/ 2147483647 w 620"/>
              <a:gd name="T69" fmla="*/ 0 h 101"/>
              <a:gd name="T70" fmla="*/ 2147483647 w 620"/>
              <a:gd name="T71" fmla="*/ 2147483647 h 101"/>
              <a:gd name="T72" fmla="*/ 2147483647 w 620"/>
              <a:gd name="T73" fmla="*/ 2147483647 h 101"/>
              <a:gd name="T74" fmla="*/ 2147483647 w 620"/>
              <a:gd name="T75" fmla="*/ 2147483647 h 101"/>
              <a:gd name="T76" fmla="*/ 2147483647 w 620"/>
              <a:gd name="T77" fmla="*/ 2147483647 h 101"/>
              <a:gd name="T78" fmla="*/ 2147483647 w 620"/>
              <a:gd name="T79" fmla="*/ 2147483647 h 101"/>
              <a:gd name="T80" fmla="*/ 2147483647 w 620"/>
              <a:gd name="T81" fmla="*/ 2147483647 h 101"/>
              <a:gd name="T82" fmla="*/ 2147483647 w 620"/>
              <a:gd name="T83" fmla="*/ 2147483647 h 101"/>
              <a:gd name="T84" fmla="*/ 2147483647 w 620"/>
              <a:gd name="T85" fmla="*/ 2147483647 h 101"/>
              <a:gd name="T86" fmla="*/ 2147483647 w 620"/>
              <a:gd name="T87" fmla="*/ 2147483647 h 101"/>
              <a:gd name="T88" fmla="*/ 2147483647 w 620"/>
              <a:gd name="T89" fmla="*/ 2147483647 h 101"/>
              <a:gd name="T90" fmla="*/ 2147483647 w 620"/>
              <a:gd name="T91" fmla="*/ 2147483647 h 101"/>
              <a:gd name="T92" fmla="*/ 2147483647 w 620"/>
              <a:gd name="T93" fmla="*/ 2147483647 h 101"/>
              <a:gd name="T94" fmla="*/ 2147483647 w 620"/>
              <a:gd name="T95" fmla="*/ 2147483647 h 101"/>
              <a:gd name="T96" fmla="*/ 2147483647 w 620"/>
              <a:gd name="T97" fmla="*/ 2147483647 h 101"/>
              <a:gd name="T98" fmla="*/ 2147483647 w 620"/>
              <a:gd name="T99" fmla="*/ 2147483647 h 101"/>
              <a:gd name="T100" fmla="*/ 2147483647 w 620"/>
              <a:gd name="T101" fmla="*/ 2147483647 h 101"/>
              <a:gd name="T102" fmla="*/ 2147483647 w 620"/>
              <a:gd name="T103" fmla="*/ 2147483647 h 101"/>
              <a:gd name="T104" fmla="*/ 0 w 620"/>
              <a:gd name="T105" fmla="*/ 2147483647 h 101"/>
              <a:gd name="T106" fmla="*/ 0 w 620"/>
              <a:gd name="T107" fmla="*/ 2147483647 h 101"/>
              <a:gd name="T108" fmla="*/ 0 w 620"/>
              <a:gd name="T109" fmla="*/ 2147483647 h 1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0"/>
              <a:gd name="T166" fmla="*/ 0 h 101"/>
              <a:gd name="T167" fmla="*/ 620 w 620"/>
              <a:gd name="T168" fmla="*/ 101 h 1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0" h="101">
                <a:moveTo>
                  <a:pt x="0" y="68"/>
                </a:moveTo>
                <a:lnTo>
                  <a:pt x="0" y="68"/>
                </a:lnTo>
                <a:lnTo>
                  <a:pt x="17" y="78"/>
                </a:lnTo>
                <a:lnTo>
                  <a:pt x="36" y="85"/>
                </a:lnTo>
                <a:lnTo>
                  <a:pt x="54" y="90"/>
                </a:lnTo>
                <a:lnTo>
                  <a:pt x="73" y="95"/>
                </a:lnTo>
                <a:lnTo>
                  <a:pt x="92" y="97"/>
                </a:lnTo>
                <a:lnTo>
                  <a:pt x="112" y="100"/>
                </a:lnTo>
                <a:lnTo>
                  <a:pt x="132" y="101"/>
                </a:lnTo>
                <a:lnTo>
                  <a:pt x="153" y="101"/>
                </a:lnTo>
                <a:lnTo>
                  <a:pt x="192" y="100"/>
                </a:lnTo>
                <a:lnTo>
                  <a:pt x="233" y="96"/>
                </a:lnTo>
                <a:lnTo>
                  <a:pt x="274" y="91"/>
                </a:lnTo>
                <a:lnTo>
                  <a:pt x="315" y="86"/>
                </a:lnTo>
                <a:lnTo>
                  <a:pt x="356" y="80"/>
                </a:lnTo>
                <a:lnTo>
                  <a:pt x="395" y="75"/>
                </a:lnTo>
                <a:lnTo>
                  <a:pt x="433" y="73"/>
                </a:lnTo>
                <a:lnTo>
                  <a:pt x="470" y="71"/>
                </a:lnTo>
                <a:lnTo>
                  <a:pt x="486" y="71"/>
                </a:lnTo>
                <a:lnTo>
                  <a:pt x="503" y="73"/>
                </a:lnTo>
                <a:lnTo>
                  <a:pt x="519" y="74"/>
                </a:lnTo>
                <a:lnTo>
                  <a:pt x="534" y="76"/>
                </a:lnTo>
                <a:lnTo>
                  <a:pt x="547" y="80"/>
                </a:lnTo>
                <a:lnTo>
                  <a:pt x="561" y="85"/>
                </a:lnTo>
                <a:lnTo>
                  <a:pt x="573" y="90"/>
                </a:lnTo>
                <a:lnTo>
                  <a:pt x="584" y="96"/>
                </a:lnTo>
                <a:lnTo>
                  <a:pt x="620" y="35"/>
                </a:lnTo>
                <a:lnTo>
                  <a:pt x="603" y="25"/>
                </a:lnTo>
                <a:lnTo>
                  <a:pt x="586" y="17"/>
                </a:lnTo>
                <a:lnTo>
                  <a:pt x="567" y="11"/>
                </a:lnTo>
                <a:lnTo>
                  <a:pt x="547" y="6"/>
                </a:lnTo>
                <a:lnTo>
                  <a:pt x="529" y="4"/>
                </a:lnTo>
                <a:lnTo>
                  <a:pt x="509" y="1"/>
                </a:lnTo>
                <a:lnTo>
                  <a:pt x="490" y="0"/>
                </a:lnTo>
                <a:lnTo>
                  <a:pt x="469" y="0"/>
                </a:lnTo>
                <a:lnTo>
                  <a:pt x="429" y="1"/>
                </a:lnTo>
                <a:lnTo>
                  <a:pt x="388" y="5"/>
                </a:lnTo>
                <a:lnTo>
                  <a:pt x="347" y="10"/>
                </a:lnTo>
                <a:lnTo>
                  <a:pt x="306" y="15"/>
                </a:lnTo>
                <a:lnTo>
                  <a:pt x="266" y="21"/>
                </a:lnTo>
                <a:lnTo>
                  <a:pt x="226" y="25"/>
                </a:lnTo>
                <a:lnTo>
                  <a:pt x="188" y="28"/>
                </a:lnTo>
                <a:lnTo>
                  <a:pt x="151" y="30"/>
                </a:lnTo>
                <a:lnTo>
                  <a:pt x="134" y="30"/>
                </a:lnTo>
                <a:lnTo>
                  <a:pt x="118" y="28"/>
                </a:lnTo>
                <a:lnTo>
                  <a:pt x="102" y="27"/>
                </a:lnTo>
                <a:lnTo>
                  <a:pt x="86" y="25"/>
                </a:lnTo>
                <a:lnTo>
                  <a:pt x="73" y="21"/>
                </a:lnTo>
                <a:lnTo>
                  <a:pt x="59" y="17"/>
                </a:lnTo>
                <a:lnTo>
                  <a:pt x="47" y="12"/>
                </a:lnTo>
                <a:lnTo>
                  <a:pt x="36" y="6"/>
                </a:lnTo>
                <a:lnTo>
                  <a:pt x="0" y="68"/>
                </a:lnTo>
                <a:close/>
              </a:path>
            </a:pathLst>
          </a:custGeom>
          <a:solidFill>
            <a:schemeClr val="tx2"/>
          </a:solidFill>
          <a:ln w="9525">
            <a:noFill/>
            <a:round/>
            <a:headEnd/>
            <a:tailEnd/>
          </a:ln>
        </p:spPr>
        <p:txBody>
          <a:bodyPr/>
          <a:lstStyle/>
          <a:p>
            <a:endParaRPr lang="en-US"/>
          </a:p>
        </p:txBody>
      </p:sp>
      <p:sp>
        <p:nvSpPr>
          <p:cNvPr id="22558" name="Freeform 27"/>
          <p:cNvSpPr>
            <a:spLocks/>
          </p:cNvSpPr>
          <p:nvPr/>
        </p:nvSpPr>
        <p:spPr bwMode="auto">
          <a:xfrm>
            <a:off x="3041650" y="4622800"/>
            <a:ext cx="149225" cy="131763"/>
          </a:xfrm>
          <a:custGeom>
            <a:avLst/>
            <a:gdLst>
              <a:gd name="T0" fmla="*/ 0 w 353"/>
              <a:gd name="T1" fmla="*/ 2147483647 h 554"/>
              <a:gd name="T2" fmla="*/ 2147483647 w 353"/>
              <a:gd name="T3" fmla="*/ 2147483647 h 554"/>
              <a:gd name="T4" fmla="*/ 2147483647 w 353"/>
              <a:gd name="T5" fmla="*/ 2147483647 h 554"/>
              <a:gd name="T6" fmla="*/ 2147483647 w 353"/>
              <a:gd name="T7" fmla="*/ 2147483647 h 554"/>
              <a:gd name="T8" fmla="*/ 2147483647 w 353"/>
              <a:gd name="T9" fmla="*/ 2147483647 h 554"/>
              <a:gd name="T10" fmla="*/ 2147483647 w 353"/>
              <a:gd name="T11" fmla="*/ 2147483647 h 554"/>
              <a:gd name="T12" fmla="*/ 2147483647 w 353"/>
              <a:gd name="T13" fmla="*/ 2147483647 h 554"/>
              <a:gd name="T14" fmla="*/ 2147483647 w 353"/>
              <a:gd name="T15" fmla="*/ 2147483647 h 554"/>
              <a:gd name="T16" fmla="*/ 2147483647 w 353"/>
              <a:gd name="T17" fmla="*/ 2147483647 h 554"/>
              <a:gd name="T18" fmla="*/ 2147483647 w 353"/>
              <a:gd name="T19" fmla="*/ 2147483647 h 554"/>
              <a:gd name="T20" fmla="*/ 2147483647 w 353"/>
              <a:gd name="T21" fmla="*/ 2147483647 h 554"/>
              <a:gd name="T22" fmla="*/ 2147483647 w 353"/>
              <a:gd name="T23" fmla="*/ 2147483647 h 554"/>
              <a:gd name="T24" fmla="*/ 2147483647 w 353"/>
              <a:gd name="T25" fmla="*/ 2147483647 h 554"/>
              <a:gd name="T26" fmla="*/ 2147483647 w 353"/>
              <a:gd name="T27" fmla="*/ 2147483647 h 554"/>
              <a:gd name="T28" fmla="*/ 2147483647 w 353"/>
              <a:gd name="T29" fmla="*/ 2147483647 h 554"/>
              <a:gd name="T30" fmla="*/ 2147483647 w 353"/>
              <a:gd name="T31" fmla="*/ 2147483647 h 554"/>
              <a:gd name="T32" fmla="*/ 2147483647 w 353"/>
              <a:gd name="T33" fmla="*/ 2147483647 h 554"/>
              <a:gd name="T34" fmla="*/ 2147483647 w 353"/>
              <a:gd name="T35" fmla="*/ 2147483647 h 554"/>
              <a:gd name="T36" fmla="*/ 2147483647 w 353"/>
              <a:gd name="T37" fmla="*/ 2147483647 h 554"/>
              <a:gd name="T38" fmla="*/ 2147483647 w 353"/>
              <a:gd name="T39" fmla="*/ 2147483647 h 554"/>
              <a:gd name="T40" fmla="*/ 2147483647 w 353"/>
              <a:gd name="T41" fmla="*/ 2147483647 h 554"/>
              <a:gd name="T42" fmla="*/ 2147483647 w 353"/>
              <a:gd name="T43" fmla="*/ 2147483647 h 554"/>
              <a:gd name="T44" fmla="*/ 2147483647 w 353"/>
              <a:gd name="T45" fmla="*/ 2147483647 h 554"/>
              <a:gd name="T46" fmla="*/ 2147483647 w 353"/>
              <a:gd name="T47" fmla="*/ 2147483647 h 554"/>
              <a:gd name="T48" fmla="*/ 2147483647 w 353"/>
              <a:gd name="T49" fmla="*/ 2147483647 h 554"/>
              <a:gd name="T50" fmla="*/ 2147483647 w 353"/>
              <a:gd name="T51" fmla="*/ 2147483647 h 554"/>
              <a:gd name="T52" fmla="*/ 2147483647 w 353"/>
              <a:gd name="T53" fmla="*/ 2147483647 h 554"/>
              <a:gd name="T54" fmla="*/ 2147483647 w 353"/>
              <a:gd name="T55" fmla="*/ 2147483647 h 554"/>
              <a:gd name="T56" fmla="*/ 2147483647 w 353"/>
              <a:gd name="T57" fmla="*/ 2147483647 h 554"/>
              <a:gd name="T58" fmla="*/ 2147483647 w 353"/>
              <a:gd name="T59" fmla="*/ 2147483647 h 554"/>
              <a:gd name="T60" fmla="*/ 2147483647 w 353"/>
              <a:gd name="T61" fmla="*/ 2147483647 h 554"/>
              <a:gd name="T62" fmla="*/ 2147483647 w 353"/>
              <a:gd name="T63" fmla="*/ 2147483647 h 554"/>
              <a:gd name="T64" fmla="*/ 2147483647 w 353"/>
              <a:gd name="T65" fmla="*/ 2147483647 h 554"/>
              <a:gd name="T66" fmla="*/ 2147483647 w 353"/>
              <a:gd name="T67" fmla="*/ 2147483647 h 554"/>
              <a:gd name="T68" fmla="*/ 2147483647 w 353"/>
              <a:gd name="T69" fmla="*/ 2147483647 h 554"/>
              <a:gd name="T70" fmla="*/ 2147483647 w 353"/>
              <a:gd name="T71" fmla="*/ 2147483647 h 554"/>
              <a:gd name="T72" fmla="*/ 2147483647 w 353"/>
              <a:gd name="T73" fmla="*/ 2147483647 h 554"/>
              <a:gd name="T74" fmla="*/ 2147483647 w 353"/>
              <a:gd name="T75" fmla="*/ 2147483647 h 554"/>
              <a:gd name="T76" fmla="*/ 2147483647 w 353"/>
              <a:gd name="T77" fmla="*/ 2147483647 h 554"/>
              <a:gd name="T78" fmla="*/ 2147483647 w 353"/>
              <a:gd name="T79" fmla="*/ 2147483647 h 554"/>
              <a:gd name="T80" fmla="*/ 2147483647 w 353"/>
              <a:gd name="T81" fmla="*/ 2147483647 h 554"/>
              <a:gd name="T82" fmla="*/ 2147483647 w 353"/>
              <a:gd name="T83" fmla="*/ 2147483647 h 554"/>
              <a:gd name="T84" fmla="*/ 2147483647 w 353"/>
              <a:gd name="T85" fmla="*/ 2147483647 h 554"/>
              <a:gd name="T86" fmla="*/ 2147483647 w 353"/>
              <a:gd name="T87" fmla="*/ 2147483647 h 554"/>
              <a:gd name="T88" fmla="*/ 2147483647 w 353"/>
              <a:gd name="T89" fmla="*/ 2147483647 h 554"/>
              <a:gd name="T90" fmla="*/ 2147483647 w 353"/>
              <a:gd name="T91" fmla="*/ 2147483647 h 554"/>
              <a:gd name="T92" fmla="*/ 2147483647 w 353"/>
              <a:gd name="T93" fmla="*/ 2147483647 h 554"/>
              <a:gd name="T94" fmla="*/ 2147483647 w 353"/>
              <a:gd name="T95" fmla="*/ 2147483647 h 554"/>
              <a:gd name="T96" fmla="*/ 2147483647 w 353"/>
              <a:gd name="T97" fmla="*/ 2147483647 h 554"/>
              <a:gd name="T98" fmla="*/ 2147483647 w 353"/>
              <a:gd name="T99" fmla="*/ 2147483647 h 554"/>
              <a:gd name="T100" fmla="*/ 2147483647 w 353"/>
              <a:gd name="T101" fmla="*/ 0 h 554"/>
              <a:gd name="T102" fmla="*/ 2147483647 w 353"/>
              <a:gd name="T103" fmla="*/ 0 h 554"/>
              <a:gd name="T104" fmla="*/ 0 w 353"/>
              <a:gd name="T105" fmla="*/ 2147483647 h 554"/>
              <a:gd name="T106" fmla="*/ 2147483647 w 353"/>
              <a:gd name="T107" fmla="*/ 2147483647 h 554"/>
              <a:gd name="T108" fmla="*/ 2147483647 w 353"/>
              <a:gd name="T109" fmla="*/ 2147483647 h 554"/>
              <a:gd name="T110" fmla="*/ 0 w 353"/>
              <a:gd name="T111" fmla="*/ 2147483647 h 5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3"/>
              <a:gd name="T169" fmla="*/ 0 h 554"/>
              <a:gd name="T170" fmla="*/ 353 w 353"/>
              <a:gd name="T171" fmla="*/ 554 h 5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3" h="554">
                <a:moveTo>
                  <a:pt x="0" y="61"/>
                </a:moveTo>
                <a:lnTo>
                  <a:pt x="1" y="62"/>
                </a:lnTo>
                <a:lnTo>
                  <a:pt x="12" y="69"/>
                </a:lnTo>
                <a:lnTo>
                  <a:pt x="23" y="77"/>
                </a:lnTo>
                <a:lnTo>
                  <a:pt x="33" y="86"/>
                </a:lnTo>
                <a:lnTo>
                  <a:pt x="43" y="96"/>
                </a:lnTo>
                <a:lnTo>
                  <a:pt x="53" y="109"/>
                </a:lnTo>
                <a:lnTo>
                  <a:pt x="61" y="121"/>
                </a:lnTo>
                <a:lnTo>
                  <a:pt x="71" y="134"/>
                </a:lnTo>
                <a:lnTo>
                  <a:pt x="80" y="149"/>
                </a:lnTo>
                <a:lnTo>
                  <a:pt x="97" y="181"/>
                </a:lnTo>
                <a:lnTo>
                  <a:pt x="113" y="216"/>
                </a:lnTo>
                <a:lnTo>
                  <a:pt x="129" y="252"/>
                </a:lnTo>
                <a:lnTo>
                  <a:pt x="144" y="289"/>
                </a:lnTo>
                <a:lnTo>
                  <a:pt x="160" y="328"/>
                </a:lnTo>
                <a:lnTo>
                  <a:pt x="176" y="366"/>
                </a:lnTo>
                <a:lnTo>
                  <a:pt x="193" y="404"/>
                </a:lnTo>
                <a:lnTo>
                  <a:pt x="213" y="438"/>
                </a:lnTo>
                <a:lnTo>
                  <a:pt x="222" y="457"/>
                </a:lnTo>
                <a:lnTo>
                  <a:pt x="233" y="473"/>
                </a:lnTo>
                <a:lnTo>
                  <a:pt x="245" y="489"/>
                </a:lnTo>
                <a:lnTo>
                  <a:pt x="258" y="505"/>
                </a:lnTo>
                <a:lnTo>
                  <a:pt x="270" y="518"/>
                </a:lnTo>
                <a:lnTo>
                  <a:pt x="285" y="532"/>
                </a:lnTo>
                <a:lnTo>
                  <a:pt x="300" y="544"/>
                </a:lnTo>
                <a:lnTo>
                  <a:pt x="317" y="554"/>
                </a:lnTo>
                <a:lnTo>
                  <a:pt x="353" y="492"/>
                </a:lnTo>
                <a:lnTo>
                  <a:pt x="342" y="485"/>
                </a:lnTo>
                <a:lnTo>
                  <a:pt x="332" y="478"/>
                </a:lnTo>
                <a:lnTo>
                  <a:pt x="321" y="468"/>
                </a:lnTo>
                <a:lnTo>
                  <a:pt x="311" y="457"/>
                </a:lnTo>
                <a:lnTo>
                  <a:pt x="301" y="446"/>
                </a:lnTo>
                <a:lnTo>
                  <a:pt x="293" y="432"/>
                </a:lnTo>
                <a:lnTo>
                  <a:pt x="284" y="419"/>
                </a:lnTo>
                <a:lnTo>
                  <a:pt x="275" y="405"/>
                </a:lnTo>
                <a:lnTo>
                  <a:pt x="258" y="372"/>
                </a:lnTo>
                <a:lnTo>
                  <a:pt x="241" y="337"/>
                </a:lnTo>
                <a:lnTo>
                  <a:pt x="226" y="300"/>
                </a:lnTo>
                <a:lnTo>
                  <a:pt x="210" y="262"/>
                </a:lnTo>
                <a:lnTo>
                  <a:pt x="194" y="224"/>
                </a:lnTo>
                <a:lnTo>
                  <a:pt x="178" y="186"/>
                </a:lnTo>
                <a:lnTo>
                  <a:pt x="161" y="149"/>
                </a:lnTo>
                <a:lnTo>
                  <a:pt x="142" y="115"/>
                </a:lnTo>
                <a:lnTo>
                  <a:pt x="131" y="96"/>
                </a:lnTo>
                <a:lnTo>
                  <a:pt x="120" y="80"/>
                </a:lnTo>
                <a:lnTo>
                  <a:pt x="109" y="64"/>
                </a:lnTo>
                <a:lnTo>
                  <a:pt x="96" y="50"/>
                </a:lnTo>
                <a:lnTo>
                  <a:pt x="82" y="35"/>
                </a:lnTo>
                <a:lnTo>
                  <a:pt x="69" y="22"/>
                </a:lnTo>
                <a:lnTo>
                  <a:pt x="53" y="10"/>
                </a:lnTo>
                <a:lnTo>
                  <a:pt x="37" y="0"/>
                </a:lnTo>
                <a:lnTo>
                  <a:pt x="0" y="61"/>
                </a:lnTo>
                <a:lnTo>
                  <a:pt x="1" y="62"/>
                </a:lnTo>
                <a:lnTo>
                  <a:pt x="0" y="61"/>
                </a:lnTo>
                <a:close/>
              </a:path>
            </a:pathLst>
          </a:custGeom>
          <a:solidFill>
            <a:schemeClr val="tx2"/>
          </a:solidFill>
          <a:ln w="9525">
            <a:noFill/>
            <a:round/>
            <a:headEnd/>
            <a:tailEnd/>
          </a:ln>
        </p:spPr>
        <p:txBody>
          <a:bodyPr/>
          <a:lstStyle/>
          <a:p>
            <a:endParaRPr lang="en-US"/>
          </a:p>
        </p:txBody>
      </p:sp>
      <p:sp>
        <p:nvSpPr>
          <p:cNvPr id="22559" name="Freeform 28"/>
          <p:cNvSpPr>
            <a:spLocks/>
          </p:cNvSpPr>
          <p:nvPr/>
        </p:nvSpPr>
        <p:spPr bwMode="auto">
          <a:xfrm>
            <a:off x="2794000" y="4614863"/>
            <a:ext cx="261938" cy="25400"/>
          </a:xfrm>
          <a:custGeom>
            <a:avLst/>
            <a:gdLst>
              <a:gd name="T0" fmla="*/ 0 w 621"/>
              <a:gd name="T1" fmla="*/ 2147483647 h 102"/>
              <a:gd name="T2" fmla="*/ 2147483647 w 621"/>
              <a:gd name="T3" fmla="*/ 2147483647 h 102"/>
              <a:gd name="T4" fmla="*/ 2147483647 w 621"/>
              <a:gd name="T5" fmla="*/ 2147483647 h 102"/>
              <a:gd name="T6" fmla="*/ 2147483647 w 621"/>
              <a:gd name="T7" fmla="*/ 2147483647 h 102"/>
              <a:gd name="T8" fmla="*/ 2147483647 w 621"/>
              <a:gd name="T9" fmla="*/ 2147483647 h 102"/>
              <a:gd name="T10" fmla="*/ 2147483647 w 621"/>
              <a:gd name="T11" fmla="*/ 2147483647 h 102"/>
              <a:gd name="T12" fmla="*/ 2147483647 w 621"/>
              <a:gd name="T13" fmla="*/ 2147483647 h 102"/>
              <a:gd name="T14" fmla="*/ 2147483647 w 621"/>
              <a:gd name="T15" fmla="*/ 2147483647 h 102"/>
              <a:gd name="T16" fmla="*/ 2147483647 w 621"/>
              <a:gd name="T17" fmla="*/ 2147483647 h 102"/>
              <a:gd name="T18" fmla="*/ 2147483647 w 621"/>
              <a:gd name="T19" fmla="*/ 2147483647 h 102"/>
              <a:gd name="T20" fmla="*/ 2147483647 w 621"/>
              <a:gd name="T21" fmla="*/ 2147483647 h 102"/>
              <a:gd name="T22" fmla="*/ 2147483647 w 621"/>
              <a:gd name="T23" fmla="*/ 2147483647 h 102"/>
              <a:gd name="T24" fmla="*/ 2147483647 w 621"/>
              <a:gd name="T25" fmla="*/ 2147483647 h 102"/>
              <a:gd name="T26" fmla="*/ 2147483647 w 621"/>
              <a:gd name="T27" fmla="*/ 2147483647 h 102"/>
              <a:gd name="T28" fmla="*/ 2147483647 w 621"/>
              <a:gd name="T29" fmla="*/ 2147483647 h 102"/>
              <a:gd name="T30" fmla="*/ 2147483647 w 621"/>
              <a:gd name="T31" fmla="*/ 2147483647 h 102"/>
              <a:gd name="T32" fmla="*/ 2147483647 w 621"/>
              <a:gd name="T33" fmla="*/ 2147483647 h 102"/>
              <a:gd name="T34" fmla="*/ 2147483647 w 621"/>
              <a:gd name="T35" fmla="*/ 2147483647 h 102"/>
              <a:gd name="T36" fmla="*/ 2147483647 w 621"/>
              <a:gd name="T37" fmla="*/ 2147483647 h 102"/>
              <a:gd name="T38" fmla="*/ 2147483647 w 621"/>
              <a:gd name="T39" fmla="*/ 2147483647 h 102"/>
              <a:gd name="T40" fmla="*/ 2147483647 w 621"/>
              <a:gd name="T41" fmla="*/ 2147483647 h 102"/>
              <a:gd name="T42" fmla="*/ 2147483647 w 621"/>
              <a:gd name="T43" fmla="*/ 2147483647 h 102"/>
              <a:gd name="T44" fmla="*/ 2147483647 w 621"/>
              <a:gd name="T45" fmla="*/ 2147483647 h 102"/>
              <a:gd name="T46" fmla="*/ 2147483647 w 621"/>
              <a:gd name="T47" fmla="*/ 2147483647 h 102"/>
              <a:gd name="T48" fmla="*/ 2147483647 w 621"/>
              <a:gd name="T49" fmla="*/ 2147483647 h 102"/>
              <a:gd name="T50" fmla="*/ 2147483647 w 621"/>
              <a:gd name="T51" fmla="*/ 2147483647 h 102"/>
              <a:gd name="T52" fmla="*/ 2147483647 w 621"/>
              <a:gd name="T53" fmla="*/ 2147483647 h 102"/>
              <a:gd name="T54" fmla="*/ 2147483647 w 621"/>
              <a:gd name="T55" fmla="*/ 2147483647 h 102"/>
              <a:gd name="T56" fmla="*/ 2147483647 w 621"/>
              <a:gd name="T57" fmla="*/ 2147483647 h 102"/>
              <a:gd name="T58" fmla="*/ 2147483647 w 621"/>
              <a:gd name="T59" fmla="*/ 2147483647 h 102"/>
              <a:gd name="T60" fmla="*/ 2147483647 w 621"/>
              <a:gd name="T61" fmla="*/ 2147483647 h 102"/>
              <a:gd name="T62" fmla="*/ 2147483647 w 621"/>
              <a:gd name="T63" fmla="*/ 2147483647 h 102"/>
              <a:gd name="T64" fmla="*/ 2147483647 w 621"/>
              <a:gd name="T65" fmla="*/ 2147483647 h 102"/>
              <a:gd name="T66" fmla="*/ 2147483647 w 621"/>
              <a:gd name="T67" fmla="*/ 2147483647 h 102"/>
              <a:gd name="T68" fmla="*/ 2147483647 w 621"/>
              <a:gd name="T69" fmla="*/ 0 h 102"/>
              <a:gd name="T70" fmla="*/ 2147483647 w 621"/>
              <a:gd name="T71" fmla="*/ 2147483647 h 102"/>
              <a:gd name="T72" fmla="*/ 2147483647 w 621"/>
              <a:gd name="T73" fmla="*/ 2147483647 h 102"/>
              <a:gd name="T74" fmla="*/ 2147483647 w 621"/>
              <a:gd name="T75" fmla="*/ 2147483647 h 102"/>
              <a:gd name="T76" fmla="*/ 2147483647 w 621"/>
              <a:gd name="T77" fmla="*/ 2147483647 h 102"/>
              <a:gd name="T78" fmla="*/ 2147483647 w 621"/>
              <a:gd name="T79" fmla="*/ 2147483647 h 102"/>
              <a:gd name="T80" fmla="*/ 2147483647 w 621"/>
              <a:gd name="T81" fmla="*/ 2147483647 h 102"/>
              <a:gd name="T82" fmla="*/ 2147483647 w 621"/>
              <a:gd name="T83" fmla="*/ 2147483647 h 102"/>
              <a:gd name="T84" fmla="*/ 2147483647 w 621"/>
              <a:gd name="T85" fmla="*/ 2147483647 h 102"/>
              <a:gd name="T86" fmla="*/ 2147483647 w 621"/>
              <a:gd name="T87" fmla="*/ 2147483647 h 102"/>
              <a:gd name="T88" fmla="*/ 2147483647 w 621"/>
              <a:gd name="T89" fmla="*/ 2147483647 h 102"/>
              <a:gd name="T90" fmla="*/ 2147483647 w 621"/>
              <a:gd name="T91" fmla="*/ 2147483647 h 102"/>
              <a:gd name="T92" fmla="*/ 2147483647 w 621"/>
              <a:gd name="T93" fmla="*/ 2147483647 h 102"/>
              <a:gd name="T94" fmla="*/ 2147483647 w 621"/>
              <a:gd name="T95" fmla="*/ 2147483647 h 102"/>
              <a:gd name="T96" fmla="*/ 2147483647 w 621"/>
              <a:gd name="T97" fmla="*/ 2147483647 h 102"/>
              <a:gd name="T98" fmla="*/ 2147483647 w 621"/>
              <a:gd name="T99" fmla="*/ 2147483647 h 102"/>
              <a:gd name="T100" fmla="*/ 2147483647 w 621"/>
              <a:gd name="T101" fmla="*/ 2147483647 h 102"/>
              <a:gd name="T102" fmla="*/ 2147483647 w 621"/>
              <a:gd name="T103" fmla="*/ 2147483647 h 102"/>
              <a:gd name="T104" fmla="*/ 0 w 621"/>
              <a:gd name="T105" fmla="*/ 2147483647 h 102"/>
              <a:gd name="T106" fmla="*/ 0 w 621"/>
              <a:gd name="T107" fmla="*/ 2147483647 h 102"/>
              <a:gd name="T108" fmla="*/ 2147483647 w 621"/>
              <a:gd name="T109" fmla="*/ 2147483647 h 102"/>
              <a:gd name="T110" fmla="*/ 0 w 621"/>
              <a:gd name="T111" fmla="*/ 2147483647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1"/>
              <a:gd name="T169" fmla="*/ 0 h 102"/>
              <a:gd name="T170" fmla="*/ 621 w 621"/>
              <a:gd name="T171" fmla="*/ 102 h 1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1" h="102">
                <a:moveTo>
                  <a:pt x="0" y="69"/>
                </a:moveTo>
                <a:lnTo>
                  <a:pt x="1" y="70"/>
                </a:lnTo>
                <a:lnTo>
                  <a:pt x="18" y="78"/>
                </a:lnTo>
                <a:lnTo>
                  <a:pt x="36" y="86"/>
                </a:lnTo>
                <a:lnTo>
                  <a:pt x="55" y="92"/>
                </a:lnTo>
                <a:lnTo>
                  <a:pt x="73" y="96"/>
                </a:lnTo>
                <a:lnTo>
                  <a:pt x="93" y="99"/>
                </a:lnTo>
                <a:lnTo>
                  <a:pt x="113" y="101"/>
                </a:lnTo>
                <a:lnTo>
                  <a:pt x="132" y="102"/>
                </a:lnTo>
                <a:lnTo>
                  <a:pt x="153" y="102"/>
                </a:lnTo>
                <a:lnTo>
                  <a:pt x="193" y="101"/>
                </a:lnTo>
                <a:lnTo>
                  <a:pt x="234" y="97"/>
                </a:lnTo>
                <a:lnTo>
                  <a:pt x="275" y="92"/>
                </a:lnTo>
                <a:lnTo>
                  <a:pt x="316" y="86"/>
                </a:lnTo>
                <a:lnTo>
                  <a:pt x="356" y="81"/>
                </a:lnTo>
                <a:lnTo>
                  <a:pt x="396" y="76"/>
                </a:lnTo>
                <a:lnTo>
                  <a:pt x="434" y="72"/>
                </a:lnTo>
                <a:lnTo>
                  <a:pt x="471" y="71"/>
                </a:lnTo>
                <a:lnTo>
                  <a:pt x="487" y="72"/>
                </a:lnTo>
                <a:lnTo>
                  <a:pt x="504" y="72"/>
                </a:lnTo>
                <a:lnTo>
                  <a:pt x="519" y="75"/>
                </a:lnTo>
                <a:lnTo>
                  <a:pt x="533" y="77"/>
                </a:lnTo>
                <a:lnTo>
                  <a:pt x="548" y="81"/>
                </a:lnTo>
                <a:lnTo>
                  <a:pt x="560" y="85"/>
                </a:lnTo>
                <a:lnTo>
                  <a:pt x="573" y="91"/>
                </a:lnTo>
                <a:lnTo>
                  <a:pt x="584" y="96"/>
                </a:lnTo>
                <a:lnTo>
                  <a:pt x="621" y="35"/>
                </a:lnTo>
                <a:lnTo>
                  <a:pt x="603" y="26"/>
                </a:lnTo>
                <a:lnTo>
                  <a:pt x="586" y="18"/>
                </a:lnTo>
                <a:lnTo>
                  <a:pt x="568" y="12"/>
                </a:lnTo>
                <a:lnTo>
                  <a:pt x="548" y="7"/>
                </a:lnTo>
                <a:lnTo>
                  <a:pt x="530" y="3"/>
                </a:lnTo>
                <a:lnTo>
                  <a:pt x="510" y="2"/>
                </a:lnTo>
                <a:lnTo>
                  <a:pt x="490" y="1"/>
                </a:lnTo>
                <a:lnTo>
                  <a:pt x="469" y="0"/>
                </a:lnTo>
                <a:lnTo>
                  <a:pt x="430" y="1"/>
                </a:lnTo>
                <a:lnTo>
                  <a:pt x="388" y="5"/>
                </a:lnTo>
                <a:lnTo>
                  <a:pt x="348" y="10"/>
                </a:lnTo>
                <a:lnTo>
                  <a:pt x="307" y="16"/>
                </a:lnTo>
                <a:lnTo>
                  <a:pt x="266" y="21"/>
                </a:lnTo>
                <a:lnTo>
                  <a:pt x="226" y="26"/>
                </a:lnTo>
                <a:lnTo>
                  <a:pt x="188" y="29"/>
                </a:lnTo>
                <a:lnTo>
                  <a:pt x="151" y="30"/>
                </a:lnTo>
                <a:lnTo>
                  <a:pt x="135" y="30"/>
                </a:lnTo>
                <a:lnTo>
                  <a:pt x="118" y="29"/>
                </a:lnTo>
                <a:lnTo>
                  <a:pt x="102" y="28"/>
                </a:lnTo>
                <a:lnTo>
                  <a:pt x="87" y="26"/>
                </a:lnTo>
                <a:lnTo>
                  <a:pt x="73" y="22"/>
                </a:lnTo>
                <a:lnTo>
                  <a:pt x="60" y="18"/>
                </a:lnTo>
                <a:lnTo>
                  <a:pt x="48" y="13"/>
                </a:lnTo>
                <a:lnTo>
                  <a:pt x="36" y="7"/>
                </a:lnTo>
                <a:lnTo>
                  <a:pt x="36" y="8"/>
                </a:lnTo>
                <a:lnTo>
                  <a:pt x="0" y="69"/>
                </a:lnTo>
                <a:lnTo>
                  <a:pt x="1" y="70"/>
                </a:lnTo>
                <a:lnTo>
                  <a:pt x="0" y="69"/>
                </a:lnTo>
                <a:close/>
              </a:path>
            </a:pathLst>
          </a:custGeom>
          <a:solidFill>
            <a:schemeClr val="tx2"/>
          </a:solidFill>
          <a:ln w="9525">
            <a:noFill/>
            <a:round/>
            <a:headEnd/>
            <a:tailEnd/>
          </a:ln>
        </p:spPr>
        <p:txBody>
          <a:bodyPr/>
          <a:lstStyle/>
          <a:p>
            <a:endParaRPr lang="en-US"/>
          </a:p>
        </p:txBody>
      </p:sp>
      <p:sp>
        <p:nvSpPr>
          <p:cNvPr id="22560" name="Freeform 29"/>
          <p:cNvSpPr>
            <a:spLocks/>
          </p:cNvSpPr>
          <p:nvPr/>
        </p:nvSpPr>
        <p:spPr bwMode="auto">
          <a:xfrm>
            <a:off x="2660650" y="4498975"/>
            <a:ext cx="147638" cy="131763"/>
          </a:xfrm>
          <a:custGeom>
            <a:avLst/>
            <a:gdLst>
              <a:gd name="T0" fmla="*/ 0 w 353"/>
              <a:gd name="T1" fmla="*/ 2147483647 h 554"/>
              <a:gd name="T2" fmla="*/ 2147483647 w 353"/>
              <a:gd name="T3" fmla="*/ 2147483647 h 554"/>
              <a:gd name="T4" fmla="*/ 2147483647 w 353"/>
              <a:gd name="T5" fmla="*/ 2147483647 h 554"/>
              <a:gd name="T6" fmla="*/ 2147483647 w 353"/>
              <a:gd name="T7" fmla="*/ 2147483647 h 554"/>
              <a:gd name="T8" fmla="*/ 2147483647 w 353"/>
              <a:gd name="T9" fmla="*/ 2147483647 h 554"/>
              <a:gd name="T10" fmla="*/ 2147483647 w 353"/>
              <a:gd name="T11" fmla="*/ 2147483647 h 554"/>
              <a:gd name="T12" fmla="*/ 2147483647 w 353"/>
              <a:gd name="T13" fmla="*/ 2147483647 h 554"/>
              <a:gd name="T14" fmla="*/ 2147483647 w 353"/>
              <a:gd name="T15" fmla="*/ 2147483647 h 554"/>
              <a:gd name="T16" fmla="*/ 2147483647 w 353"/>
              <a:gd name="T17" fmla="*/ 2147483647 h 554"/>
              <a:gd name="T18" fmla="*/ 2147483647 w 353"/>
              <a:gd name="T19" fmla="*/ 2147483647 h 554"/>
              <a:gd name="T20" fmla="*/ 2147483647 w 353"/>
              <a:gd name="T21" fmla="*/ 2147483647 h 554"/>
              <a:gd name="T22" fmla="*/ 2147483647 w 353"/>
              <a:gd name="T23" fmla="*/ 2147483647 h 554"/>
              <a:gd name="T24" fmla="*/ 2147483647 w 353"/>
              <a:gd name="T25" fmla="*/ 2147483647 h 554"/>
              <a:gd name="T26" fmla="*/ 2147483647 w 353"/>
              <a:gd name="T27" fmla="*/ 2147483647 h 554"/>
              <a:gd name="T28" fmla="*/ 2147483647 w 353"/>
              <a:gd name="T29" fmla="*/ 2147483647 h 554"/>
              <a:gd name="T30" fmla="*/ 2147483647 w 353"/>
              <a:gd name="T31" fmla="*/ 2147483647 h 554"/>
              <a:gd name="T32" fmla="*/ 2147483647 w 353"/>
              <a:gd name="T33" fmla="*/ 2147483647 h 554"/>
              <a:gd name="T34" fmla="*/ 2147483647 w 353"/>
              <a:gd name="T35" fmla="*/ 2147483647 h 554"/>
              <a:gd name="T36" fmla="*/ 2147483647 w 353"/>
              <a:gd name="T37" fmla="*/ 2147483647 h 554"/>
              <a:gd name="T38" fmla="*/ 2147483647 w 353"/>
              <a:gd name="T39" fmla="*/ 2147483647 h 554"/>
              <a:gd name="T40" fmla="*/ 2147483647 w 353"/>
              <a:gd name="T41" fmla="*/ 2147483647 h 554"/>
              <a:gd name="T42" fmla="*/ 2147483647 w 353"/>
              <a:gd name="T43" fmla="*/ 2147483647 h 554"/>
              <a:gd name="T44" fmla="*/ 2147483647 w 353"/>
              <a:gd name="T45" fmla="*/ 2147483647 h 554"/>
              <a:gd name="T46" fmla="*/ 2147483647 w 353"/>
              <a:gd name="T47" fmla="*/ 2147483647 h 554"/>
              <a:gd name="T48" fmla="*/ 2147483647 w 353"/>
              <a:gd name="T49" fmla="*/ 2147483647 h 554"/>
              <a:gd name="T50" fmla="*/ 2147483647 w 353"/>
              <a:gd name="T51" fmla="*/ 2147483647 h 554"/>
              <a:gd name="T52" fmla="*/ 2147483647 w 353"/>
              <a:gd name="T53" fmla="*/ 2147483647 h 554"/>
              <a:gd name="T54" fmla="*/ 2147483647 w 353"/>
              <a:gd name="T55" fmla="*/ 2147483647 h 554"/>
              <a:gd name="T56" fmla="*/ 2147483647 w 353"/>
              <a:gd name="T57" fmla="*/ 2147483647 h 554"/>
              <a:gd name="T58" fmla="*/ 2147483647 w 353"/>
              <a:gd name="T59" fmla="*/ 2147483647 h 554"/>
              <a:gd name="T60" fmla="*/ 2147483647 w 353"/>
              <a:gd name="T61" fmla="*/ 2147483647 h 554"/>
              <a:gd name="T62" fmla="*/ 2147483647 w 353"/>
              <a:gd name="T63" fmla="*/ 2147483647 h 554"/>
              <a:gd name="T64" fmla="*/ 2147483647 w 353"/>
              <a:gd name="T65" fmla="*/ 2147483647 h 554"/>
              <a:gd name="T66" fmla="*/ 2147483647 w 353"/>
              <a:gd name="T67" fmla="*/ 2147483647 h 554"/>
              <a:gd name="T68" fmla="*/ 2147483647 w 353"/>
              <a:gd name="T69" fmla="*/ 2147483647 h 554"/>
              <a:gd name="T70" fmla="*/ 2147483647 w 353"/>
              <a:gd name="T71" fmla="*/ 2147483647 h 554"/>
              <a:gd name="T72" fmla="*/ 2147483647 w 353"/>
              <a:gd name="T73" fmla="*/ 2147483647 h 554"/>
              <a:gd name="T74" fmla="*/ 2147483647 w 353"/>
              <a:gd name="T75" fmla="*/ 2147483647 h 554"/>
              <a:gd name="T76" fmla="*/ 2147483647 w 353"/>
              <a:gd name="T77" fmla="*/ 2147483647 h 554"/>
              <a:gd name="T78" fmla="*/ 2147483647 w 353"/>
              <a:gd name="T79" fmla="*/ 2147483647 h 554"/>
              <a:gd name="T80" fmla="*/ 2147483647 w 353"/>
              <a:gd name="T81" fmla="*/ 2147483647 h 554"/>
              <a:gd name="T82" fmla="*/ 2147483647 w 353"/>
              <a:gd name="T83" fmla="*/ 2147483647 h 554"/>
              <a:gd name="T84" fmla="*/ 2147483647 w 353"/>
              <a:gd name="T85" fmla="*/ 2147483647 h 554"/>
              <a:gd name="T86" fmla="*/ 2147483647 w 353"/>
              <a:gd name="T87" fmla="*/ 2147483647 h 554"/>
              <a:gd name="T88" fmla="*/ 2147483647 w 353"/>
              <a:gd name="T89" fmla="*/ 2147483647 h 554"/>
              <a:gd name="T90" fmla="*/ 2147483647 w 353"/>
              <a:gd name="T91" fmla="*/ 2147483647 h 554"/>
              <a:gd name="T92" fmla="*/ 2147483647 w 353"/>
              <a:gd name="T93" fmla="*/ 2147483647 h 554"/>
              <a:gd name="T94" fmla="*/ 2147483647 w 353"/>
              <a:gd name="T95" fmla="*/ 2147483647 h 554"/>
              <a:gd name="T96" fmla="*/ 2147483647 w 353"/>
              <a:gd name="T97" fmla="*/ 2147483647 h 554"/>
              <a:gd name="T98" fmla="*/ 2147483647 w 353"/>
              <a:gd name="T99" fmla="*/ 2147483647 h 554"/>
              <a:gd name="T100" fmla="*/ 2147483647 w 353"/>
              <a:gd name="T101" fmla="*/ 0 h 554"/>
              <a:gd name="T102" fmla="*/ 2147483647 w 353"/>
              <a:gd name="T103" fmla="*/ 0 h 554"/>
              <a:gd name="T104" fmla="*/ 0 w 353"/>
              <a:gd name="T105" fmla="*/ 2147483647 h 554"/>
              <a:gd name="T106" fmla="*/ 0 w 353"/>
              <a:gd name="T107" fmla="*/ 2147483647 h 554"/>
              <a:gd name="T108" fmla="*/ 2147483647 w 353"/>
              <a:gd name="T109" fmla="*/ 2147483647 h 554"/>
              <a:gd name="T110" fmla="*/ 0 w 353"/>
              <a:gd name="T111" fmla="*/ 2147483647 h 5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3"/>
              <a:gd name="T169" fmla="*/ 0 h 554"/>
              <a:gd name="T170" fmla="*/ 353 w 353"/>
              <a:gd name="T171" fmla="*/ 554 h 5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3" h="554">
                <a:moveTo>
                  <a:pt x="0" y="62"/>
                </a:moveTo>
                <a:lnTo>
                  <a:pt x="2" y="62"/>
                </a:lnTo>
                <a:lnTo>
                  <a:pt x="13" y="69"/>
                </a:lnTo>
                <a:lnTo>
                  <a:pt x="23" y="76"/>
                </a:lnTo>
                <a:lnTo>
                  <a:pt x="34" y="86"/>
                </a:lnTo>
                <a:lnTo>
                  <a:pt x="43" y="96"/>
                </a:lnTo>
                <a:lnTo>
                  <a:pt x="53" y="108"/>
                </a:lnTo>
                <a:lnTo>
                  <a:pt x="62" y="121"/>
                </a:lnTo>
                <a:lnTo>
                  <a:pt x="72" y="134"/>
                </a:lnTo>
                <a:lnTo>
                  <a:pt x="80" y="149"/>
                </a:lnTo>
                <a:lnTo>
                  <a:pt x="98" y="181"/>
                </a:lnTo>
                <a:lnTo>
                  <a:pt x="114" y="215"/>
                </a:lnTo>
                <a:lnTo>
                  <a:pt x="130" y="252"/>
                </a:lnTo>
                <a:lnTo>
                  <a:pt x="144" y="289"/>
                </a:lnTo>
                <a:lnTo>
                  <a:pt x="160" y="327"/>
                </a:lnTo>
                <a:lnTo>
                  <a:pt x="178" y="365"/>
                </a:lnTo>
                <a:lnTo>
                  <a:pt x="195" y="402"/>
                </a:lnTo>
                <a:lnTo>
                  <a:pt x="213" y="438"/>
                </a:lnTo>
                <a:lnTo>
                  <a:pt x="223" y="455"/>
                </a:lnTo>
                <a:lnTo>
                  <a:pt x="234" y="472"/>
                </a:lnTo>
                <a:lnTo>
                  <a:pt x="245" y="488"/>
                </a:lnTo>
                <a:lnTo>
                  <a:pt x="257" y="503"/>
                </a:lnTo>
                <a:lnTo>
                  <a:pt x="271" y="518"/>
                </a:lnTo>
                <a:lnTo>
                  <a:pt x="286" y="531"/>
                </a:lnTo>
                <a:lnTo>
                  <a:pt x="301" y="544"/>
                </a:lnTo>
                <a:lnTo>
                  <a:pt x="317" y="554"/>
                </a:lnTo>
                <a:lnTo>
                  <a:pt x="353" y="493"/>
                </a:lnTo>
                <a:lnTo>
                  <a:pt x="342" y="486"/>
                </a:lnTo>
                <a:lnTo>
                  <a:pt x="333" y="477"/>
                </a:lnTo>
                <a:lnTo>
                  <a:pt x="321" y="467"/>
                </a:lnTo>
                <a:lnTo>
                  <a:pt x="312" y="456"/>
                </a:lnTo>
                <a:lnTo>
                  <a:pt x="303" y="445"/>
                </a:lnTo>
                <a:lnTo>
                  <a:pt x="293" y="432"/>
                </a:lnTo>
                <a:lnTo>
                  <a:pt x="285" y="418"/>
                </a:lnTo>
                <a:lnTo>
                  <a:pt x="276" y="404"/>
                </a:lnTo>
                <a:lnTo>
                  <a:pt x="259" y="372"/>
                </a:lnTo>
                <a:lnTo>
                  <a:pt x="242" y="336"/>
                </a:lnTo>
                <a:lnTo>
                  <a:pt x="227" y="300"/>
                </a:lnTo>
                <a:lnTo>
                  <a:pt x="211" y="262"/>
                </a:lnTo>
                <a:lnTo>
                  <a:pt x="195" y="224"/>
                </a:lnTo>
                <a:lnTo>
                  <a:pt x="179" y="186"/>
                </a:lnTo>
                <a:lnTo>
                  <a:pt x="162" y="149"/>
                </a:lnTo>
                <a:lnTo>
                  <a:pt x="142" y="115"/>
                </a:lnTo>
                <a:lnTo>
                  <a:pt x="132" y="96"/>
                </a:lnTo>
                <a:lnTo>
                  <a:pt x="121" y="80"/>
                </a:lnTo>
                <a:lnTo>
                  <a:pt x="109" y="64"/>
                </a:lnTo>
                <a:lnTo>
                  <a:pt x="96" y="49"/>
                </a:lnTo>
                <a:lnTo>
                  <a:pt x="83" y="35"/>
                </a:lnTo>
                <a:lnTo>
                  <a:pt x="68" y="22"/>
                </a:lnTo>
                <a:lnTo>
                  <a:pt x="53" y="10"/>
                </a:lnTo>
                <a:lnTo>
                  <a:pt x="36" y="0"/>
                </a:lnTo>
                <a:lnTo>
                  <a:pt x="37" y="0"/>
                </a:lnTo>
                <a:lnTo>
                  <a:pt x="0" y="62"/>
                </a:lnTo>
                <a:lnTo>
                  <a:pt x="2" y="62"/>
                </a:lnTo>
                <a:lnTo>
                  <a:pt x="0" y="62"/>
                </a:lnTo>
                <a:close/>
              </a:path>
            </a:pathLst>
          </a:custGeom>
          <a:solidFill>
            <a:schemeClr val="tx2"/>
          </a:solidFill>
          <a:ln w="9525">
            <a:noFill/>
            <a:round/>
            <a:headEnd/>
            <a:tailEnd/>
          </a:ln>
        </p:spPr>
        <p:txBody>
          <a:bodyPr/>
          <a:lstStyle/>
          <a:p>
            <a:endParaRPr lang="en-US"/>
          </a:p>
        </p:txBody>
      </p:sp>
      <p:sp>
        <p:nvSpPr>
          <p:cNvPr id="22561" name="Freeform 30"/>
          <p:cNvSpPr>
            <a:spLocks/>
          </p:cNvSpPr>
          <p:nvPr/>
        </p:nvSpPr>
        <p:spPr bwMode="auto">
          <a:xfrm>
            <a:off x="2413000" y="4491038"/>
            <a:ext cx="261938" cy="25400"/>
          </a:xfrm>
          <a:custGeom>
            <a:avLst/>
            <a:gdLst>
              <a:gd name="T0" fmla="*/ 0 w 621"/>
              <a:gd name="T1" fmla="*/ 2147483647 h 103"/>
              <a:gd name="T2" fmla="*/ 2147483647 w 621"/>
              <a:gd name="T3" fmla="*/ 2147483647 h 103"/>
              <a:gd name="T4" fmla="*/ 2147483647 w 621"/>
              <a:gd name="T5" fmla="*/ 2147483647 h 103"/>
              <a:gd name="T6" fmla="*/ 2147483647 w 621"/>
              <a:gd name="T7" fmla="*/ 2147483647 h 103"/>
              <a:gd name="T8" fmla="*/ 2147483647 w 621"/>
              <a:gd name="T9" fmla="*/ 2147483647 h 103"/>
              <a:gd name="T10" fmla="*/ 2147483647 w 621"/>
              <a:gd name="T11" fmla="*/ 2147483647 h 103"/>
              <a:gd name="T12" fmla="*/ 2147483647 w 621"/>
              <a:gd name="T13" fmla="*/ 2147483647 h 103"/>
              <a:gd name="T14" fmla="*/ 2147483647 w 621"/>
              <a:gd name="T15" fmla="*/ 2147483647 h 103"/>
              <a:gd name="T16" fmla="*/ 2147483647 w 621"/>
              <a:gd name="T17" fmla="*/ 2147483647 h 103"/>
              <a:gd name="T18" fmla="*/ 2147483647 w 621"/>
              <a:gd name="T19" fmla="*/ 2147483647 h 103"/>
              <a:gd name="T20" fmla="*/ 2147483647 w 621"/>
              <a:gd name="T21" fmla="*/ 2147483647 h 103"/>
              <a:gd name="T22" fmla="*/ 2147483647 w 621"/>
              <a:gd name="T23" fmla="*/ 2147483647 h 103"/>
              <a:gd name="T24" fmla="*/ 2147483647 w 621"/>
              <a:gd name="T25" fmla="*/ 2147483647 h 103"/>
              <a:gd name="T26" fmla="*/ 2147483647 w 621"/>
              <a:gd name="T27" fmla="*/ 2147483647 h 103"/>
              <a:gd name="T28" fmla="*/ 2147483647 w 621"/>
              <a:gd name="T29" fmla="*/ 2147483647 h 103"/>
              <a:gd name="T30" fmla="*/ 2147483647 w 621"/>
              <a:gd name="T31" fmla="*/ 2147483647 h 103"/>
              <a:gd name="T32" fmla="*/ 2147483647 w 621"/>
              <a:gd name="T33" fmla="*/ 2147483647 h 103"/>
              <a:gd name="T34" fmla="*/ 2147483647 w 621"/>
              <a:gd name="T35" fmla="*/ 2147483647 h 103"/>
              <a:gd name="T36" fmla="*/ 2147483647 w 621"/>
              <a:gd name="T37" fmla="*/ 2147483647 h 103"/>
              <a:gd name="T38" fmla="*/ 2147483647 w 621"/>
              <a:gd name="T39" fmla="*/ 2147483647 h 103"/>
              <a:gd name="T40" fmla="*/ 2147483647 w 621"/>
              <a:gd name="T41" fmla="*/ 2147483647 h 103"/>
              <a:gd name="T42" fmla="*/ 2147483647 w 621"/>
              <a:gd name="T43" fmla="*/ 2147483647 h 103"/>
              <a:gd name="T44" fmla="*/ 2147483647 w 621"/>
              <a:gd name="T45" fmla="*/ 2147483647 h 103"/>
              <a:gd name="T46" fmla="*/ 2147483647 w 621"/>
              <a:gd name="T47" fmla="*/ 2147483647 h 103"/>
              <a:gd name="T48" fmla="*/ 2147483647 w 621"/>
              <a:gd name="T49" fmla="*/ 2147483647 h 103"/>
              <a:gd name="T50" fmla="*/ 2147483647 w 621"/>
              <a:gd name="T51" fmla="*/ 2147483647 h 103"/>
              <a:gd name="T52" fmla="*/ 2147483647 w 621"/>
              <a:gd name="T53" fmla="*/ 2147483647 h 103"/>
              <a:gd name="T54" fmla="*/ 2147483647 w 621"/>
              <a:gd name="T55" fmla="*/ 2147483647 h 103"/>
              <a:gd name="T56" fmla="*/ 2147483647 w 621"/>
              <a:gd name="T57" fmla="*/ 2147483647 h 103"/>
              <a:gd name="T58" fmla="*/ 2147483647 w 621"/>
              <a:gd name="T59" fmla="*/ 2147483647 h 103"/>
              <a:gd name="T60" fmla="*/ 2147483647 w 621"/>
              <a:gd name="T61" fmla="*/ 2147483647 h 103"/>
              <a:gd name="T62" fmla="*/ 2147483647 w 621"/>
              <a:gd name="T63" fmla="*/ 2147483647 h 103"/>
              <a:gd name="T64" fmla="*/ 2147483647 w 621"/>
              <a:gd name="T65" fmla="*/ 2147483647 h 103"/>
              <a:gd name="T66" fmla="*/ 2147483647 w 621"/>
              <a:gd name="T67" fmla="*/ 0 h 103"/>
              <a:gd name="T68" fmla="*/ 2147483647 w 621"/>
              <a:gd name="T69" fmla="*/ 2147483647 h 103"/>
              <a:gd name="T70" fmla="*/ 2147483647 w 621"/>
              <a:gd name="T71" fmla="*/ 2147483647 h 103"/>
              <a:gd name="T72" fmla="*/ 2147483647 w 621"/>
              <a:gd name="T73" fmla="*/ 2147483647 h 103"/>
              <a:gd name="T74" fmla="*/ 2147483647 w 621"/>
              <a:gd name="T75" fmla="*/ 2147483647 h 103"/>
              <a:gd name="T76" fmla="*/ 2147483647 w 621"/>
              <a:gd name="T77" fmla="*/ 2147483647 h 103"/>
              <a:gd name="T78" fmla="*/ 2147483647 w 621"/>
              <a:gd name="T79" fmla="*/ 2147483647 h 103"/>
              <a:gd name="T80" fmla="*/ 2147483647 w 621"/>
              <a:gd name="T81" fmla="*/ 2147483647 h 103"/>
              <a:gd name="T82" fmla="*/ 2147483647 w 621"/>
              <a:gd name="T83" fmla="*/ 2147483647 h 103"/>
              <a:gd name="T84" fmla="*/ 2147483647 w 621"/>
              <a:gd name="T85" fmla="*/ 2147483647 h 103"/>
              <a:gd name="T86" fmla="*/ 2147483647 w 621"/>
              <a:gd name="T87" fmla="*/ 2147483647 h 103"/>
              <a:gd name="T88" fmla="*/ 2147483647 w 621"/>
              <a:gd name="T89" fmla="*/ 2147483647 h 103"/>
              <a:gd name="T90" fmla="*/ 2147483647 w 621"/>
              <a:gd name="T91" fmla="*/ 2147483647 h 103"/>
              <a:gd name="T92" fmla="*/ 2147483647 w 621"/>
              <a:gd name="T93" fmla="*/ 2147483647 h 103"/>
              <a:gd name="T94" fmla="*/ 2147483647 w 621"/>
              <a:gd name="T95" fmla="*/ 2147483647 h 103"/>
              <a:gd name="T96" fmla="*/ 2147483647 w 621"/>
              <a:gd name="T97" fmla="*/ 2147483647 h 103"/>
              <a:gd name="T98" fmla="*/ 2147483647 w 621"/>
              <a:gd name="T99" fmla="*/ 2147483647 h 103"/>
              <a:gd name="T100" fmla="*/ 0 w 621"/>
              <a:gd name="T101" fmla="*/ 2147483647 h 1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1"/>
              <a:gd name="T154" fmla="*/ 0 h 103"/>
              <a:gd name="T155" fmla="*/ 621 w 621"/>
              <a:gd name="T156" fmla="*/ 103 h 1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1" h="103">
                <a:moveTo>
                  <a:pt x="0" y="71"/>
                </a:moveTo>
                <a:lnTo>
                  <a:pt x="19" y="79"/>
                </a:lnTo>
                <a:lnTo>
                  <a:pt x="36" y="87"/>
                </a:lnTo>
                <a:lnTo>
                  <a:pt x="54" y="93"/>
                </a:lnTo>
                <a:lnTo>
                  <a:pt x="74" y="96"/>
                </a:lnTo>
                <a:lnTo>
                  <a:pt x="94" y="100"/>
                </a:lnTo>
                <a:lnTo>
                  <a:pt x="113" y="101"/>
                </a:lnTo>
                <a:lnTo>
                  <a:pt x="133" y="103"/>
                </a:lnTo>
                <a:lnTo>
                  <a:pt x="153" y="103"/>
                </a:lnTo>
                <a:lnTo>
                  <a:pt x="193" y="101"/>
                </a:lnTo>
                <a:lnTo>
                  <a:pt x="234" y="98"/>
                </a:lnTo>
                <a:lnTo>
                  <a:pt x="276" y="93"/>
                </a:lnTo>
                <a:lnTo>
                  <a:pt x="316" y="87"/>
                </a:lnTo>
                <a:lnTo>
                  <a:pt x="357" y="82"/>
                </a:lnTo>
                <a:lnTo>
                  <a:pt x="396" y="77"/>
                </a:lnTo>
                <a:lnTo>
                  <a:pt x="434" y="73"/>
                </a:lnTo>
                <a:lnTo>
                  <a:pt x="471" y="73"/>
                </a:lnTo>
                <a:lnTo>
                  <a:pt x="487" y="73"/>
                </a:lnTo>
                <a:lnTo>
                  <a:pt x="503" y="74"/>
                </a:lnTo>
                <a:lnTo>
                  <a:pt x="519" y="75"/>
                </a:lnTo>
                <a:lnTo>
                  <a:pt x="534" y="78"/>
                </a:lnTo>
                <a:lnTo>
                  <a:pt x="548" y="82"/>
                </a:lnTo>
                <a:lnTo>
                  <a:pt x="561" y="87"/>
                </a:lnTo>
                <a:lnTo>
                  <a:pt x="573" y="91"/>
                </a:lnTo>
                <a:lnTo>
                  <a:pt x="584" y="98"/>
                </a:lnTo>
                <a:lnTo>
                  <a:pt x="621" y="36"/>
                </a:lnTo>
                <a:lnTo>
                  <a:pt x="604" y="28"/>
                </a:lnTo>
                <a:lnTo>
                  <a:pt x="587" y="19"/>
                </a:lnTo>
                <a:lnTo>
                  <a:pt x="568" y="13"/>
                </a:lnTo>
                <a:lnTo>
                  <a:pt x="549" y="8"/>
                </a:lnTo>
                <a:lnTo>
                  <a:pt x="529" y="5"/>
                </a:lnTo>
                <a:lnTo>
                  <a:pt x="511" y="3"/>
                </a:lnTo>
                <a:lnTo>
                  <a:pt x="490" y="2"/>
                </a:lnTo>
                <a:lnTo>
                  <a:pt x="470" y="0"/>
                </a:lnTo>
                <a:lnTo>
                  <a:pt x="429" y="3"/>
                </a:lnTo>
                <a:lnTo>
                  <a:pt x="389" y="5"/>
                </a:lnTo>
                <a:lnTo>
                  <a:pt x="348" y="10"/>
                </a:lnTo>
                <a:lnTo>
                  <a:pt x="306" y="16"/>
                </a:lnTo>
                <a:lnTo>
                  <a:pt x="266" y="21"/>
                </a:lnTo>
                <a:lnTo>
                  <a:pt x="226" y="26"/>
                </a:lnTo>
                <a:lnTo>
                  <a:pt x="188" y="30"/>
                </a:lnTo>
                <a:lnTo>
                  <a:pt x="151" y="31"/>
                </a:lnTo>
                <a:lnTo>
                  <a:pt x="134" y="31"/>
                </a:lnTo>
                <a:lnTo>
                  <a:pt x="118" y="31"/>
                </a:lnTo>
                <a:lnTo>
                  <a:pt x="102" y="29"/>
                </a:lnTo>
                <a:lnTo>
                  <a:pt x="88" y="26"/>
                </a:lnTo>
                <a:lnTo>
                  <a:pt x="73" y="24"/>
                </a:lnTo>
                <a:lnTo>
                  <a:pt x="60" y="19"/>
                </a:lnTo>
                <a:lnTo>
                  <a:pt x="48" y="14"/>
                </a:lnTo>
                <a:lnTo>
                  <a:pt x="36" y="8"/>
                </a:lnTo>
                <a:lnTo>
                  <a:pt x="0" y="71"/>
                </a:lnTo>
                <a:close/>
              </a:path>
            </a:pathLst>
          </a:custGeom>
          <a:solidFill>
            <a:schemeClr val="tx2"/>
          </a:solidFill>
          <a:ln w="9525">
            <a:noFill/>
            <a:round/>
            <a:headEnd/>
            <a:tailEnd/>
          </a:ln>
        </p:spPr>
        <p:txBody>
          <a:bodyPr/>
          <a:lstStyle/>
          <a:p>
            <a:endParaRPr lang="en-US"/>
          </a:p>
        </p:txBody>
      </p:sp>
      <p:sp>
        <p:nvSpPr>
          <p:cNvPr id="22562" name="Freeform 31"/>
          <p:cNvSpPr>
            <a:spLocks/>
          </p:cNvSpPr>
          <p:nvPr/>
        </p:nvSpPr>
        <p:spPr bwMode="auto">
          <a:xfrm>
            <a:off x="2268538" y="4451350"/>
            <a:ext cx="206375" cy="96838"/>
          </a:xfrm>
          <a:custGeom>
            <a:avLst/>
            <a:gdLst>
              <a:gd name="T0" fmla="*/ 0 w 489"/>
              <a:gd name="T1" fmla="*/ 0 h 407"/>
              <a:gd name="T2" fmla="*/ 2147483647 w 489"/>
              <a:gd name="T3" fmla="*/ 2147483647 h 407"/>
              <a:gd name="T4" fmla="*/ 2147483647 w 489"/>
              <a:gd name="T5" fmla="*/ 2147483647 h 407"/>
              <a:gd name="T6" fmla="*/ 0 w 489"/>
              <a:gd name="T7" fmla="*/ 0 h 407"/>
              <a:gd name="T8" fmla="*/ 0 w 489"/>
              <a:gd name="T9" fmla="*/ 0 h 407"/>
              <a:gd name="T10" fmla="*/ 0 60000 65536"/>
              <a:gd name="T11" fmla="*/ 0 60000 65536"/>
              <a:gd name="T12" fmla="*/ 0 60000 65536"/>
              <a:gd name="T13" fmla="*/ 0 60000 65536"/>
              <a:gd name="T14" fmla="*/ 0 60000 65536"/>
              <a:gd name="T15" fmla="*/ 0 w 489"/>
              <a:gd name="T16" fmla="*/ 0 h 407"/>
              <a:gd name="T17" fmla="*/ 489 w 489"/>
              <a:gd name="T18" fmla="*/ 407 h 407"/>
            </a:gdLst>
            <a:ahLst/>
            <a:cxnLst>
              <a:cxn ang="T10">
                <a:pos x="T0" y="T1"/>
              </a:cxn>
              <a:cxn ang="T11">
                <a:pos x="T2" y="T3"/>
              </a:cxn>
              <a:cxn ang="T12">
                <a:pos x="T4" y="T5"/>
              </a:cxn>
              <a:cxn ang="T13">
                <a:pos x="T6" y="T7"/>
              </a:cxn>
              <a:cxn ang="T14">
                <a:pos x="T8" y="T9"/>
              </a:cxn>
            </a:cxnLst>
            <a:rect l="T15" t="T16" r="T17" b="T18"/>
            <a:pathLst>
              <a:path w="489" h="407">
                <a:moveTo>
                  <a:pt x="0" y="0"/>
                </a:moveTo>
                <a:lnTo>
                  <a:pt x="272" y="407"/>
                </a:lnTo>
                <a:lnTo>
                  <a:pt x="489" y="27"/>
                </a:lnTo>
                <a:lnTo>
                  <a:pt x="0" y="0"/>
                </a:lnTo>
                <a:close/>
              </a:path>
            </a:pathLst>
          </a:custGeom>
          <a:solidFill>
            <a:schemeClr val="tx2"/>
          </a:solidFill>
          <a:ln w="9525">
            <a:noFill/>
            <a:round/>
            <a:headEnd/>
            <a:tailEnd/>
          </a:ln>
        </p:spPr>
        <p:txBody>
          <a:bodyPr/>
          <a:lstStyle/>
          <a:p>
            <a:endParaRPr lang="en-US"/>
          </a:p>
        </p:txBody>
      </p:sp>
      <p:sp>
        <p:nvSpPr>
          <p:cNvPr id="22563" name="Freeform 32"/>
          <p:cNvSpPr>
            <a:spLocks/>
          </p:cNvSpPr>
          <p:nvPr/>
        </p:nvSpPr>
        <p:spPr bwMode="auto">
          <a:xfrm>
            <a:off x="3514725" y="4568825"/>
            <a:ext cx="114300" cy="142875"/>
          </a:xfrm>
          <a:custGeom>
            <a:avLst/>
            <a:gdLst>
              <a:gd name="T0" fmla="*/ 0 w 273"/>
              <a:gd name="T1" fmla="*/ 2147483647 h 594"/>
              <a:gd name="T2" fmla="*/ 2147483647 w 273"/>
              <a:gd name="T3" fmla="*/ 2147483647 h 594"/>
              <a:gd name="T4" fmla="*/ 2147483647 w 273"/>
              <a:gd name="T5" fmla="*/ 2147483647 h 594"/>
              <a:gd name="T6" fmla="*/ 2147483647 w 273"/>
              <a:gd name="T7" fmla="*/ 2147483647 h 594"/>
              <a:gd name="T8" fmla="*/ 2147483647 w 273"/>
              <a:gd name="T9" fmla="*/ 2147483647 h 594"/>
              <a:gd name="T10" fmla="*/ 2147483647 w 273"/>
              <a:gd name="T11" fmla="*/ 2147483647 h 594"/>
              <a:gd name="T12" fmla="*/ 2147483647 w 273"/>
              <a:gd name="T13" fmla="*/ 2147483647 h 594"/>
              <a:gd name="T14" fmla="*/ 2147483647 w 273"/>
              <a:gd name="T15" fmla="*/ 2147483647 h 594"/>
              <a:gd name="T16" fmla="*/ 2147483647 w 273"/>
              <a:gd name="T17" fmla="*/ 2147483647 h 594"/>
              <a:gd name="T18" fmla="*/ 2147483647 w 273"/>
              <a:gd name="T19" fmla="*/ 2147483647 h 594"/>
              <a:gd name="T20" fmla="*/ 2147483647 w 273"/>
              <a:gd name="T21" fmla="*/ 2147483647 h 594"/>
              <a:gd name="T22" fmla="*/ 2147483647 w 273"/>
              <a:gd name="T23" fmla="*/ 2147483647 h 594"/>
              <a:gd name="T24" fmla="*/ 2147483647 w 273"/>
              <a:gd name="T25" fmla="*/ 2147483647 h 594"/>
              <a:gd name="T26" fmla="*/ 2147483647 w 273"/>
              <a:gd name="T27" fmla="*/ 2147483647 h 594"/>
              <a:gd name="T28" fmla="*/ 2147483647 w 273"/>
              <a:gd name="T29" fmla="*/ 2147483647 h 594"/>
              <a:gd name="T30" fmla="*/ 2147483647 w 273"/>
              <a:gd name="T31" fmla="*/ 2147483647 h 594"/>
              <a:gd name="T32" fmla="*/ 2147483647 w 273"/>
              <a:gd name="T33" fmla="*/ 2147483647 h 594"/>
              <a:gd name="T34" fmla="*/ 2147483647 w 273"/>
              <a:gd name="T35" fmla="*/ 2147483647 h 594"/>
              <a:gd name="T36" fmla="*/ 2147483647 w 273"/>
              <a:gd name="T37" fmla="*/ 2147483647 h 594"/>
              <a:gd name="T38" fmla="*/ 2147483647 w 273"/>
              <a:gd name="T39" fmla="*/ 2147483647 h 594"/>
              <a:gd name="T40" fmla="*/ 2147483647 w 273"/>
              <a:gd name="T41" fmla="*/ 2147483647 h 594"/>
              <a:gd name="T42" fmla="*/ 2147483647 w 273"/>
              <a:gd name="T43" fmla="*/ 2147483647 h 594"/>
              <a:gd name="T44" fmla="*/ 2147483647 w 273"/>
              <a:gd name="T45" fmla="*/ 2147483647 h 594"/>
              <a:gd name="T46" fmla="*/ 2147483647 w 273"/>
              <a:gd name="T47" fmla="*/ 2147483647 h 594"/>
              <a:gd name="T48" fmla="*/ 2147483647 w 273"/>
              <a:gd name="T49" fmla="*/ 2147483647 h 594"/>
              <a:gd name="T50" fmla="*/ 2147483647 w 273"/>
              <a:gd name="T51" fmla="*/ 2147483647 h 594"/>
              <a:gd name="T52" fmla="*/ 2147483647 w 273"/>
              <a:gd name="T53" fmla="*/ 2147483647 h 594"/>
              <a:gd name="T54" fmla="*/ 2147483647 w 273"/>
              <a:gd name="T55" fmla="*/ 2147483647 h 594"/>
              <a:gd name="T56" fmla="*/ 2147483647 w 273"/>
              <a:gd name="T57" fmla="*/ 2147483647 h 594"/>
              <a:gd name="T58" fmla="*/ 2147483647 w 273"/>
              <a:gd name="T59" fmla="*/ 2147483647 h 594"/>
              <a:gd name="T60" fmla="*/ 2147483647 w 273"/>
              <a:gd name="T61" fmla="*/ 2147483647 h 594"/>
              <a:gd name="T62" fmla="*/ 2147483647 w 273"/>
              <a:gd name="T63" fmla="*/ 2147483647 h 594"/>
              <a:gd name="T64" fmla="*/ 2147483647 w 273"/>
              <a:gd name="T65" fmla="*/ 2147483647 h 594"/>
              <a:gd name="T66" fmla="*/ 2147483647 w 273"/>
              <a:gd name="T67" fmla="*/ 2147483647 h 594"/>
              <a:gd name="T68" fmla="*/ 2147483647 w 273"/>
              <a:gd name="T69" fmla="*/ 2147483647 h 594"/>
              <a:gd name="T70" fmla="*/ 2147483647 w 273"/>
              <a:gd name="T71" fmla="*/ 2147483647 h 594"/>
              <a:gd name="T72" fmla="*/ 2147483647 w 273"/>
              <a:gd name="T73" fmla="*/ 2147483647 h 594"/>
              <a:gd name="T74" fmla="*/ 2147483647 w 273"/>
              <a:gd name="T75" fmla="*/ 2147483647 h 594"/>
              <a:gd name="T76" fmla="*/ 2147483647 w 273"/>
              <a:gd name="T77" fmla="*/ 2147483647 h 594"/>
              <a:gd name="T78" fmla="*/ 2147483647 w 273"/>
              <a:gd name="T79" fmla="*/ 2147483647 h 594"/>
              <a:gd name="T80" fmla="*/ 2147483647 w 273"/>
              <a:gd name="T81" fmla="*/ 2147483647 h 594"/>
              <a:gd name="T82" fmla="*/ 2147483647 w 273"/>
              <a:gd name="T83" fmla="*/ 2147483647 h 594"/>
              <a:gd name="T84" fmla="*/ 2147483647 w 273"/>
              <a:gd name="T85" fmla="*/ 2147483647 h 594"/>
              <a:gd name="T86" fmla="*/ 2147483647 w 273"/>
              <a:gd name="T87" fmla="*/ 2147483647 h 594"/>
              <a:gd name="T88" fmla="*/ 2147483647 w 273"/>
              <a:gd name="T89" fmla="*/ 2147483647 h 594"/>
              <a:gd name="T90" fmla="*/ 2147483647 w 273"/>
              <a:gd name="T91" fmla="*/ 2147483647 h 594"/>
              <a:gd name="T92" fmla="*/ 2147483647 w 273"/>
              <a:gd name="T93" fmla="*/ 2147483647 h 594"/>
              <a:gd name="T94" fmla="*/ 2147483647 w 273"/>
              <a:gd name="T95" fmla="*/ 2147483647 h 594"/>
              <a:gd name="T96" fmla="*/ 2147483647 w 273"/>
              <a:gd name="T97" fmla="*/ 2147483647 h 594"/>
              <a:gd name="T98" fmla="*/ 2147483647 w 273"/>
              <a:gd name="T99" fmla="*/ 2147483647 h 594"/>
              <a:gd name="T100" fmla="*/ 2147483647 w 273"/>
              <a:gd name="T101" fmla="*/ 0 h 594"/>
              <a:gd name="T102" fmla="*/ 2147483647 w 273"/>
              <a:gd name="T103" fmla="*/ 0 h 594"/>
              <a:gd name="T104" fmla="*/ 0 w 273"/>
              <a:gd name="T105" fmla="*/ 2147483647 h 594"/>
              <a:gd name="T106" fmla="*/ 0 w 273"/>
              <a:gd name="T107" fmla="*/ 2147483647 h 594"/>
              <a:gd name="T108" fmla="*/ 2147483647 w 273"/>
              <a:gd name="T109" fmla="*/ 2147483647 h 594"/>
              <a:gd name="T110" fmla="*/ 0 w 273"/>
              <a:gd name="T111" fmla="*/ 2147483647 h 5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
              <a:gd name="T169" fmla="*/ 0 h 594"/>
              <a:gd name="T170" fmla="*/ 273 w 273"/>
              <a:gd name="T171" fmla="*/ 594 h 5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 h="594">
                <a:moveTo>
                  <a:pt x="0" y="54"/>
                </a:moveTo>
                <a:lnTo>
                  <a:pt x="1" y="54"/>
                </a:lnTo>
                <a:lnTo>
                  <a:pt x="10" y="62"/>
                </a:lnTo>
                <a:lnTo>
                  <a:pt x="20" y="72"/>
                </a:lnTo>
                <a:lnTo>
                  <a:pt x="28" y="83"/>
                </a:lnTo>
                <a:lnTo>
                  <a:pt x="36" y="96"/>
                </a:lnTo>
                <a:lnTo>
                  <a:pt x="43" y="109"/>
                </a:lnTo>
                <a:lnTo>
                  <a:pt x="51" y="123"/>
                </a:lnTo>
                <a:lnTo>
                  <a:pt x="57" y="137"/>
                </a:lnTo>
                <a:lnTo>
                  <a:pt x="63" y="153"/>
                </a:lnTo>
                <a:lnTo>
                  <a:pt x="75" y="188"/>
                </a:lnTo>
                <a:lnTo>
                  <a:pt x="85" y="225"/>
                </a:lnTo>
                <a:lnTo>
                  <a:pt x="94" y="263"/>
                </a:lnTo>
                <a:lnTo>
                  <a:pt x="103" y="302"/>
                </a:lnTo>
                <a:lnTo>
                  <a:pt x="112" y="343"/>
                </a:lnTo>
                <a:lnTo>
                  <a:pt x="122" y="382"/>
                </a:lnTo>
                <a:lnTo>
                  <a:pt x="132" y="423"/>
                </a:lnTo>
                <a:lnTo>
                  <a:pt x="144" y="461"/>
                </a:lnTo>
                <a:lnTo>
                  <a:pt x="151" y="479"/>
                </a:lnTo>
                <a:lnTo>
                  <a:pt x="159" y="498"/>
                </a:lnTo>
                <a:lnTo>
                  <a:pt x="167" y="516"/>
                </a:lnTo>
                <a:lnTo>
                  <a:pt x="177" y="532"/>
                </a:lnTo>
                <a:lnTo>
                  <a:pt x="187" y="549"/>
                </a:lnTo>
                <a:lnTo>
                  <a:pt x="198" y="565"/>
                </a:lnTo>
                <a:lnTo>
                  <a:pt x="212" y="580"/>
                </a:lnTo>
                <a:lnTo>
                  <a:pt x="225" y="594"/>
                </a:lnTo>
                <a:lnTo>
                  <a:pt x="273" y="540"/>
                </a:lnTo>
                <a:lnTo>
                  <a:pt x="263" y="531"/>
                </a:lnTo>
                <a:lnTo>
                  <a:pt x="255" y="520"/>
                </a:lnTo>
                <a:lnTo>
                  <a:pt x="246" y="509"/>
                </a:lnTo>
                <a:lnTo>
                  <a:pt x="239" y="496"/>
                </a:lnTo>
                <a:lnTo>
                  <a:pt x="231" y="483"/>
                </a:lnTo>
                <a:lnTo>
                  <a:pt x="224" y="468"/>
                </a:lnTo>
                <a:lnTo>
                  <a:pt x="218" y="453"/>
                </a:lnTo>
                <a:lnTo>
                  <a:pt x="212" y="437"/>
                </a:lnTo>
                <a:lnTo>
                  <a:pt x="201" y="402"/>
                </a:lnTo>
                <a:lnTo>
                  <a:pt x="191" y="365"/>
                </a:lnTo>
                <a:lnTo>
                  <a:pt x="181" y="327"/>
                </a:lnTo>
                <a:lnTo>
                  <a:pt x="172" y="287"/>
                </a:lnTo>
                <a:lnTo>
                  <a:pt x="164" y="247"/>
                </a:lnTo>
                <a:lnTo>
                  <a:pt x="154" y="206"/>
                </a:lnTo>
                <a:lnTo>
                  <a:pt x="143" y="167"/>
                </a:lnTo>
                <a:lnTo>
                  <a:pt x="130" y="129"/>
                </a:lnTo>
                <a:lnTo>
                  <a:pt x="123" y="110"/>
                </a:lnTo>
                <a:lnTo>
                  <a:pt x="114" y="92"/>
                </a:lnTo>
                <a:lnTo>
                  <a:pt x="106" y="75"/>
                </a:lnTo>
                <a:lnTo>
                  <a:pt x="96" y="57"/>
                </a:lnTo>
                <a:lnTo>
                  <a:pt x="86" y="41"/>
                </a:lnTo>
                <a:lnTo>
                  <a:pt x="74" y="27"/>
                </a:lnTo>
                <a:lnTo>
                  <a:pt x="60" y="12"/>
                </a:lnTo>
                <a:lnTo>
                  <a:pt x="46" y="0"/>
                </a:lnTo>
                <a:lnTo>
                  <a:pt x="47" y="0"/>
                </a:lnTo>
                <a:lnTo>
                  <a:pt x="0" y="54"/>
                </a:lnTo>
                <a:lnTo>
                  <a:pt x="1" y="54"/>
                </a:lnTo>
                <a:lnTo>
                  <a:pt x="0" y="54"/>
                </a:lnTo>
                <a:close/>
              </a:path>
            </a:pathLst>
          </a:custGeom>
          <a:solidFill>
            <a:schemeClr val="tx2"/>
          </a:solidFill>
          <a:ln w="9525">
            <a:noFill/>
            <a:round/>
            <a:headEnd/>
            <a:tailEnd/>
          </a:ln>
        </p:spPr>
        <p:txBody>
          <a:bodyPr/>
          <a:lstStyle/>
          <a:p>
            <a:endParaRPr lang="en-US"/>
          </a:p>
        </p:txBody>
      </p:sp>
      <p:sp>
        <p:nvSpPr>
          <p:cNvPr id="22564" name="Freeform 33"/>
          <p:cNvSpPr>
            <a:spLocks/>
          </p:cNvSpPr>
          <p:nvPr/>
        </p:nvSpPr>
        <p:spPr bwMode="auto">
          <a:xfrm>
            <a:off x="3275013" y="4538663"/>
            <a:ext cx="258762" cy="44450"/>
          </a:xfrm>
          <a:custGeom>
            <a:avLst/>
            <a:gdLst>
              <a:gd name="T0" fmla="*/ 0 w 618"/>
              <a:gd name="T1" fmla="*/ 2147483647 h 184"/>
              <a:gd name="T2" fmla="*/ 0 w 618"/>
              <a:gd name="T3" fmla="*/ 2147483647 h 184"/>
              <a:gd name="T4" fmla="*/ 2147483647 w 618"/>
              <a:gd name="T5" fmla="*/ 2147483647 h 184"/>
              <a:gd name="T6" fmla="*/ 2147483647 w 618"/>
              <a:gd name="T7" fmla="*/ 2147483647 h 184"/>
              <a:gd name="T8" fmla="*/ 2147483647 w 618"/>
              <a:gd name="T9" fmla="*/ 2147483647 h 184"/>
              <a:gd name="T10" fmla="*/ 2147483647 w 618"/>
              <a:gd name="T11" fmla="*/ 2147483647 h 184"/>
              <a:gd name="T12" fmla="*/ 2147483647 w 618"/>
              <a:gd name="T13" fmla="*/ 2147483647 h 184"/>
              <a:gd name="T14" fmla="*/ 2147483647 w 618"/>
              <a:gd name="T15" fmla="*/ 2147483647 h 184"/>
              <a:gd name="T16" fmla="*/ 2147483647 w 618"/>
              <a:gd name="T17" fmla="*/ 2147483647 h 184"/>
              <a:gd name="T18" fmla="*/ 2147483647 w 618"/>
              <a:gd name="T19" fmla="*/ 2147483647 h 184"/>
              <a:gd name="T20" fmla="*/ 2147483647 w 618"/>
              <a:gd name="T21" fmla="*/ 2147483647 h 184"/>
              <a:gd name="T22" fmla="*/ 2147483647 w 618"/>
              <a:gd name="T23" fmla="*/ 2147483647 h 184"/>
              <a:gd name="T24" fmla="*/ 2147483647 w 618"/>
              <a:gd name="T25" fmla="*/ 2147483647 h 184"/>
              <a:gd name="T26" fmla="*/ 2147483647 w 618"/>
              <a:gd name="T27" fmla="*/ 2147483647 h 184"/>
              <a:gd name="T28" fmla="*/ 2147483647 w 618"/>
              <a:gd name="T29" fmla="*/ 2147483647 h 184"/>
              <a:gd name="T30" fmla="*/ 2147483647 w 618"/>
              <a:gd name="T31" fmla="*/ 2147483647 h 184"/>
              <a:gd name="T32" fmla="*/ 2147483647 w 618"/>
              <a:gd name="T33" fmla="*/ 2147483647 h 184"/>
              <a:gd name="T34" fmla="*/ 2147483647 w 618"/>
              <a:gd name="T35" fmla="*/ 2147483647 h 184"/>
              <a:gd name="T36" fmla="*/ 2147483647 w 618"/>
              <a:gd name="T37" fmla="*/ 2147483647 h 184"/>
              <a:gd name="T38" fmla="*/ 2147483647 w 618"/>
              <a:gd name="T39" fmla="*/ 2147483647 h 184"/>
              <a:gd name="T40" fmla="*/ 2147483647 w 618"/>
              <a:gd name="T41" fmla="*/ 2147483647 h 184"/>
              <a:gd name="T42" fmla="*/ 2147483647 w 618"/>
              <a:gd name="T43" fmla="*/ 2147483647 h 184"/>
              <a:gd name="T44" fmla="*/ 2147483647 w 618"/>
              <a:gd name="T45" fmla="*/ 2147483647 h 184"/>
              <a:gd name="T46" fmla="*/ 2147483647 w 618"/>
              <a:gd name="T47" fmla="*/ 2147483647 h 184"/>
              <a:gd name="T48" fmla="*/ 2147483647 w 618"/>
              <a:gd name="T49" fmla="*/ 2147483647 h 184"/>
              <a:gd name="T50" fmla="*/ 2147483647 w 618"/>
              <a:gd name="T51" fmla="*/ 2147483647 h 184"/>
              <a:gd name="T52" fmla="*/ 2147483647 w 618"/>
              <a:gd name="T53" fmla="*/ 2147483647 h 184"/>
              <a:gd name="T54" fmla="*/ 2147483647 w 618"/>
              <a:gd name="T55" fmla="*/ 2147483647 h 184"/>
              <a:gd name="T56" fmla="*/ 2147483647 w 618"/>
              <a:gd name="T57" fmla="*/ 2147483647 h 184"/>
              <a:gd name="T58" fmla="*/ 2147483647 w 618"/>
              <a:gd name="T59" fmla="*/ 2147483647 h 184"/>
              <a:gd name="T60" fmla="*/ 2147483647 w 618"/>
              <a:gd name="T61" fmla="*/ 2147483647 h 184"/>
              <a:gd name="T62" fmla="*/ 2147483647 w 618"/>
              <a:gd name="T63" fmla="*/ 2147483647 h 184"/>
              <a:gd name="T64" fmla="*/ 2147483647 w 618"/>
              <a:gd name="T65" fmla="*/ 2147483647 h 184"/>
              <a:gd name="T66" fmla="*/ 2147483647 w 618"/>
              <a:gd name="T67" fmla="*/ 2147483647 h 184"/>
              <a:gd name="T68" fmla="*/ 2147483647 w 618"/>
              <a:gd name="T69" fmla="*/ 2147483647 h 184"/>
              <a:gd name="T70" fmla="*/ 2147483647 w 618"/>
              <a:gd name="T71" fmla="*/ 2147483647 h 184"/>
              <a:gd name="T72" fmla="*/ 2147483647 w 618"/>
              <a:gd name="T73" fmla="*/ 2147483647 h 184"/>
              <a:gd name="T74" fmla="*/ 2147483647 w 618"/>
              <a:gd name="T75" fmla="*/ 2147483647 h 184"/>
              <a:gd name="T76" fmla="*/ 2147483647 w 618"/>
              <a:gd name="T77" fmla="*/ 2147483647 h 184"/>
              <a:gd name="T78" fmla="*/ 2147483647 w 618"/>
              <a:gd name="T79" fmla="*/ 2147483647 h 184"/>
              <a:gd name="T80" fmla="*/ 2147483647 w 618"/>
              <a:gd name="T81" fmla="*/ 2147483647 h 184"/>
              <a:gd name="T82" fmla="*/ 2147483647 w 618"/>
              <a:gd name="T83" fmla="*/ 2147483647 h 184"/>
              <a:gd name="T84" fmla="*/ 2147483647 w 618"/>
              <a:gd name="T85" fmla="*/ 2147483647 h 184"/>
              <a:gd name="T86" fmla="*/ 2147483647 w 618"/>
              <a:gd name="T87" fmla="*/ 2147483647 h 184"/>
              <a:gd name="T88" fmla="*/ 2147483647 w 618"/>
              <a:gd name="T89" fmla="*/ 2147483647 h 184"/>
              <a:gd name="T90" fmla="*/ 2147483647 w 618"/>
              <a:gd name="T91" fmla="*/ 2147483647 h 184"/>
              <a:gd name="T92" fmla="*/ 2147483647 w 618"/>
              <a:gd name="T93" fmla="*/ 2147483647 h 184"/>
              <a:gd name="T94" fmla="*/ 2147483647 w 618"/>
              <a:gd name="T95" fmla="*/ 2147483647 h 184"/>
              <a:gd name="T96" fmla="*/ 2147483647 w 618"/>
              <a:gd name="T97" fmla="*/ 2147483647 h 184"/>
              <a:gd name="T98" fmla="*/ 2147483647 w 618"/>
              <a:gd name="T99" fmla="*/ 2147483647 h 184"/>
              <a:gd name="T100" fmla="*/ 2147483647 w 618"/>
              <a:gd name="T101" fmla="*/ 0 h 184"/>
              <a:gd name="T102" fmla="*/ 2147483647 w 618"/>
              <a:gd name="T103" fmla="*/ 0 h 184"/>
              <a:gd name="T104" fmla="*/ 0 w 618"/>
              <a:gd name="T105" fmla="*/ 2147483647 h 184"/>
              <a:gd name="T106" fmla="*/ 0 w 618"/>
              <a:gd name="T107" fmla="*/ 2147483647 h 184"/>
              <a:gd name="T108" fmla="*/ 0 w 618"/>
              <a:gd name="T109" fmla="*/ 2147483647 h 1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8"/>
              <a:gd name="T166" fmla="*/ 0 h 184"/>
              <a:gd name="T167" fmla="*/ 618 w 618"/>
              <a:gd name="T168" fmla="*/ 184 h 1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8" h="184">
                <a:moveTo>
                  <a:pt x="0" y="56"/>
                </a:moveTo>
                <a:lnTo>
                  <a:pt x="0" y="56"/>
                </a:lnTo>
                <a:lnTo>
                  <a:pt x="16" y="67"/>
                </a:lnTo>
                <a:lnTo>
                  <a:pt x="32" y="78"/>
                </a:lnTo>
                <a:lnTo>
                  <a:pt x="50" y="87"/>
                </a:lnTo>
                <a:lnTo>
                  <a:pt x="68" y="94"/>
                </a:lnTo>
                <a:lnTo>
                  <a:pt x="86" y="100"/>
                </a:lnTo>
                <a:lnTo>
                  <a:pt x="105" y="106"/>
                </a:lnTo>
                <a:lnTo>
                  <a:pt x="125" y="111"/>
                </a:lnTo>
                <a:lnTo>
                  <a:pt x="144" y="115"/>
                </a:lnTo>
                <a:lnTo>
                  <a:pt x="185" y="120"/>
                </a:lnTo>
                <a:lnTo>
                  <a:pt x="225" y="123"/>
                </a:lnTo>
                <a:lnTo>
                  <a:pt x="266" y="126"/>
                </a:lnTo>
                <a:lnTo>
                  <a:pt x="308" y="127"/>
                </a:lnTo>
                <a:lnTo>
                  <a:pt x="348" y="128"/>
                </a:lnTo>
                <a:lnTo>
                  <a:pt x="388" y="131"/>
                </a:lnTo>
                <a:lnTo>
                  <a:pt x="426" y="135"/>
                </a:lnTo>
                <a:lnTo>
                  <a:pt x="463" y="139"/>
                </a:lnTo>
                <a:lnTo>
                  <a:pt x="479" y="143"/>
                </a:lnTo>
                <a:lnTo>
                  <a:pt x="495" y="147"/>
                </a:lnTo>
                <a:lnTo>
                  <a:pt x="510" y="152"/>
                </a:lnTo>
                <a:lnTo>
                  <a:pt x="524" y="157"/>
                </a:lnTo>
                <a:lnTo>
                  <a:pt x="538" y="162"/>
                </a:lnTo>
                <a:lnTo>
                  <a:pt x="550" y="169"/>
                </a:lnTo>
                <a:lnTo>
                  <a:pt x="561" y="176"/>
                </a:lnTo>
                <a:lnTo>
                  <a:pt x="571" y="184"/>
                </a:lnTo>
                <a:lnTo>
                  <a:pt x="618" y="130"/>
                </a:lnTo>
                <a:lnTo>
                  <a:pt x="602" y="117"/>
                </a:lnTo>
                <a:lnTo>
                  <a:pt x="586" y="107"/>
                </a:lnTo>
                <a:lnTo>
                  <a:pt x="569" y="98"/>
                </a:lnTo>
                <a:lnTo>
                  <a:pt x="550" y="90"/>
                </a:lnTo>
                <a:lnTo>
                  <a:pt x="532" y="83"/>
                </a:lnTo>
                <a:lnTo>
                  <a:pt x="513" y="78"/>
                </a:lnTo>
                <a:lnTo>
                  <a:pt x="494" y="73"/>
                </a:lnTo>
                <a:lnTo>
                  <a:pt x="474" y="69"/>
                </a:lnTo>
                <a:lnTo>
                  <a:pt x="435" y="63"/>
                </a:lnTo>
                <a:lnTo>
                  <a:pt x="394" y="60"/>
                </a:lnTo>
                <a:lnTo>
                  <a:pt x="352" y="58"/>
                </a:lnTo>
                <a:lnTo>
                  <a:pt x="310" y="56"/>
                </a:lnTo>
                <a:lnTo>
                  <a:pt x="270" y="55"/>
                </a:lnTo>
                <a:lnTo>
                  <a:pt x="230" y="52"/>
                </a:lnTo>
                <a:lnTo>
                  <a:pt x="192" y="48"/>
                </a:lnTo>
                <a:lnTo>
                  <a:pt x="155" y="44"/>
                </a:lnTo>
                <a:lnTo>
                  <a:pt x="139" y="41"/>
                </a:lnTo>
                <a:lnTo>
                  <a:pt x="123" y="37"/>
                </a:lnTo>
                <a:lnTo>
                  <a:pt x="107" y="32"/>
                </a:lnTo>
                <a:lnTo>
                  <a:pt x="94" y="28"/>
                </a:lnTo>
                <a:lnTo>
                  <a:pt x="80" y="21"/>
                </a:lnTo>
                <a:lnTo>
                  <a:pt x="68" y="15"/>
                </a:lnTo>
                <a:lnTo>
                  <a:pt x="57" y="9"/>
                </a:lnTo>
                <a:lnTo>
                  <a:pt x="46" y="0"/>
                </a:lnTo>
                <a:lnTo>
                  <a:pt x="0" y="56"/>
                </a:lnTo>
                <a:close/>
              </a:path>
            </a:pathLst>
          </a:custGeom>
          <a:solidFill>
            <a:schemeClr val="tx2"/>
          </a:solidFill>
          <a:ln w="9525">
            <a:noFill/>
            <a:round/>
            <a:headEnd/>
            <a:tailEnd/>
          </a:ln>
        </p:spPr>
        <p:txBody>
          <a:bodyPr/>
          <a:lstStyle/>
          <a:p>
            <a:endParaRPr lang="en-US"/>
          </a:p>
        </p:txBody>
      </p:sp>
      <p:sp>
        <p:nvSpPr>
          <p:cNvPr id="22565" name="Freeform 34"/>
          <p:cNvSpPr>
            <a:spLocks/>
          </p:cNvSpPr>
          <p:nvPr/>
        </p:nvSpPr>
        <p:spPr bwMode="auto">
          <a:xfrm>
            <a:off x="3176588" y="4410075"/>
            <a:ext cx="117475" cy="141288"/>
          </a:xfrm>
          <a:custGeom>
            <a:avLst/>
            <a:gdLst>
              <a:gd name="T0" fmla="*/ 0 w 272"/>
              <a:gd name="T1" fmla="*/ 2147483647 h 595"/>
              <a:gd name="T2" fmla="*/ 2147483647 w 272"/>
              <a:gd name="T3" fmla="*/ 2147483647 h 595"/>
              <a:gd name="T4" fmla="*/ 2147483647 w 272"/>
              <a:gd name="T5" fmla="*/ 2147483647 h 595"/>
              <a:gd name="T6" fmla="*/ 2147483647 w 272"/>
              <a:gd name="T7" fmla="*/ 2147483647 h 595"/>
              <a:gd name="T8" fmla="*/ 2147483647 w 272"/>
              <a:gd name="T9" fmla="*/ 2147483647 h 595"/>
              <a:gd name="T10" fmla="*/ 2147483647 w 272"/>
              <a:gd name="T11" fmla="*/ 2147483647 h 595"/>
              <a:gd name="T12" fmla="*/ 2147483647 w 272"/>
              <a:gd name="T13" fmla="*/ 2147483647 h 595"/>
              <a:gd name="T14" fmla="*/ 2147483647 w 272"/>
              <a:gd name="T15" fmla="*/ 2147483647 h 595"/>
              <a:gd name="T16" fmla="*/ 2147483647 w 272"/>
              <a:gd name="T17" fmla="*/ 2147483647 h 595"/>
              <a:gd name="T18" fmla="*/ 2147483647 w 272"/>
              <a:gd name="T19" fmla="*/ 2147483647 h 595"/>
              <a:gd name="T20" fmla="*/ 2147483647 w 272"/>
              <a:gd name="T21" fmla="*/ 2147483647 h 595"/>
              <a:gd name="T22" fmla="*/ 2147483647 w 272"/>
              <a:gd name="T23" fmla="*/ 2147483647 h 595"/>
              <a:gd name="T24" fmla="*/ 2147483647 w 272"/>
              <a:gd name="T25" fmla="*/ 2147483647 h 595"/>
              <a:gd name="T26" fmla="*/ 2147483647 w 272"/>
              <a:gd name="T27" fmla="*/ 2147483647 h 595"/>
              <a:gd name="T28" fmla="*/ 2147483647 w 272"/>
              <a:gd name="T29" fmla="*/ 2147483647 h 595"/>
              <a:gd name="T30" fmla="*/ 2147483647 w 272"/>
              <a:gd name="T31" fmla="*/ 2147483647 h 595"/>
              <a:gd name="T32" fmla="*/ 2147483647 w 272"/>
              <a:gd name="T33" fmla="*/ 2147483647 h 595"/>
              <a:gd name="T34" fmla="*/ 2147483647 w 272"/>
              <a:gd name="T35" fmla="*/ 2147483647 h 595"/>
              <a:gd name="T36" fmla="*/ 2147483647 w 272"/>
              <a:gd name="T37" fmla="*/ 2147483647 h 595"/>
              <a:gd name="T38" fmla="*/ 2147483647 w 272"/>
              <a:gd name="T39" fmla="*/ 2147483647 h 595"/>
              <a:gd name="T40" fmla="*/ 2147483647 w 272"/>
              <a:gd name="T41" fmla="*/ 2147483647 h 595"/>
              <a:gd name="T42" fmla="*/ 2147483647 w 272"/>
              <a:gd name="T43" fmla="*/ 2147483647 h 595"/>
              <a:gd name="T44" fmla="*/ 2147483647 w 272"/>
              <a:gd name="T45" fmla="*/ 2147483647 h 595"/>
              <a:gd name="T46" fmla="*/ 2147483647 w 272"/>
              <a:gd name="T47" fmla="*/ 2147483647 h 595"/>
              <a:gd name="T48" fmla="*/ 2147483647 w 272"/>
              <a:gd name="T49" fmla="*/ 2147483647 h 595"/>
              <a:gd name="T50" fmla="*/ 2147483647 w 272"/>
              <a:gd name="T51" fmla="*/ 2147483647 h 595"/>
              <a:gd name="T52" fmla="*/ 2147483647 w 272"/>
              <a:gd name="T53" fmla="*/ 2147483647 h 595"/>
              <a:gd name="T54" fmla="*/ 2147483647 w 272"/>
              <a:gd name="T55" fmla="*/ 2147483647 h 595"/>
              <a:gd name="T56" fmla="*/ 2147483647 w 272"/>
              <a:gd name="T57" fmla="*/ 2147483647 h 595"/>
              <a:gd name="T58" fmla="*/ 2147483647 w 272"/>
              <a:gd name="T59" fmla="*/ 2147483647 h 595"/>
              <a:gd name="T60" fmla="*/ 2147483647 w 272"/>
              <a:gd name="T61" fmla="*/ 2147483647 h 595"/>
              <a:gd name="T62" fmla="*/ 2147483647 w 272"/>
              <a:gd name="T63" fmla="*/ 2147483647 h 595"/>
              <a:gd name="T64" fmla="*/ 2147483647 w 272"/>
              <a:gd name="T65" fmla="*/ 2147483647 h 595"/>
              <a:gd name="T66" fmla="*/ 2147483647 w 272"/>
              <a:gd name="T67" fmla="*/ 2147483647 h 595"/>
              <a:gd name="T68" fmla="*/ 2147483647 w 272"/>
              <a:gd name="T69" fmla="*/ 2147483647 h 595"/>
              <a:gd name="T70" fmla="*/ 2147483647 w 272"/>
              <a:gd name="T71" fmla="*/ 2147483647 h 595"/>
              <a:gd name="T72" fmla="*/ 2147483647 w 272"/>
              <a:gd name="T73" fmla="*/ 2147483647 h 595"/>
              <a:gd name="T74" fmla="*/ 2147483647 w 272"/>
              <a:gd name="T75" fmla="*/ 2147483647 h 595"/>
              <a:gd name="T76" fmla="*/ 2147483647 w 272"/>
              <a:gd name="T77" fmla="*/ 2147483647 h 595"/>
              <a:gd name="T78" fmla="*/ 2147483647 w 272"/>
              <a:gd name="T79" fmla="*/ 2147483647 h 595"/>
              <a:gd name="T80" fmla="*/ 2147483647 w 272"/>
              <a:gd name="T81" fmla="*/ 2147483647 h 595"/>
              <a:gd name="T82" fmla="*/ 2147483647 w 272"/>
              <a:gd name="T83" fmla="*/ 2147483647 h 595"/>
              <a:gd name="T84" fmla="*/ 2147483647 w 272"/>
              <a:gd name="T85" fmla="*/ 2147483647 h 595"/>
              <a:gd name="T86" fmla="*/ 2147483647 w 272"/>
              <a:gd name="T87" fmla="*/ 2147483647 h 595"/>
              <a:gd name="T88" fmla="*/ 2147483647 w 272"/>
              <a:gd name="T89" fmla="*/ 2147483647 h 595"/>
              <a:gd name="T90" fmla="*/ 2147483647 w 272"/>
              <a:gd name="T91" fmla="*/ 2147483647 h 595"/>
              <a:gd name="T92" fmla="*/ 2147483647 w 272"/>
              <a:gd name="T93" fmla="*/ 2147483647 h 595"/>
              <a:gd name="T94" fmla="*/ 2147483647 w 272"/>
              <a:gd name="T95" fmla="*/ 2147483647 h 595"/>
              <a:gd name="T96" fmla="*/ 2147483647 w 272"/>
              <a:gd name="T97" fmla="*/ 2147483647 h 595"/>
              <a:gd name="T98" fmla="*/ 2147483647 w 272"/>
              <a:gd name="T99" fmla="*/ 2147483647 h 595"/>
              <a:gd name="T100" fmla="*/ 2147483647 w 272"/>
              <a:gd name="T101" fmla="*/ 0 h 595"/>
              <a:gd name="T102" fmla="*/ 2147483647 w 272"/>
              <a:gd name="T103" fmla="*/ 2147483647 h 595"/>
              <a:gd name="T104" fmla="*/ 0 w 272"/>
              <a:gd name="T105" fmla="*/ 2147483647 h 595"/>
              <a:gd name="T106" fmla="*/ 0 w 272"/>
              <a:gd name="T107" fmla="*/ 2147483647 h 595"/>
              <a:gd name="T108" fmla="*/ 2147483647 w 272"/>
              <a:gd name="T109" fmla="*/ 2147483647 h 595"/>
              <a:gd name="T110" fmla="*/ 0 w 272"/>
              <a:gd name="T111" fmla="*/ 2147483647 h 5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2"/>
              <a:gd name="T169" fmla="*/ 0 h 595"/>
              <a:gd name="T170" fmla="*/ 272 w 272"/>
              <a:gd name="T171" fmla="*/ 595 h 5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2" h="595">
                <a:moveTo>
                  <a:pt x="0" y="54"/>
                </a:moveTo>
                <a:lnTo>
                  <a:pt x="1" y="55"/>
                </a:lnTo>
                <a:lnTo>
                  <a:pt x="10" y="64"/>
                </a:lnTo>
                <a:lnTo>
                  <a:pt x="20" y="73"/>
                </a:lnTo>
                <a:lnTo>
                  <a:pt x="28" y="84"/>
                </a:lnTo>
                <a:lnTo>
                  <a:pt x="36" y="95"/>
                </a:lnTo>
                <a:lnTo>
                  <a:pt x="43" y="109"/>
                </a:lnTo>
                <a:lnTo>
                  <a:pt x="50" y="124"/>
                </a:lnTo>
                <a:lnTo>
                  <a:pt x="57" y="139"/>
                </a:lnTo>
                <a:lnTo>
                  <a:pt x="63" y="153"/>
                </a:lnTo>
                <a:lnTo>
                  <a:pt x="74" y="189"/>
                </a:lnTo>
                <a:lnTo>
                  <a:pt x="84" y="226"/>
                </a:lnTo>
                <a:lnTo>
                  <a:pt x="94" y="264"/>
                </a:lnTo>
                <a:lnTo>
                  <a:pt x="102" y="305"/>
                </a:lnTo>
                <a:lnTo>
                  <a:pt x="111" y="344"/>
                </a:lnTo>
                <a:lnTo>
                  <a:pt x="121" y="385"/>
                </a:lnTo>
                <a:lnTo>
                  <a:pt x="130" y="425"/>
                </a:lnTo>
                <a:lnTo>
                  <a:pt x="143" y="462"/>
                </a:lnTo>
                <a:lnTo>
                  <a:pt x="150" y="482"/>
                </a:lnTo>
                <a:lnTo>
                  <a:pt x="159" y="500"/>
                </a:lnTo>
                <a:lnTo>
                  <a:pt x="167" y="517"/>
                </a:lnTo>
                <a:lnTo>
                  <a:pt x="176" y="535"/>
                </a:lnTo>
                <a:lnTo>
                  <a:pt x="187" y="551"/>
                </a:lnTo>
                <a:lnTo>
                  <a:pt x="199" y="567"/>
                </a:lnTo>
                <a:lnTo>
                  <a:pt x="212" y="581"/>
                </a:lnTo>
                <a:lnTo>
                  <a:pt x="226" y="595"/>
                </a:lnTo>
                <a:lnTo>
                  <a:pt x="272" y="539"/>
                </a:lnTo>
                <a:lnTo>
                  <a:pt x="263" y="531"/>
                </a:lnTo>
                <a:lnTo>
                  <a:pt x="253" y="521"/>
                </a:lnTo>
                <a:lnTo>
                  <a:pt x="246" y="510"/>
                </a:lnTo>
                <a:lnTo>
                  <a:pt x="237" y="498"/>
                </a:lnTo>
                <a:lnTo>
                  <a:pt x="230" y="484"/>
                </a:lnTo>
                <a:lnTo>
                  <a:pt x="223" y="471"/>
                </a:lnTo>
                <a:lnTo>
                  <a:pt x="217" y="455"/>
                </a:lnTo>
                <a:lnTo>
                  <a:pt x="210" y="440"/>
                </a:lnTo>
                <a:lnTo>
                  <a:pt x="199" y="404"/>
                </a:lnTo>
                <a:lnTo>
                  <a:pt x="189" y="367"/>
                </a:lnTo>
                <a:lnTo>
                  <a:pt x="181" y="329"/>
                </a:lnTo>
                <a:lnTo>
                  <a:pt x="172" y="289"/>
                </a:lnTo>
                <a:lnTo>
                  <a:pt x="164" y="248"/>
                </a:lnTo>
                <a:lnTo>
                  <a:pt x="154" y="209"/>
                </a:lnTo>
                <a:lnTo>
                  <a:pt x="143" y="168"/>
                </a:lnTo>
                <a:lnTo>
                  <a:pt x="130" y="131"/>
                </a:lnTo>
                <a:lnTo>
                  <a:pt x="123" y="111"/>
                </a:lnTo>
                <a:lnTo>
                  <a:pt x="116" y="93"/>
                </a:lnTo>
                <a:lnTo>
                  <a:pt x="106" y="76"/>
                </a:lnTo>
                <a:lnTo>
                  <a:pt x="97" y="59"/>
                </a:lnTo>
                <a:lnTo>
                  <a:pt x="86" y="43"/>
                </a:lnTo>
                <a:lnTo>
                  <a:pt x="74" y="27"/>
                </a:lnTo>
                <a:lnTo>
                  <a:pt x="60" y="13"/>
                </a:lnTo>
                <a:lnTo>
                  <a:pt x="47" y="0"/>
                </a:lnTo>
                <a:lnTo>
                  <a:pt x="47" y="1"/>
                </a:lnTo>
                <a:lnTo>
                  <a:pt x="0" y="54"/>
                </a:lnTo>
                <a:lnTo>
                  <a:pt x="0" y="55"/>
                </a:lnTo>
                <a:lnTo>
                  <a:pt x="1" y="55"/>
                </a:lnTo>
                <a:lnTo>
                  <a:pt x="0" y="54"/>
                </a:lnTo>
                <a:close/>
              </a:path>
            </a:pathLst>
          </a:custGeom>
          <a:solidFill>
            <a:schemeClr val="tx2"/>
          </a:solidFill>
          <a:ln w="9525">
            <a:noFill/>
            <a:round/>
            <a:headEnd/>
            <a:tailEnd/>
          </a:ln>
        </p:spPr>
        <p:txBody>
          <a:bodyPr/>
          <a:lstStyle/>
          <a:p>
            <a:endParaRPr lang="en-US"/>
          </a:p>
        </p:txBody>
      </p:sp>
      <p:sp>
        <p:nvSpPr>
          <p:cNvPr id="22566" name="Freeform 35"/>
          <p:cNvSpPr>
            <a:spLocks/>
          </p:cNvSpPr>
          <p:nvPr/>
        </p:nvSpPr>
        <p:spPr bwMode="auto">
          <a:xfrm>
            <a:off x="2935288" y="4378325"/>
            <a:ext cx="263525" cy="44450"/>
          </a:xfrm>
          <a:custGeom>
            <a:avLst/>
            <a:gdLst>
              <a:gd name="T0" fmla="*/ 0 w 618"/>
              <a:gd name="T1" fmla="*/ 2147483647 h 182"/>
              <a:gd name="T2" fmla="*/ 0 w 618"/>
              <a:gd name="T3" fmla="*/ 2147483647 h 182"/>
              <a:gd name="T4" fmla="*/ 2147483647 w 618"/>
              <a:gd name="T5" fmla="*/ 2147483647 h 182"/>
              <a:gd name="T6" fmla="*/ 2147483647 w 618"/>
              <a:gd name="T7" fmla="*/ 2147483647 h 182"/>
              <a:gd name="T8" fmla="*/ 2147483647 w 618"/>
              <a:gd name="T9" fmla="*/ 2147483647 h 182"/>
              <a:gd name="T10" fmla="*/ 2147483647 w 618"/>
              <a:gd name="T11" fmla="*/ 2147483647 h 182"/>
              <a:gd name="T12" fmla="*/ 2147483647 w 618"/>
              <a:gd name="T13" fmla="*/ 2147483647 h 182"/>
              <a:gd name="T14" fmla="*/ 2147483647 w 618"/>
              <a:gd name="T15" fmla="*/ 2147483647 h 182"/>
              <a:gd name="T16" fmla="*/ 2147483647 w 618"/>
              <a:gd name="T17" fmla="*/ 2147483647 h 182"/>
              <a:gd name="T18" fmla="*/ 2147483647 w 618"/>
              <a:gd name="T19" fmla="*/ 2147483647 h 182"/>
              <a:gd name="T20" fmla="*/ 2147483647 w 618"/>
              <a:gd name="T21" fmla="*/ 2147483647 h 182"/>
              <a:gd name="T22" fmla="*/ 2147483647 w 618"/>
              <a:gd name="T23" fmla="*/ 2147483647 h 182"/>
              <a:gd name="T24" fmla="*/ 2147483647 w 618"/>
              <a:gd name="T25" fmla="*/ 2147483647 h 182"/>
              <a:gd name="T26" fmla="*/ 2147483647 w 618"/>
              <a:gd name="T27" fmla="*/ 2147483647 h 182"/>
              <a:gd name="T28" fmla="*/ 2147483647 w 618"/>
              <a:gd name="T29" fmla="*/ 2147483647 h 182"/>
              <a:gd name="T30" fmla="*/ 2147483647 w 618"/>
              <a:gd name="T31" fmla="*/ 2147483647 h 182"/>
              <a:gd name="T32" fmla="*/ 2147483647 w 618"/>
              <a:gd name="T33" fmla="*/ 2147483647 h 182"/>
              <a:gd name="T34" fmla="*/ 2147483647 w 618"/>
              <a:gd name="T35" fmla="*/ 2147483647 h 182"/>
              <a:gd name="T36" fmla="*/ 2147483647 w 618"/>
              <a:gd name="T37" fmla="*/ 2147483647 h 182"/>
              <a:gd name="T38" fmla="*/ 2147483647 w 618"/>
              <a:gd name="T39" fmla="*/ 2147483647 h 182"/>
              <a:gd name="T40" fmla="*/ 2147483647 w 618"/>
              <a:gd name="T41" fmla="*/ 2147483647 h 182"/>
              <a:gd name="T42" fmla="*/ 2147483647 w 618"/>
              <a:gd name="T43" fmla="*/ 2147483647 h 182"/>
              <a:gd name="T44" fmla="*/ 2147483647 w 618"/>
              <a:gd name="T45" fmla="*/ 2147483647 h 182"/>
              <a:gd name="T46" fmla="*/ 2147483647 w 618"/>
              <a:gd name="T47" fmla="*/ 2147483647 h 182"/>
              <a:gd name="T48" fmla="*/ 2147483647 w 618"/>
              <a:gd name="T49" fmla="*/ 2147483647 h 182"/>
              <a:gd name="T50" fmla="*/ 2147483647 w 618"/>
              <a:gd name="T51" fmla="*/ 2147483647 h 182"/>
              <a:gd name="T52" fmla="*/ 2147483647 w 618"/>
              <a:gd name="T53" fmla="*/ 2147483647 h 182"/>
              <a:gd name="T54" fmla="*/ 2147483647 w 618"/>
              <a:gd name="T55" fmla="*/ 2147483647 h 182"/>
              <a:gd name="T56" fmla="*/ 2147483647 w 618"/>
              <a:gd name="T57" fmla="*/ 2147483647 h 182"/>
              <a:gd name="T58" fmla="*/ 2147483647 w 618"/>
              <a:gd name="T59" fmla="*/ 2147483647 h 182"/>
              <a:gd name="T60" fmla="*/ 2147483647 w 618"/>
              <a:gd name="T61" fmla="*/ 2147483647 h 182"/>
              <a:gd name="T62" fmla="*/ 2147483647 w 618"/>
              <a:gd name="T63" fmla="*/ 2147483647 h 182"/>
              <a:gd name="T64" fmla="*/ 2147483647 w 618"/>
              <a:gd name="T65" fmla="*/ 2147483647 h 182"/>
              <a:gd name="T66" fmla="*/ 2147483647 w 618"/>
              <a:gd name="T67" fmla="*/ 2147483647 h 182"/>
              <a:gd name="T68" fmla="*/ 2147483647 w 618"/>
              <a:gd name="T69" fmla="*/ 2147483647 h 182"/>
              <a:gd name="T70" fmla="*/ 2147483647 w 618"/>
              <a:gd name="T71" fmla="*/ 2147483647 h 182"/>
              <a:gd name="T72" fmla="*/ 2147483647 w 618"/>
              <a:gd name="T73" fmla="*/ 2147483647 h 182"/>
              <a:gd name="T74" fmla="*/ 2147483647 w 618"/>
              <a:gd name="T75" fmla="*/ 2147483647 h 182"/>
              <a:gd name="T76" fmla="*/ 2147483647 w 618"/>
              <a:gd name="T77" fmla="*/ 2147483647 h 182"/>
              <a:gd name="T78" fmla="*/ 2147483647 w 618"/>
              <a:gd name="T79" fmla="*/ 2147483647 h 182"/>
              <a:gd name="T80" fmla="*/ 2147483647 w 618"/>
              <a:gd name="T81" fmla="*/ 2147483647 h 182"/>
              <a:gd name="T82" fmla="*/ 2147483647 w 618"/>
              <a:gd name="T83" fmla="*/ 2147483647 h 182"/>
              <a:gd name="T84" fmla="*/ 2147483647 w 618"/>
              <a:gd name="T85" fmla="*/ 2147483647 h 182"/>
              <a:gd name="T86" fmla="*/ 2147483647 w 618"/>
              <a:gd name="T87" fmla="*/ 2147483647 h 182"/>
              <a:gd name="T88" fmla="*/ 2147483647 w 618"/>
              <a:gd name="T89" fmla="*/ 2147483647 h 182"/>
              <a:gd name="T90" fmla="*/ 2147483647 w 618"/>
              <a:gd name="T91" fmla="*/ 2147483647 h 182"/>
              <a:gd name="T92" fmla="*/ 2147483647 w 618"/>
              <a:gd name="T93" fmla="*/ 2147483647 h 182"/>
              <a:gd name="T94" fmla="*/ 2147483647 w 618"/>
              <a:gd name="T95" fmla="*/ 2147483647 h 182"/>
              <a:gd name="T96" fmla="*/ 2147483647 w 618"/>
              <a:gd name="T97" fmla="*/ 2147483647 h 182"/>
              <a:gd name="T98" fmla="*/ 2147483647 w 618"/>
              <a:gd name="T99" fmla="*/ 2147483647 h 182"/>
              <a:gd name="T100" fmla="*/ 2147483647 w 618"/>
              <a:gd name="T101" fmla="*/ 0 h 182"/>
              <a:gd name="T102" fmla="*/ 2147483647 w 618"/>
              <a:gd name="T103" fmla="*/ 0 h 182"/>
              <a:gd name="T104" fmla="*/ 0 w 618"/>
              <a:gd name="T105" fmla="*/ 2147483647 h 182"/>
              <a:gd name="T106" fmla="*/ 0 w 618"/>
              <a:gd name="T107" fmla="*/ 2147483647 h 182"/>
              <a:gd name="T108" fmla="*/ 0 w 618"/>
              <a:gd name="T109" fmla="*/ 2147483647 h 1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8"/>
              <a:gd name="T166" fmla="*/ 0 h 182"/>
              <a:gd name="T167" fmla="*/ 618 w 618"/>
              <a:gd name="T168" fmla="*/ 182 h 1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8" h="182">
                <a:moveTo>
                  <a:pt x="0" y="54"/>
                </a:moveTo>
                <a:lnTo>
                  <a:pt x="0" y="54"/>
                </a:lnTo>
                <a:lnTo>
                  <a:pt x="16" y="66"/>
                </a:lnTo>
                <a:lnTo>
                  <a:pt x="34" y="76"/>
                </a:lnTo>
                <a:lnTo>
                  <a:pt x="51" y="85"/>
                </a:lnTo>
                <a:lnTo>
                  <a:pt x="68" y="93"/>
                </a:lnTo>
                <a:lnTo>
                  <a:pt x="86" y="99"/>
                </a:lnTo>
                <a:lnTo>
                  <a:pt x="106" y="104"/>
                </a:lnTo>
                <a:lnTo>
                  <a:pt x="125" y="109"/>
                </a:lnTo>
                <a:lnTo>
                  <a:pt x="145" y="113"/>
                </a:lnTo>
                <a:lnTo>
                  <a:pt x="185" y="118"/>
                </a:lnTo>
                <a:lnTo>
                  <a:pt x="227" y="121"/>
                </a:lnTo>
                <a:lnTo>
                  <a:pt x="267" y="124"/>
                </a:lnTo>
                <a:lnTo>
                  <a:pt x="309" y="125"/>
                </a:lnTo>
                <a:lnTo>
                  <a:pt x="350" y="126"/>
                </a:lnTo>
                <a:lnTo>
                  <a:pt x="389" y="129"/>
                </a:lnTo>
                <a:lnTo>
                  <a:pt x="427" y="132"/>
                </a:lnTo>
                <a:lnTo>
                  <a:pt x="464" y="137"/>
                </a:lnTo>
                <a:lnTo>
                  <a:pt x="480" y="141"/>
                </a:lnTo>
                <a:lnTo>
                  <a:pt x="496" y="145"/>
                </a:lnTo>
                <a:lnTo>
                  <a:pt x="511" y="150"/>
                </a:lnTo>
                <a:lnTo>
                  <a:pt x="524" y="155"/>
                </a:lnTo>
                <a:lnTo>
                  <a:pt x="538" y="161"/>
                </a:lnTo>
                <a:lnTo>
                  <a:pt x="550" y="167"/>
                </a:lnTo>
                <a:lnTo>
                  <a:pt x="561" y="174"/>
                </a:lnTo>
                <a:lnTo>
                  <a:pt x="571" y="182"/>
                </a:lnTo>
                <a:lnTo>
                  <a:pt x="618" y="129"/>
                </a:lnTo>
                <a:lnTo>
                  <a:pt x="603" y="116"/>
                </a:lnTo>
                <a:lnTo>
                  <a:pt x="586" y="105"/>
                </a:lnTo>
                <a:lnTo>
                  <a:pt x="570" y="96"/>
                </a:lnTo>
                <a:lnTo>
                  <a:pt x="551" y="88"/>
                </a:lnTo>
                <a:lnTo>
                  <a:pt x="533" y="81"/>
                </a:lnTo>
                <a:lnTo>
                  <a:pt x="514" y="76"/>
                </a:lnTo>
                <a:lnTo>
                  <a:pt x="495" y="71"/>
                </a:lnTo>
                <a:lnTo>
                  <a:pt x="475" y="67"/>
                </a:lnTo>
                <a:lnTo>
                  <a:pt x="436" y="61"/>
                </a:lnTo>
                <a:lnTo>
                  <a:pt x="394" y="57"/>
                </a:lnTo>
                <a:lnTo>
                  <a:pt x="353" y="55"/>
                </a:lnTo>
                <a:lnTo>
                  <a:pt x="312" y="54"/>
                </a:lnTo>
                <a:lnTo>
                  <a:pt x="271" y="53"/>
                </a:lnTo>
                <a:lnTo>
                  <a:pt x="230" y="50"/>
                </a:lnTo>
                <a:lnTo>
                  <a:pt x="192" y="48"/>
                </a:lnTo>
                <a:lnTo>
                  <a:pt x="157" y="41"/>
                </a:lnTo>
                <a:lnTo>
                  <a:pt x="139" y="39"/>
                </a:lnTo>
                <a:lnTo>
                  <a:pt x="123" y="35"/>
                </a:lnTo>
                <a:lnTo>
                  <a:pt x="109" y="30"/>
                </a:lnTo>
                <a:lnTo>
                  <a:pt x="94" y="25"/>
                </a:lnTo>
                <a:lnTo>
                  <a:pt x="80" y="21"/>
                </a:lnTo>
                <a:lnTo>
                  <a:pt x="68" y="14"/>
                </a:lnTo>
                <a:lnTo>
                  <a:pt x="57" y="7"/>
                </a:lnTo>
                <a:lnTo>
                  <a:pt x="46" y="0"/>
                </a:lnTo>
                <a:lnTo>
                  <a:pt x="47" y="0"/>
                </a:lnTo>
                <a:lnTo>
                  <a:pt x="0" y="54"/>
                </a:lnTo>
                <a:close/>
              </a:path>
            </a:pathLst>
          </a:custGeom>
          <a:solidFill>
            <a:schemeClr val="tx2"/>
          </a:solidFill>
          <a:ln w="9525">
            <a:noFill/>
            <a:round/>
            <a:headEnd/>
            <a:tailEnd/>
          </a:ln>
        </p:spPr>
        <p:txBody>
          <a:bodyPr/>
          <a:lstStyle/>
          <a:p>
            <a:endParaRPr lang="en-US"/>
          </a:p>
        </p:txBody>
      </p:sp>
      <p:sp>
        <p:nvSpPr>
          <p:cNvPr id="22567" name="Freeform 36"/>
          <p:cNvSpPr>
            <a:spLocks/>
          </p:cNvSpPr>
          <p:nvPr/>
        </p:nvSpPr>
        <p:spPr bwMode="auto">
          <a:xfrm>
            <a:off x="2840038" y="4249738"/>
            <a:ext cx="115887" cy="142875"/>
          </a:xfrm>
          <a:custGeom>
            <a:avLst/>
            <a:gdLst>
              <a:gd name="T0" fmla="*/ 0 w 273"/>
              <a:gd name="T1" fmla="*/ 2147483647 h 595"/>
              <a:gd name="T2" fmla="*/ 2147483647 w 273"/>
              <a:gd name="T3" fmla="*/ 2147483647 h 595"/>
              <a:gd name="T4" fmla="*/ 2147483647 w 273"/>
              <a:gd name="T5" fmla="*/ 2147483647 h 595"/>
              <a:gd name="T6" fmla="*/ 2147483647 w 273"/>
              <a:gd name="T7" fmla="*/ 2147483647 h 595"/>
              <a:gd name="T8" fmla="*/ 2147483647 w 273"/>
              <a:gd name="T9" fmla="*/ 2147483647 h 595"/>
              <a:gd name="T10" fmla="*/ 2147483647 w 273"/>
              <a:gd name="T11" fmla="*/ 2147483647 h 595"/>
              <a:gd name="T12" fmla="*/ 2147483647 w 273"/>
              <a:gd name="T13" fmla="*/ 2147483647 h 595"/>
              <a:gd name="T14" fmla="*/ 2147483647 w 273"/>
              <a:gd name="T15" fmla="*/ 2147483647 h 595"/>
              <a:gd name="T16" fmla="*/ 2147483647 w 273"/>
              <a:gd name="T17" fmla="*/ 2147483647 h 595"/>
              <a:gd name="T18" fmla="*/ 2147483647 w 273"/>
              <a:gd name="T19" fmla="*/ 2147483647 h 595"/>
              <a:gd name="T20" fmla="*/ 2147483647 w 273"/>
              <a:gd name="T21" fmla="*/ 2147483647 h 595"/>
              <a:gd name="T22" fmla="*/ 2147483647 w 273"/>
              <a:gd name="T23" fmla="*/ 2147483647 h 595"/>
              <a:gd name="T24" fmla="*/ 2147483647 w 273"/>
              <a:gd name="T25" fmla="*/ 2147483647 h 595"/>
              <a:gd name="T26" fmla="*/ 2147483647 w 273"/>
              <a:gd name="T27" fmla="*/ 2147483647 h 595"/>
              <a:gd name="T28" fmla="*/ 2147483647 w 273"/>
              <a:gd name="T29" fmla="*/ 2147483647 h 595"/>
              <a:gd name="T30" fmla="*/ 2147483647 w 273"/>
              <a:gd name="T31" fmla="*/ 2147483647 h 595"/>
              <a:gd name="T32" fmla="*/ 2147483647 w 273"/>
              <a:gd name="T33" fmla="*/ 2147483647 h 595"/>
              <a:gd name="T34" fmla="*/ 2147483647 w 273"/>
              <a:gd name="T35" fmla="*/ 2147483647 h 595"/>
              <a:gd name="T36" fmla="*/ 2147483647 w 273"/>
              <a:gd name="T37" fmla="*/ 2147483647 h 595"/>
              <a:gd name="T38" fmla="*/ 2147483647 w 273"/>
              <a:gd name="T39" fmla="*/ 2147483647 h 595"/>
              <a:gd name="T40" fmla="*/ 2147483647 w 273"/>
              <a:gd name="T41" fmla="*/ 2147483647 h 595"/>
              <a:gd name="T42" fmla="*/ 2147483647 w 273"/>
              <a:gd name="T43" fmla="*/ 2147483647 h 595"/>
              <a:gd name="T44" fmla="*/ 2147483647 w 273"/>
              <a:gd name="T45" fmla="*/ 2147483647 h 595"/>
              <a:gd name="T46" fmla="*/ 2147483647 w 273"/>
              <a:gd name="T47" fmla="*/ 2147483647 h 595"/>
              <a:gd name="T48" fmla="*/ 2147483647 w 273"/>
              <a:gd name="T49" fmla="*/ 2147483647 h 595"/>
              <a:gd name="T50" fmla="*/ 2147483647 w 273"/>
              <a:gd name="T51" fmla="*/ 2147483647 h 595"/>
              <a:gd name="T52" fmla="*/ 2147483647 w 273"/>
              <a:gd name="T53" fmla="*/ 2147483647 h 595"/>
              <a:gd name="T54" fmla="*/ 2147483647 w 273"/>
              <a:gd name="T55" fmla="*/ 2147483647 h 595"/>
              <a:gd name="T56" fmla="*/ 2147483647 w 273"/>
              <a:gd name="T57" fmla="*/ 2147483647 h 595"/>
              <a:gd name="T58" fmla="*/ 2147483647 w 273"/>
              <a:gd name="T59" fmla="*/ 2147483647 h 595"/>
              <a:gd name="T60" fmla="*/ 2147483647 w 273"/>
              <a:gd name="T61" fmla="*/ 2147483647 h 595"/>
              <a:gd name="T62" fmla="*/ 2147483647 w 273"/>
              <a:gd name="T63" fmla="*/ 2147483647 h 595"/>
              <a:gd name="T64" fmla="*/ 2147483647 w 273"/>
              <a:gd name="T65" fmla="*/ 2147483647 h 595"/>
              <a:gd name="T66" fmla="*/ 2147483647 w 273"/>
              <a:gd name="T67" fmla="*/ 2147483647 h 595"/>
              <a:gd name="T68" fmla="*/ 2147483647 w 273"/>
              <a:gd name="T69" fmla="*/ 2147483647 h 595"/>
              <a:gd name="T70" fmla="*/ 2147483647 w 273"/>
              <a:gd name="T71" fmla="*/ 2147483647 h 595"/>
              <a:gd name="T72" fmla="*/ 2147483647 w 273"/>
              <a:gd name="T73" fmla="*/ 2147483647 h 595"/>
              <a:gd name="T74" fmla="*/ 2147483647 w 273"/>
              <a:gd name="T75" fmla="*/ 2147483647 h 595"/>
              <a:gd name="T76" fmla="*/ 2147483647 w 273"/>
              <a:gd name="T77" fmla="*/ 2147483647 h 595"/>
              <a:gd name="T78" fmla="*/ 2147483647 w 273"/>
              <a:gd name="T79" fmla="*/ 2147483647 h 595"/>
              <a:gd name="T80" fmla="*/ 2147483647 w 273"/>
              <a:gd name="T81" fmla="*/ 2147483647 h 595"/>
              <a:gd name="T82" fmla="*/ 2147483647 w 273"/>
              <a:gd name="T83" fmla="*/ 2147483647 h 595"/>
              <a:gd name="T84" fmla="*/ 2147483647 w 273"/>
              <a:gd name="T85" fmla="*/ 2147483647 h 595"/>
              <a:gd name="T86" fmla="*/ 2147483647 w 273"/>
              <a:gd name="T87" fmla="*/ 2147483647 h 595"/>
              <a:gd name="T88" fmla="*/ 2147483647 w 273"/>
              <a:gd name="T89" fmla="*/ 2147483647 h 595"/>
              <a:gd name="T90" fmla="*/ 2147483647 w 273"/>
              <a:gd name="T91" fmla="*/ 2147483647 h 595"/>
              <a:gd name="T92" fmla="*/ 2147483647 w 273"/>
              <a:gd name="T93" fmla="*/ 2147483647 h 595"/>
              <a:gd name="T94" fmla="*/ 2147483647 w 273"/>
              <a:gd name="T95" fmla="*/ 2147483647 h 595"/>
              <a:gd name="T96" fmla="*/ 2147483647 w 273"/>
              <a:gd name="T97" fmla="*/ 2147483647 h 595"/>
              <a:gd name="T98" fmla="*/ 2147483647 w 273"/>
              <a:gd name="T99" fmla="*/ 2147483647 h 595"/>
              <a:gd name="T100" fmla="*/ 2147483647 w 273"/>
              <a:gd name="T101" fmla="*/ 0 h 595"/>
              <a:gd name="T102" fmla="*/ 2147483647 w 273"/>
              <a:gd name="T103" fmla="*/ 2147483647 h 595"/>
              <a:gd name="T104" fmla="*/ 0 w 273"/>
              <a:gd name="T105" fmla="*/ 2147483647 h 595"/>
              <a:gd name="T106" fmla="*/ 2147483647 w 273"/>
              <a:gd name="T107" fmla="*/ 2147483647 h 595"/>
              <a:gd name="T108" fmla="*/ 2147483647 w 273"/>
              <a:gd name="T109" fmla="*/ 2147483647 h 595"/>
              <a:gd name="T110" fmla="*/ 0 w 273"/>
              <a:gd name="T111" fmla="*/ 2147483647 h 5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
              <a:gd name="T169" fmla="*/ 0 h 595"/>
              <a:gd name="T170" fmla="*/ 273 w 273"/>
              <a:gd name="T171" fmla="*/ 595 h 5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 h="595">
                <a:moveTo>
                  <a:pt x="0" y="55"/>
                </a:moveTo>
                <a:lnTo>
                  <a:pt x="1" y="55"/>
                </a:lnTo>
                <a:lnTo>
                  <a:pt x="11" y="63"/>
                </a:lnTo>
                <a:lnTo>
                  <a:pt x="20" y="73"/>
                </a:lnTo>
                <a:lnTo>
                  <a:pt x="28" y="84"/>
                </a:lnTo>
                <a:lnTo>
                  <a:pt x="37" y="97"/>
                </a:lnTo>
                <a:lnTo>
                  <a:pt x="44" y="110"/>
                </a:lnTo>
                <a:lnTo>
                  <a:pt x="50" y="124"/>
                </a:lnTo>
                <a:lnTo>
                  <a:pt x="58" y="138"/>
                </a:lnTo>
                <a:lnTo>
                  <a:pt x="64" y="154"/>
                </a:lnTo>
                <a:lnTo>
                  <a:pt x="75" y="189"/>
                </a:lnTo>
                <a:lnTo>
                  <a:pt x="85" y="226"/>
                </a:lnTo>
                <a:lnTo>
                  <a:pt x="95" y="264"/>
                </a:lnTo>
                <a:lnTo>
                  <a:pt x="103" y="305"/>
                </a:lnTo>
                <a:lnTo>
                  <a:pt x="112" y="344"/>
                </a:lnTo>
                <a:lnTo>
                  <a:pt x="122" y="384"/>
                </a:lnTo>
                <a:lnTo>
                  <a:pt x="132" y="424"/>
                </a:lnTo>
                <a:lnTo>
                  <a:pt x="144" y="462"/>
                </a:lnTo>
                <a:lnTo>
                  <a:pt x="151" y="482"/>
                </a:lnTo>
                <a:lnTo>
                  <a:pt x="159" y="500"/>
                </a:lnTo>
                <a:lnTo>
                  <a:pt x="167" y="517"/>
                </a:lnTo>
                <a:lnTo>
                  <a:pt x="177" y="535"/>
                </a:lnTo>
                <a:lnTo>
                  <a:pt x="188" y="550"/>
                </a:lnTo>
                <a:lnTo>
                  <a:pt x="199" y="566"/>
                </a:lnTo>
                <a:lnTo>
                  <a:pt x="212" y="581"/>
                </a:lnTo>
                <a:lnTo>
                  <a:pt x="226" y="595"/>
                </a:lnTo>
                <a:lnTo>
                  <a:pt x="273" y="541"/>
                </a:lnTo>
                <a:lnTo>
                  <a:pt x="263" y="532"/>
                </a:lnTo>
                <a:lnTo>
                  <a:pt x="255" y="521"/>
                </a:lnTo>
                <a:lnTo>
                  <a:pt x="246" y="510"/>
                </a:lnTo>
                <a:lnTo>
                  <a:pt x="239" y="498"/>
                </a:lnTo>
                <a:lnTo>
                  <a:pt x="231" y="485"/>
                </a:lnTo>
                <a:lnTo>
                  <a:pt x="224" y="471"/>
                </a:lnTo>
                <a:lnTo>
                  <a:pt x="218" y="455"/>
                </a:lnTo>
                <a:lnTo>
                  <a:pt x="212" y="440"/>
                </a:lnTo>
                <a:lnTo>
                  <a:pt x="200" y="404"/>
                </a:lnTo>
                <a:lnTo>
                  <a:pt x="191" y="367"/>
                </a:lnTo>
                <a:lnTo>
                  <a:pt x="181" y="329"/>
                </a:lnTo>
                <a:lnTo>
                  <a:pt x="172" y="289"/>
                </a:lnTo>
                <a:lnTo>
                  <a:pt x="164" y="248"/>
                </a:lnTo>
                <a:lnTo>
                  <a:pt x="154" y="209"/>
                </a:lnTo>
                <a:lnTo>
                  <a:pt x="144" y="169"/>
                </a:lnTo>
                <a:lnTo>
                  <a:pt x="130" y="131"/>
                </a:lnTo>
                <a:lnTo>
                  <a:pt x="123" y="111"/>
                </a:lnTo>
                <a:lnTo>
                  <a:pt x="116" y="93"/>
                </a:lnTo>
                <a:lnTo>
                  <a:pt x="107" y="76"/>
                </a:lnTo>
                <a:lnTo>
                  <a:pt x="97" y="59"/>
                </a:lnTo>
                <a:lnTo>
                  <a:pt x="86" y="43"/>
                </a:lnTo>
                <a:lnTo>
                  <a:pt x="74" y="28"/>
                </a:lnTo>
                <a:lnTo>
                  <a:pt x="62" y="13"/>
                </a:lnTo>
                <a:lnTo>
                  <a:pt x="47" y="0"/>
                </a:lnTo>
                <a:lnTo>
                  <a:pt x="48" y="1"/>
                </a:lnTo>
                <a:lnTo>
                  <a:pt x="0" y="55"/>
                </a:lnTo>
                <a:lnTo>
                  <a:pt x="1" y="55"/>
                </a:lnTo>
                <a:lnTo>
                  <a:pt x="0" y="55"/>
                </a:lnTo>
                <a:close/>
              </a:path>
            </a:pathLst>
          </a:custGeom>
          <a:solidFill>
            <a:schemeClr val="tx2"/>
          </a:solidFill>
          <a:ln w="9525">
            <a:noFill/>
            <a:round/>
            <a:headEnd/>
            <a:tailEnd/>
          </a:ln>
        </p:spPr>
        <p:txBody>
          <a:bodyPr/>
          <a:lstStyle/>
          <a:p>
            <a:endParaRPr lang="en-US"/>
          </a:p>
        </p:txBody>
      </p:sp>
      <p:sp>
        <p:nvSpPr>
          <p:cNvPr id="22568" name="Freeform 37"/>
          <p:cNvSpPr>
            <a:spLocks/>
          </p:cNvSpPr>
          <p:nvPr/>
        </p:nvSpPr>
        <p:spPr bwMode="auto">
          <a:xfrm>
            <a:off x="2598738" y="4221163"/>
            <a:ext cx="261937" cy="42862"/>
          </a:xfrm>
          <a:custGeom>
            <a:avLst/>
            <a:gdLst>
              <a:gd name="T0" fmla="*/ 0 w 617"/>
              <a:gd name="T1" fmla="*/ 2147483647 h 183"/>
              <a:gd name="T2" fmla="*/ 2147483647 w 617"/>
              <a:gd name="T3" fmla="*/ 2147483647 h 183"/>
              <a:gd name="T4" fmla="*/ 2147483647 w 617"/>
              <a:gd name="T5" fmla="*/ 2147483647 h 183"/>
              <a:gd name="T6" fmla="*/ 2147483647 w 617"/>
              <a:gd name="T7" fmla="*/ 2147483647 h 183"/>
              <a:gd name="T8" fmla="*/ 2147483647 w 617"/>
              <a:gd name="T9" fmla="*/ 2147483647 h 183"/>
              <a:gd name="T10" fmla="*/ 2147483647 w 617"/>
              <a:gd name="T11" fmla="*/ 2147483647 h 183"/>
              <a:gd name="T12" fmla="*/ 2147483647 w 617"/>
              <a:gd name="T13" fmla="*/ 2147483647 h 183"/>
              <a:gd name="T14" fmla="*/ 2147483647 w 617"/>
              <a:gd name="T15" fmla="*/ 2147483647 h 183"/>
              <a:gd name="T16" fmla="*/ 2147483647 w 617"/>
              <a:gd name="T17" fmla="*/ 2147483647 h 183"/>
              <a:gd name="T18" fmla="*/ 2147483647 w 617"/>
              <a:gd name="T19" fmla="*/ 2147483647 h 183"/>
              <a:gd name="T20" fmla="*/ 2147483647 w 617"/>
              <a:gd name="T21" fmla="*/ 2147483647 h 183"/>
              <a:gd name="T22" fmla="*/ 2147483647 w 617"/>
              <a:gd name="T23" fmla="*/ 2147483647 h 183"/>
              <a:gd name="T24" fmla="*/ 2147483647 w 617"/>
              <a:gd name="T25" fmla="*/ 2147483647 h 183"/>
              <a:gd name="T26" fmla="*/ 2147483647 w 617"/>
              <a:gd name="T27" fmla="*/ 2147483647 h 183"/>
              <a:gd name="T28" fmla="*/ 2147483647 w 617"/>
              <a:gd name="T29" fmla="*/ 2147483647 h 183"/>
              <a:gd name="T30" fmla="*/ 2147483647 w 617"/>
              <a:gd name="T31" fmla="*/ 2147483647 h 183"/>
              <a:gd name="T32" fmla="*/ 2147483647 w 617"/>
              <a:gd name="T33" fmla="*/ 2147483647 h 183"/>
              <a:gd name="T34" fmla="*/ 2147483647 w 617"/>
              <a:gd name="T35" fmla="*/ 2147483647 h 183"/>
              <a:gd name="T36" fmla="*/ 2147483647 w 617"/>
              <a:gd name="T37" fmla="*/ 2147483647 h 183"/>
              <a:gd name="T38" fmla="*/ 2147483647 w 617"/>
              <a:gd name="T39" fmla="*/ 2147483647 h 183"/>
              <a:gd name="T40" fmla="*/ 2147483647 w 617"/>
              <a:gd name="T41" fmla="*/ 2147483647 h 183"/>
              <a:gd name="T42" fmla="*/ 2147483647 w 617"/>
              <a:gd name="T43" fmla="*/ 2147483647 h 183"/>
              <a:gd name="T44" fmla="*/ 2147483647 w 617"/>
              <a:gd name="T45" fmla="*/ 2147483647 h 183"/>
              <a:gd name="T46" fmla="*/ 2147483647 w 617"/>
              <a:gd name="T47" fmla="*/ 2147483647 h 183"/>
              <a:gd name="T48" fmla="*/ 2147483647 w 617"/>
              <a:gd name="T49" fmla="*/ 2147483647 h 183"/>
              <a:gd name="T50" fmla="*/ 2147483647 w 617"/>
              <a:gd name="T51" fmla="*/ 2147483647 h 183"/>
              <a:gd name="T52" fmla="*/ 2147483647 w 617"/>
              <a:gd name="T53" fmla="*/ 2147483647 h 183"/>
              <a:gd name="T54" fmla="*/ 2147483647 w 617"/>
              <a:gd name="T55" fmla="*/ 2147483647 h 183"/>
              <a:gd name="T56" fmla="*/ 2147483647 w 617"/>
              <a:gd name="T57" fmla="*/ 2147483647 h 183"/>
              <a:gd name="T58" fmla="*/ 2147483647 w 617"/>
              <a:gd name="T59" fmla="*/ 2147483647 h 183"/>
              <a:gd name="T60" fmla="*/ 2147483647 w 617"/>
              <a:gd name="T61" fmla="*/ 2147483647 h 183"/>
              <a:gd name="T62" fmla="*/ 2147483647 w 617"/>
              <a:gd name="T63" fmla="*/ 2147483647 h 183"/>
              <a:gd name="T64" fmla="*/ 2147483647 w 617"/>
              <a:gd name="T65" fmla="*/ 2147483647 h 183"/>
              <a:gd name="T66" fmla="*/ 2147483647 w 617"/>
              <a:gd name="T67" fmla="*/ 2147483647 h 183"/>
              <a:gd name="T68" fmla="*/ 2147483647 w 617"/>
              <a:gd name="T69" fmla="*/ 2147483647 h 183"/>
              <a:gd name="T70" fmla="*/ 2147483647 w 617"/>
              <a:gd name="T71" fmla="*/ 2147483647 h 183"/>
              <a:gd name="T72" fmla="*/ 2147483647 w 617"/>
              <a:gd name="T73" fmla="*/ 2147483647 h 183"/>
              <a:gd name="T74" fmla="*/ 2147483647 w 617"/>
              <a:gd name="T75" fmla="*/ 2147483647 h 183"/>
              <a:gd name="T76" fmla="*/ 2147483647 w 617"/>
              <a:gd name="T77" fmla="*/ 2147483647 h 183"/>
              <a:gd name="T78" fmla="*/ 2147483647 w 617"/>
              <a:gd name="T79" fmla="*/ 2147483647 h 183"/>
              <a:gd name="T80" fmla="*/ 2147483647 w 617"/>
              <a:gd name="T81" fmla="*/ 2147483647 h 183"/>
              <a:gd name="T82" fmla="*/ 2147483647 w 617"/>
              <a:gd name="T83" fmla="*/ 2147483647 h 183"/>
              <a:gd name="T84" fmla="*/ 2147483647 w 617"/>
              <a:gd name="T85" fmla="*/ 2147483647 h 183"/>
              <a:gd name="T86" fmla="*/ 2147483647 w 617"/>
              <a:gd name="T87" fmla="*/ 2147483647 h 183"/>
              <a:gd name="T88" fmla="*/ 2147483647 w 617"/>
              <a:gd name="T89" fmla="*/ 2147483647 h 183"/>
              <a:gd name="T90" fmla="*/ 2147483647 w 617"/>
              <a:gd name="T91" fmla="*/ 2147483647 h 183"/>
              <a:gd name="T92" fmla="*/ 2147483647 w 617"/>
              <a:gd name="T93" fmla="*/ 2147483647 h 183"/>
              <a:gd name="T94" fmla="*/ 2147483647 w 617"/>
              <a:gd name="T95" fmla="*/ 2147483647 h 183"/>
              <a:gd name="T96" fmla="*/ 2147483647 w 617"/>
              <a:gd name="T97" fmla="*/ 2147483647 h 183"/>
              <a:gd name="T98" fmla="*/ 2147483647 w 617"/>
              <a:gd name="T99" fmla="*/ 0 h 183"/>
              <a:gd name="T100" fmla="*/ 0 w 617"/>
              <a:gd name="T101" fmla="*/ 2147483647 h 1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7"/>
              <a:gd name="T154" fmla="*/ 0 h 183"/>
              <a:gd name="T155" fmla="*/ 617 w 617"/>
              <a:gd name="T156" fmla="*/ 183 h 1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7" h="183">
                <a:moveTo>
                  <a:pt x="0" y="55"/>
                </a:moveTo>
                <a:lnTo>
                  <a:pt x="14" y="66"/>
                </a:lnTo>
                <a:lnTo>
                  <a:pt x="31" y="77"/>
                </a:lnTo>
                <a:lnTo>
                  <a:pt x="49" y="86"/>
                </a:lnTo>
                <a:lnTo>
                  <a:pt x="67" y="93"/>
                </a:lnTo>
                <a:lnTo>
                  <a:pt x="86" y="99"/>
                </a:lnTo>
                <a:lnTo>
                  <a:pt x="104" y="105"/>
                </a:lnTo>
                <a:lnTo>
                  <a:pt x="124" y="109"/>
                </a:lnTo>
                <a:lnTo>
                  <a:pt x="143" y="113"/>
                </a:lnTo>
                <a:lnTo>
                  <a:pt x="183" y="119"/>
                </a:lnTo>
                <a:lnTo>
                  <a:pt x="225" y="123"/>
                </a:lnTo>
                <a:lnTo>
                  <a:pt x="265" y="124"/>
                </a:lnTo>
                <a:lnTo>
                  <a:pt x="307" y="126"/>
                </a:lnTo>
                <a:lnTo>
                  <a:pt x="348" y="128"/>
                </a:lnTo>
                <a:lnTo>
                  <a:pt x="387" y="130"/>
                </a:lnTo>
                <a:lnTo>
                  <a:pt x="425" y="134"/>
                </a:lnTo>
                <a:lnTo>
                  <a:pt x="462" y="139"/>
                </a:lnTo>
                <a:lnTo>
                  <a:pt x="478" y="141"/>
                </a:lnTo>
                <a:lnTo>
                  <a:pt x="494" y="146"/>
                </a:lnTo>
                <a:lnTo>
                  <a:pt x="509" y="150"/>
                </a:lnTo>
                <a:lnTo>
                  <a:pt x="523" y="155"/>
                </a:lnTo>
                <a:lnTo>
                  <a:pt x="536" y="161"/>
                </a:lnTo>
                <a:lnTo>
                  <a:pt x="548" y="167"/>
                </a:lnTo>
                <a:lnTo>
                  <a:pt x="559" y="174"/>
                </a:lnTo>
                <a:lnTo>
                  <a:pt x="569" y="183"/>
                </a:lnTo>
                <a:lnTo>
                  <a:pt x="617" y="129"/>
                </a:lnTo>
                <a:lnTo>
                  <a:pt x="601" y="116"/>
                </a:lnTo>
                <a:lnTo>
                  <a:pt x="585" y="105"/>
                </a:lnTo>
                <a:lnTo>
                  <a:pt x="568" y="97"/>
                </a:lnTo>
                <a:lnTo>
                  <a:pt x="549" y="88"/>
                </a:lnTo>
                <a:lnTo>
                  <a:pt x="531" y="82"/>
                </a:lnTo>
                <a:lnTo>
                  <a:pt x="512" y="76"/>
                </a:lnTo>
                <a:lnTo>
                  <a:pt x="493" y="72"/>
                </a:lnTo>
                <a:lnTo>
                  <a:pt x="473" y="67"/>
                </a:lnTo>
                <a:lnTo>
                  <a:pt x="434" y="62"/>
                </a:lnTo>
                <a:lnTo>
                  <a:pt x="393" y="59"/>
                </a:lnTo>
                <a:lnTo>
                  <a:pt x="351" y="56"/>
                </a:lnTo>
                <a:lnTo>
                  <a:pt x="309" y="55"/>
                </a:lnTo>
                <a:lnTo>
                  <a:pt x="269" y="52"/>
                </a:lnTo>
                <a:lnTo>
                  <a:pt x="230" y="51"/>
                </a:lnTo>
                <a:lnTo>
                  <a:pt x="191" y="48"/>
                </a:lnTo>
                <a:lnTo>
                  <a:pt x="154" y="43"/>
                </a:lnTo>
                <a:lnTo>
                  <a:pt x="137" y="40"/>
                </a:lnTo>
                <a:lnTo>
                  <a:pt x="121" y="36"/>
                </a:lnTo>
                <a:lnTo>
                  <a:pt x="107" y="32"/>
                </a:lnTo>
                <a:lnTo>
                  <a:pt x="92" y="27"/>
                </a:lnTo>
                <a:lnTo>
                  <a:pt x="78" y="21"/>
                </a:lnTo>
                <a:lnTo>
                  <a:pt x="66" y="14"/>
                </a:lnTo>
                <a:lnTo>
                  <a:pt x="55" y="7"/>
                </a:lnTo>
                <a:lnTo>
                  <a:pt x="45" y="0"/>
                </a:lnTo>
                <a:lnTo>
                  <a:pt x="0" y="55"/>
                </a:lnTo>
                <a:close/>
              </a:path>
            </a:pathLst>
          </a:custGeom>
          <a:solidFill>
            <a:schemeClr val="tx2"/>
          </a:solidFill>
          <a:ln w="9525">
            <a:noFill/>
            <a:round/>
            <a:headEnd/>
            <a:tailEnd/>
          </a:ln>
        </p:spPr>
        <p:txBody>
          <a:bodyPr/>
          <a:lstStyle/>
          <a:p>
            <a:endParaRPr lang="en-US"/>
          </a:p>
        </p:txBody>
      </p:sp>
      <p:sp>
        <p:nvSpPr>
          <p:cNvPr id="22569" name="Freeform 38"/>
          <p:cNvSpPr>
            <a:spLocks/>
          </p:cNvSpPr>
          <p:nvPr/>
        </p:nvSpPr>
        <p:spPr bwMode="auto">
          <a:xfrm>
            <a:off x="2474913" y="4164013"/>
            <a:ext cx="200025" cy="104775"/>
          </a:xfrm>
          <a:custGeom>
            <a:avLst/>
            <a:gdLst>
              <a:gd name="T0" fmla="*/ 0 w 475"/>
              <a:gd name="T1" fmla="*/ 0 h 447"/>
              <a:gd name="T2" fmla="*/ 2147483647 w 475"/>
              <a:gd name="T3" fmla="*/ 2147483647 h 447"/>
              <a:gd name="T4" fmla="*/ 2147483647 w 475"/>
              <a:gd name="T5" fmla="*/ 2147483647 h 447"/>
              <a:gd name="T6" fmla="*/ 0 w 475"/>
              <a:gd name="T7" fmla="*/ 0 h 447"/>
              <a:gd name="T8" fmla="*/ 0 w 475"/>
              <a:gd name="T9" fmla="*/ 0 h 447"/>
              <a:gd name="T10" fmla="*/ 0 60000 65536"/>
              <a:gd name="T11" fmla="*/ 0 60000 65536"/>
              <a:gd name="T12" fmla="*/ 0 60000 65536"/>
              <a:gd name="T13" fmla="*/ 0 60000 65536"/>
              <a:gd name="T14" fmla="*/ 0 60000 65536"/>
              <a:gd name="T15" fmla="*/ 0 w 475"/>
              <a:gd name="T16" fmla="*/ 0 h 447"/>
              <a:gd name="T17" fmla="*/ 475 w 475"/>
              <a:gd name="T18" fmla="*/ 447 h 447"/>
            </a:gdLst>
            <a:ahLst/>
            <a:cxnLst>
              <a:cxn ang="T10">
                <a:pos x="T0" y="T1"/>
              </a:cxn>
              <a:cxn ang="T11">
                <a:pos x="T2" y="T3"/>
              </a:cxn>
              <a:cxn ang="T12">
                <a:pos x="T4" y="T5"/>
              </a:cxn>
              <a:cxn ang="T13">
                <a:pos x="T6" y="T7"/>
              </a:cxn>
              <a:cxn ang="T14">
                <a:pos x="T8" y="T9"/>
              </a:cxn>
            </a:cxnLst>
            <a:rect l="T15" t="T16" r="T17" b="T18"/>
            <a:pathLst>
              <a:path w="475" h="447">
                <a:moveTo>
                  <a:pt x="0" y="0"/>
                </a:moveTo>
                <a:lnTo>
                  <a:pt x="196" y="447"/>
                </a:lnTo>
                <a:lnTo>
                  <a:pt x="475" y="112"/>
                </a:lnTo>
                <a:lnTo>
                  <a:pt x="0" y="0"/>
                </a:lnTo>
                <a:close/>
              </a:path>
            </a:pathLst>
          </a:custGeom>
          <a:solidFill>
            <a:schemeClr val="tx2"/>
          </a:solidFill>
          <a:ln w="9525">
            <a:noFill/>
            <a:round/>
            <a:headEnd/>
            <a:tailEnd/>
          </a:ln>
        </p:spPr>
        <p:txBody>
          <a:bodyPr/>
          <a:lstStyle/>
          <a:p>
            <a:endParaRPr lang="en-US"/>
          </a:p>
        </p:txBody>
      </p:sp>
      <p:sp>
        <p:nvSpPr>
          <p:cNvPr id="22570" name="Freeform 39"/>
          <p:cNvSpPr>
            <a:spLocks/>
          </p:cNvSpPr>
          <p:nvPr/>
        </p:nvSpPr>
        <p:spPr bwMode="auto">
          <a:xfrm>
            <a:off x="3679825" y="4387850"/>
            <a:ext cx="79375" cy="147638"/>
          </a:xfrm>
          <a:custGeom>
            <a:avLst/>
            <a:gdLst>
              <a:gd name="T0" fmla="*/ 0 w 184"/>
              <a:gd name="T1" fmla="*/ 2147483647 h 616"/>
              <a:gd name="T2" fmla="*/ 2147483647 w 184"/>
              <a:gd name="T3" fmla="*/ 2147483647 h 616"/>
              <a:gd name="T4" fmla="*/ 2147483647 w 184"/>
              <a:gd name="T5" fmla="*/ 2147483647 h 616"/>
              <a:gd name="T6" fmla="*/ 2147483647 w 184"/>
              <a:gd name="T7" fmla="*/ 2147483647 h 616"/>
              <a:gd name="T8" fmla="*/ 2147483647 w 184"/>
              <a:gd name="T9" fmla="*/ 2147483647 h 616"/>
              <a:gd name="T10" fmla="*/ 2147483647 w 184"/>
              <a:gd name="T11" fmla="*/ 2147483647 h 616"/>
              <a:gd name="T12" fmla="*/ 2147483647 w 184"/>
              <a:gd name="T13" fmla="*/ 2147483647 h 616"/>
              <a:gd name="T14" fmla="*/ 2147483647 w 184"/>
              <a:gd name="T15" fmla="*/ 2147483647 h 616"/>
              <a:gd name="T16" fmla="*/ 2147483647 w 184"/>
              <a:gd name="T17" fmla="*/ 2147483647 h 616"/>
              <a:gd name="T18" fmla="*/ 2147483647 w 184"/>
              <a:gd name="T19" fmla="*/ 2147483647 h 616"/>
              <a:gd name="T20" fmla="*/ 2147483647 w 184"/>
              <a:gd name="T21" fmla="*/ 2147483647 h 616"/>
              <a:gd name="T22" fmla="*/ 2147483647 w 184"/>
              <a:gd name="T23" fmla="*/ 2147483647 h 616"/>
              <a:gd name="T24" fmla="*/ 2147483647 w 184"/>
              <a:gd name="T25" fmla="*/ 2147483647 h 616"/>
              <a:gd name="T26" fmla="*/ 2147483647 w 184"/>
              <a:gd name="T27" fmla="*/ 2147483647 h 616"/>
              <a:gd name="T28" fmla="*/ 2147483647 w 184"/>
              <a:gd name="T29" fmla="*/ 2147483647 h 616"/>
              <a:gd name="T30" fmla="*/ 2147483647 w 184"/>
              <a:gd name="T31" fmla="*/ 2147483647 h 616"/>
              <a:gd name="T32" fmla="*/ 2147483647 w 184"/>
              <a:gd name="T33" fmla="*/ 2147483647 h 616"/>
              <a:gd name="T34" fmla="*/ 2147483647 w 184"/>
              <a:gd name="T35" fmla="*/ 2147483647 h 616"/>
              <a:gd name="T36" fmla="*/ 2147483647 w 184"/>
              <a:gd name="T37" fmla="*/ 2147483647 h 616"/>
              <a:gd name="T38" fmla="*/ 2147483647 w 184"/>
              <a:gd name="T39" fmla="*/ 2147483647 h 616"/>
              <a:gd name="T40" fmla="*/ 2147483647 w 184"/>
              <a:gd name="T41" fmla="*/ 2147483647 h 616"/>
              <a:gd name="T42" fmla="*/ 2147483647 w 184"/>
              <a:gd name="T43" fmla="*/ 2147483647 h 616"/>
              <a:gd name="T44" fmla="*/ 2147483647 w 184"/>
              <a:gd name="T45" fmla="*/ 2147483647 h 616"/>
              <a:gd name="T46" fmla="*/ 2147483647 w 184"/>
              <a:gd name="T47" fmla="*/ 2147483647 h 616"/>
              <a:gd name="T48" fmla="*/ 2147483647 w 184"/>
              <a:gd name="T49" fmla="*/ 2147483647 h 616"/>
              <a:gd name="T50" fmla="*/ 2147483647 w 184"/>
              <a:gd name="T51" fmla="*/ 2147483647 h 616"/>
              <a:gd name="T52" fmla="*/ 2147483647 w 184"/>
              <a:gd name="T53" fmla="*/ 2147483647 h 616"/>
              <a:gd name="T54" fmla="*/ 2147483647 w 184"/>
              <a:gd name="T55" fmla="*/ 2147483647 h 616"/>
              <a:gd name="T56" fmla="*/ 2147483647 w 184"/>
              <a:gd name="T57" fmla="*/ 2147483647 h 616"/>
              <a:gd name="T58" fmla="*/ 2147483647 w 184"/>
              <a:gd name="T59" fmla="*/ 2147483647 h 616"/>
              <a:gd name="T60" fmla="*/ 2147483647 w 184"/>
              <a:gd name="T61" fmla="*/ 2147483647 h 616"/>
              <a:gd name="T62" fmla="*/ 2147483647 w 184"/>
              <a:gd name="T63" fmla="*/ 2147483647 h 616"/>
              <a:gd name="T64" fmla="*/ 2147483647 w 184"/>
              <a:gd name="T65" fmla="*/ 2147483647 h 616"/>
              <a:gd name="T66" fmla="*/ 2147483647 w 184"/>
              <a:gd name="T67" fmla="*/ 2147483647 h 616"/>
              <a:gd name="T68" fmla="*/ 2147483647 w 184"/>
              <a:gd name="T69" fmla="*/ 2147483647 h 616"/>
              <a:gd name="T70" fmla="*/ 2147483647 w 184"/>
              <a:gd name="T71" fmla="*/ 2147483647 h 616"/>
              <a:gd name="T72" fmla="*/ 2147483647 w 184"/>
              <a:gd name="T73" fmla="*/ 2147483647 h 616"/>
              <a:gd name="T74" fmla="*/ 2147483647 w 184"/>
              <a:gd name="T75" fmla="*/ 2147483647 h 616"/>
              <a:gd name="T76" fmla="*/ 2147483647 w 184"/>
              <a:gd name="T77" fmla="*/ 2147483647 h 616"/>
              <a:gd name="T78" fmla="*/ 2147483647 w 184"/>
              <a:gd name="T79" fmla="*/ 2147483647 h 616"/>
              <a:gd name="T80" fmla="*/ 2147483647 w 184"/>
              <a:gd name="T81" fmla="*/ 2147483647 h 616"/>
              <a:gd name="T82" fmla="*/ 2147483647 w 184"/>
              <a:gd name="T83" fmla="*/ 2147483647 h 616"/>
              <a:gd name="T84" fmla="*/ 2147483647 w 184"/>
              <a:gd name="T85" fmla="*/ 2147483647 h 616"/>
              <a:gd name="T86" fmla="*/ 2147483647 w 184"/>
              <a:gd name="T87" fmla="*/ 2147483647 h 616"/>
              <a:gd name="T88" fmla="*/ 2147483647 w 184"/>
              <a:gd name="T89" fmla="*/ 2147483647 h 616"/>
              <a:gd name="T90" fmla="*/ 2147483647 w 184"/>
              <a:gd name="T91" fmla="*/ 2147483647 h 616"/>
              <a:gd name="T92" fmla="*/ 2147483647 w 184"/>
              <a:gd name="T93" fmla="*/ 2147483647 h 616"/>
              <a:gd name="T94" fmla="*/ 2147483647 w 184"/>
              <a:gd name="T95" fmla="*/ 2147483647 h 616"/>
              <a:gd name="T96" fmla="*/ 2147483647 w 184"/>
              <a:gd name="T97" fmla="*/ 2147483647 h 616"/>
              <a:gd name="T98" fmla="*/ 2147483647 w 184"/>
              <a:gd name="T99" fmla="*/ 2147483647 h 616"/>
              <a:gd name="T100" fmla="*/ 2147483647 w 184"/>
              <a:gd name="T101" fmla="*/ 0 h 616"/>
              <a:gd name="T102" fmla="*/ 2147483647 w 184"/>
              <a:gd name="T103" fmla="*/ 0 h 616"/>
              <a:gd name="T104" fmla="*/ 0 w 184"/>
              <a:gd name="T105" fmla="*/ 2147483647 h 616"/>
              <a:gd name="T106" fmla="*/ 0 w 184"/>
              <a:gd name="T107" fmla="*/ 2147483647 h 616"/>
              <a:gd name="T108" fmla="*/ 2147483647 w 184"/>
              <a:gd name="T109" fmla="*/ 2147483647 h 616"/>
              <a:gd name="T110" fmla="*/ 0 w 184"/>
              <a:gd name="T111" fmla="*/ 2147483647 h 6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616"/>
              <a:gd name="T170" fmla="*/ 184 w 184"/>
              <a:gd name="T171" fmla="*/ 616 h 6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616">
                <a:moveTo>
                  <a:pt x="0" y="45"/>
                </a:moveTo>
                <a:lnTo>
                  <a:pt x="1" y="46"/>
                </a:lnTo>
                <a:lnTo>
                  <a:pt x="9" y="56"/>
                </a:lnTo>
                <a:lnTo>
                  <a:pt x="16" y="67"/>
                </a:lnTo>
                <a:lnTo>
                  <a:pt x="22" y="79"/>
                </a:lnTo>
                <a:lnTo>
                  <a:pt x="28" y="93"/>
                </a:lnTo>
                <a:lnTo>
                  <a:pt x="33" y="107"/>
                </a:lnTo>
                <a:lnTo>
                  <a:pt x="38" y="123"/>
                </a:lnTo>
                <a:lnTo>
                  <a:pt x="42" y="139"/>
                </a:lnTo>
                <a:lnTo>
                  <a:pt x="46" y="155"/>
                </a:lnTo>
                <a:lnTo>
                  <a:pt x="50" y="190"/>
                </a:lnTo>
                <a:lnTo>
                  <a:pt x="54" y="228"/>
                </a:lnTo>
                <a:lnTo>
                  <a:pt x="57" y="268"/>
                </a:lnTo>
                <a:lnTo>
                  <a:pt x="59" y="308"/>
                </a:lnTo>
                <a:lnTo>
                  <a:pt x="60" y="349"/>
                </a:lnTo>
                <a:lnTo>
                  <a:pt x="63" y="391"/>
                </a:lnTo>
                <a:lnTo>
                  <a:pt x="66" y="431"/>
                </a:lnTo>
                <a:lnTo>
                  <a:pt x="71" y="471"/>
                </a:lnTo>
                <a:lnTo>
                  <a:pt x="75" y="491"/>
                </a:lnTo>
                <a:lnTo>
                  <a:pt x="80" y="510"/>
                </a:lnTo>
                <a:lnTo>
                  <a:pt x="85" y="530"/>
                </a:lnTo>
                <a:lnTo>
                  <a:pt x="91" y="548"/>
                </a:lnTo>
                <a:lnTo>
                  <a:pt x="98" y="567"/>
                </a:lnTo>
                <a:lnTo>
                  <a:pt x="107" y="584"/>
                </a:lnTo>
                <a:lnTo>
                  <a:pt x="117" y="600"/>
                </a:lnTo>
                <a:lnTo>
                  <a:pt x="128" y="616"/>
                </a:lnTo>
                <a:lnTo>
                  <a:pt x="184" y="571"/>
                </a:lnTo>
                <a:lnTo>
                  <a:pt x="177" y="560"/>
                </a:lnTo>
                <a:lnTo>
                  <a:pt x="170" y="549"/>
                </a:lnTo>
                <a:lnTo>
                  <a:pt x="164" y="537"/>
                </a:lnTo>
                <a:lnTo>
                  <a:pt x="159" y="523"/>
                </a:lnTo>
                <a:lnTo>
                  <a:pt x="154" y="509"/>
                </a:lnTo>
                <a:lnTo>
                  <a:pt x="149" y="493"/>
                </a:lnTo>
                <a:lnTo>
                  <a:pt x="145" y="477"/>
                </a:lnTo>
                <a:lnTo>
                  <a:pt x="143" y="461"/>
                </a:lnTo>
                <a:lnTo>
                  <a:pt x="138" y="424"/>
                </a:lnTo>
                <a:lnTo>
                  <a:pt x="134" y="386"/>
                </a:lnTo>
                <a:lnTo>
                  <a:pt x="132" y="346"/>
                </a:lnTo>
                <a:lnTo>
                  <a:pt x="129" y="305"/>
                </a:lnTo>
                <a:lnTo>
                  <a:pt x="128" y="264"/>
                </a:lnTo>
                <a:lnTo>
                  <a:pt x="125" y="222"/>
                </a:lnTo>
                <a:lnTo>
                  <a:pt x="122" y="182"/>
                </a:lnTo>
                <a:lnTo>
                  <a:pt x="116" y="142"/>
                </a:lnTo>
                <a:lnTo>
                  <a:pt x="112" y="123"/>
                </a:lnTo>
                <a:lnTo>
                  <a:pt x="107" y="103"/>
                </a:lnTo>
                <a:lnTo>
                  <a:pt x="101" y="84"/>
                </a:lnTo>
                <a:lnTo>
                  <a:pt x="95" y="66"/>
                </a:lnTo>
                <a:lnTo>
                  <a:pt x="86" y="49"/>
                </a:lnTo>
                <a:lnTo>
                  <a:pt x="77" y="32"/>
                </a:lnTo>
                <a:lnTo>
                  <a:pt x="68" y="16"/>
                </a:lnTo>
                <a:lnTo>
                  <a:pt x="55" y="0"/>
                </a:lnTo>
                <a:lnTo>
                  <a:pt x="0" y="45"/>
                </a:lnTo>
                <a:lnTo>
                  <a:pt x="0" y="46"/>
                </a:lnTo>
                <a:lnTo>
                  <a:pt x="1" y="46"/>
                </a:lnTo>
                <a:lnTo>
                  <a:pt x="0" y="45"/>
                </a:lnTo>
                <a:close/>
              </a:path>
            </a:pathLst>
          </a:custGeom>
          <a:solidFill>
            <a:schemeClr val="tx2"/>
          </a:solidFill>
          <a:ln w="9525">
            <a:noFill/>
            <a:round/>
            <a:headEnd/>
            <a:tailEnd/>
          </a:ln>
        </p:spPr>
        <p:txBody>
          <a:bodyPr/>
          <a:lstStyle/>
          <a:p>
            <a:endParaRPr lang="en-US"/>
          </a:p>
        </p:txBody>
      </p:sp>
      <p:sp>
        <p:nvSpPr>
          <p:cNvPr id="22571" name="Freeform 40"/>
          <p:cNvSpPr>
            <a:spLocks/>
          </p:cNvSpPr>
          <p:nvPr/>
        </p:nvSpPr>
        <p:spPr bwMode="auto">
          <a:xfrm>
            <a:off x="3451225" y="4335463"/>
            <a:ext cx="252413" cy="63500"/>
          </a:xfrm>
          <a:custGeom>
            <a:avLst/>
            <a:gdLst>
              <a:gd name="T0" fmla="*/ 0 w 595"/>
              <a:gd name="T1" fmla="*/ 2147483647 h 271"/>
              <a:gd name="T2" fmla="*/ 2147483647 w 595"/>
              <a:gd name="T3" fmla="*/ 2147483647 h 271"/>
              <a:gd name="T4" fmla="*/ 2147483647 w 595"/>
              <a:gd name="T5" fmla="*/ 2147483647 h 271"/>
              <a:gd name="T6" fmla="*/ 2147483647 w 595"/>
              <a:gd name="T7" fmla="*/ 2147483647 h 271"/>
              <a:gd name="T8" fmla="*/ 2147483647 w 595"/>
              <a:gd name="T9" fmla="*/ 2147483647 h 271"/>
              <a:gd name="T10" fmla="*/ 2147483647 w 595"/>
              <a:gd name="T11" fmla="*/ 2147483647 h 271"/>
              <a:gd name="T12" fmla="*/ 2147483647 w 595"/>
              <a:gd name="T13" fmla="*/ 2147483647 h 271"/>
              <a:gd name="T14" fmla="*/ 2147483647 w 595"/>
              <a:gd name="T15" fmla="*/ 2147483647 h 271"/>
              <a:gd name="T16" fmla="*/ 2147483647 w 595"/>
              <a:gd name="T17" fmla="*/ 2147483647 h 271"/>
              <a:gd name="T18" fmla="*/ 2147483647 w 595"/>
              <a:gd name="T19" fmla="*/ 2147483647 h 271"/>
              <a:gd name="T20" fmla="*/ 2147483647 w 595"/>
              <a:gd name="T21" fmla="*/ 2147483647 h 271"/>
              <a:gd name="T22" fmla="*/ 2147483647 w 595"/>
              <a:gd name="T23" fmla="*/ 2147483647 h 271"/>
              <a:gd name="T24" fmla="*/ 2147483647 w 595"/>
              <a:gd name="T25" fmla="*/ 2147483647 h 271"/>
              <a:gd name="T26" fmla="*/ 2147483647 w 595"/>
              <a:gd name="T27" fmla="*/ 2147483647 h 271"/>
              <a:gd name="T28" fmla="*/ 2147483647 w 595"/>
              <a:gd name="T29" fmla="*/ 2147483647 h 271"/>
              <a:gd name="T30" fmla="*/ 2147483647 w 595"/>
              <a:gd name="T31" fmla="*/ 2147483647 h 271"/>
              <a:gd name="T32" fmla="*/ 2147483647 w 595"/>
              <a:gd name="T33" fmla="*/ 2147483647 h 271"/>
              <a:gd name="T34" fmla="*/ 2147483647 w 595"/>
              <a:gd name="T35" fmla="*/ 2147483647 h 271"/>
              <a:gd name="T36" fmla="*/ 2147483647 w 595"/>
              <a:gd name="T37" fmla="*/ 2147483647 h 271"/>
              <a:gd name="T38" fmla="*/ 2147483647 w 595"/>
              <a:gd name="T39" fmla="*/ 2147483647 h 271"/>
              <a:gd name="T40" fmla="*/ 2147483647 w 595"/>
              <a:gd name="T41" fmla="*/ 2147483647 h 271"/>
              <a:gd name="T42" fmla="*/ 2147483647 w 595"/>
              <a:gd name="T43" fmla="*/ 2147483647 h 271"/>
              <a:gd name="T44" fmla="*/ 2147483647 w 595"/>
              <a:gd name="T45" fmla="*/ 2147483647 h 271"/>
              <a:gd name="T46" fmla="*/ 2147483647 w 595"/>
              <a:gd name="T47" fmla="*/ 2147483647 h 271"/>
              <a:gd name="T48" fmla="*/ 2147483647 w 595"/>
              <a:gd name="T49" fmla="*/ 2147483647 h 271"/>
              <a:gd name="T50" fmla="*/ 2147483647 w 595"/>
              <a:gd name="T51" fmla="*/ 2147483647 h 271"/>
              <a:gd name="T52" fmla="*/ 2147483647 w 595"/>
              <a:gd name="T53" fmla="*/ 2147483647 h 271"/>
              <a:gd name="T54" fmla="*/ 2147483647 w 595"/>
              <a:gd name="T55" fmla="*/ 2147483647 h 271"/>
              <a:gd name="T56" fmla="*/ 2147483647 w 595"/>
              <a:gd name="T57" fmla="*/ 2147483647 h 271"/>
              <a:gd name="T58" fmla="*/ 2147483647 w 595"/>
              <a:gd name="T59" fmla="*/ 2147483647 h 271"/>
              <a:gd name="T60" fmla="*/ 2147483647 w 595"/>
              <a:gd name="T61" fmla="*/ 2147483647 h 271"/>
              <a:gd name="T62" fmla="*/ 2147483647 w 595"/>
              <a:gd name="T63" fmla="*/ 2147483647 h 271"/>
              <a:gd name="T64" fmla="*/ 2147483647 w 595"/>
              <a:gd name="T65" fmla="*/ 2147483647 h 271"/>
              <a:gd name="T66" fmla="*/ 2147483647 w 595"/>
              <a:gd name="T67" fmla="*/ 2147483647 h 271"/>
              <a:gd name="T68" fmla="*/ 2147483647 w 595"/>
              <a:gd name="T69" fmla="*/ 2147483647 h 271"/>
              <a:gd name="T70" fmla="*/ 2147483647 w 595"/>
              <a:gd name="T71" fmla="*/ 2147483647 h 271"/>
              <a:gd name="T72" fmla="*/ 2147483647 w 595"/>
              <a:gd name="T73" fmla="*/ 2147483647 h 271"/>
              <a:gd name="T74" fmla="*/ 2147483647 w 595"/>
              <a:gd name="T75" fmla="*/ 2147483647 h 271"/>
              <a:gd name="T76" fmla="*/ 2147483647 w 595"/>
              <a:gd name="T77" fmla="*/ 2147483647 h 271"/>
              <a:gd name="T78" fmla="*/ 2147483647 w 595"/>
              <a:gd name="T79" fmla="*/ 2147483647 h 271"/>
              <a:gd name="T80" fmla="*/ 2147483647 w 595"/>
              <a:gd name="T81" fmla="*/ 2147483647 h 271"/>
              <a:gd name="T82" fmla="*/ 2147483647 w 595"/>
              <a:gd name="T83" fmla="*/ 2147483647 h 271"/>
              <a:gd name="T84" fmla="*/ 2147483647 w 595"/>
              <a:gd name="T85" fmla="*/ 2147483647 h 271"/>
              <a:gd name="T86" fmla="*/ 2147483647 w 595"/>
              <a:gd name="T87" fmla="*/ 2147483647 h 271"/>
              <a:gd name="T88" fmla="*/ 2147483647 w 595"/>
              <a:gd name="T89" fmla="*/ 2147483647 h 271"/>
              <a:gd name="T90" fmla="*/ 2147483647 w 595"/>
              <a:gd name="T91" fmla="*/ 2147483647 h 271"/>
              <a:gd name="T92" fmla="*/ 2147483647 w 595"/>
              <a:gd name="T93" fmla="*/ 2147483647 h 271"/>
              <a:gd name="T94" fmla="*/ 2147483647 w 595"/>
              <a:gd name="T95" fmla="*/ 2147483647 h 271"/>
              <a:gd name="T96" fmla="*/ 2147483647 w 595"/>
              <a:gd name="T97" fmla="*/ 2147483647 h 271"/>
              <a:gd name="T98" fmla="*/ 2147483647 w 595"/>
              <a:gd name="T99" fmla="*/ 2147483647 h 271"/>
              <a:gd name="T100" fmla="*/ 2147483647 w 595"/>
              <a:gd name="T101" fmla="*/ 0 h 271"/>
              <a:gd name="T102" fmla="*/ 2147483647 w 595"/>
              <a:gd name="T103" fmla="*/ 0 h 271"/>
              <a:gd name="T104" fmla="*/ 0 w 595"/>
              <a:gd name="T105" fmla="*/ 2147483647 h 271"/>
              <a:gd name="T106" fmla="*/ 0 w 595"/>
              <a:gd name="T107" fmla="*/ 2147483647 h 271"/>
              <a:gd name="T108" fmla="*/ 2147483647 w 595"/>
              <a:gd name="T109" fmla="*/ 2147483647 h 271"/>
              <a:gd name="T110" fmla="*/ 0 w 595"/>
              <a:gd name="T111" fmla="*/ 2147483647 h 2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5"/>
              <a:gd name="T169" fmla="*/ 0 h 271"/>
              <a:gd name="T170" fmla="*/ 595 w 595"/>
              <a:gd name="T171" fmla="*/ 271 h 2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5" h="271">
                <a:moveTo>
                  <a:pt x="0" y="46"/>
                </a:moveTo>
                <a:lnTo>
                  <a:pt x="1" y="46"/>
                </a:lnTo>
                <a:lnTo>
                  <a:pt x="14" y="61"/>
                </a:lnTo>
                <a:lnTo>
                  <a:pt x="28" y="73"/>
                </a:lnTo>
                <a:lnTo>
                  <a:pt x="44" y="85"/>
                </a:lnTo>
                <a:lnTo>
                  <a:pt x="60" y="96"/>
                </a:lnTo>
                <a:lnTo>
                  <a:pt x="78" y="105"/>
                </a:lnTo>
                <a:lnTo>
                  <a:pt x="95" y="114"/>
                </a:lnTo>
                <a:lnTo>
                  <a:pt x="113" y="122"/>
                </a:lnTo>
                <a:lnTo>
                  <a:pt x="133" y="130"/>
                </a:lnTo>
                <a:lnTo>
                  <a:pt x="171" y="142"/>
                </a:lnTo>
                <a:lnTo>
                  <a:pt x="210" y="152"/>
                </a:lnTo>
                <a:lnTo>
                  <a:pt x="251" y="162"/>
                </a:lnTo>
                <a:lnTo>
                  <a:pt x="292" y="170"/>
                </a:lnTo>
                <a:lnTo>
                  <a:pt x="331" y="179"/>
                </a:lnTo>
                <a:lnTo>
                  <a:pt x="369" y="189"/>
                </a:lnTo>
                <a:lnTo>
                  <a:pt x="406" y="198"/>
                </a:lnTo>
                <a:lnTo>
                  <a:pt x="442" y="210"/>
                </a:lnTo>
                <a:lnTo>
                  <a:pt x="456" y="216"/>
                </a:lnTo>
                <a:lnTo>
                  <a:pt x="471" y="222"/>
                </a:lnTo>
                <a:lnTo>
                  <a:pt x="486" y="229"/>
                </a:lnTo>
                <a:lnTo>
                  <a:pt x="499" y="237"/>
                </a:lnTo>
                <a:lnTo>
                  <a:pt x="510" y="244"/>
                </a:lnTo>
                <a:lnTo>
                  <a:pt x="522" y="253"/>
                </a:lnTo>
                <a:lnTo>
                  <a:pt x="531" y="262"/>
                </a:lnTo>
                <a:lnTo>
                  <a:pt x="540" y="271"/>
                </a:lnTo>
                <a:lnTo>
                  <a:pt x="595" y="226"/>
                </a:lnTo>
                <a:lnTo>
                  <a:pt x="582" y="212"/>
                </a:lnTo>
                <a:lnTo>
                  <a:pt x="568" y="198"/>
                </a:lnTo>
                <a:lnTo>
                  <a:pt x="552" y="186"/>
                </a:lnTo>
                <a:lnTo>
                  <a:pt x="536" y="175"/>
                </a:lnTo>
                <a:lnTo>
                  <a:pt x="519" y="167"/>
                </a:lnTo>
                <a:lnTo>
                  <a:pt x="502" y="157"/>
                </a:lnTo>
                <a:lnTo>
                  <a:pt x="483" y="149"/>
                </a:lnTo>
                <a:lnTo>
                  <a:pt x="465" y="142"/>
                </a:lnTo>
                <a:lnTo>
                  <a:pt x="427" y="130"/>
                </a:lnTo>
                <a:lnTo>
                  <a:pt x="386" y="119"/>
                </a:lnTo>
                <a:lnTo>
                  <a:pt x="347" y="110"/>
                </a:lnTo>
                <a:lnTo>
                  <a:pt x="306" y="100"/>
                </a:lnTo>
                <a:lnTo>
                  <a:pt x="266" y="91"/>
                </a:lnTo>
                <a:lnTo>
                  <a:pt x="228" y="83"/>
                </a:lnTo>
                <a:lnTo>
                  <a:pt x="191" y="73"/>
                </a:lnTo>
                <a:lnTo>
                  <a:pt x="155" y="62"/>
                </a:lnTo>
                <a:lnTo>
                  <a:pt x="140" y="56"/>
                </a:lnTo>
                <a:lnTo>
                  <a:pt x="124" y="50"/>
                </a:lnTo>
                <a:lnTo>
                  <a:pt x="111" y="42"/>
                </a:lnTo>
                <a:lnTo>
                  <a:pt x="97" y="35"/>
                </a:lnTo>
                <a:lnTo>
                  <a:pt x="85" y="26"/>
                </a:lnTo>
                <a:lnTo>
                  <a:pt x="74" y="19"/>
                </a:lnTo>
                <a:lnTo>
                  <a:pt x="64" y="9"/>
                </a:lnTo>
                <a:lnTo>
                  <a:pt x="55" y="0"/>
                </a:lnTo>
                <a:lnTo>
                  <a:pt x="0" y="46"/>
                </a:lnTo>
                <a:lnTo>
                  <a:pt x="1" y="46"/>
                </a:lnTo>
                <a:lnTo>
                  <a:pt x="0" y="46"/>
                </a:lnTo>
                <a:close/>
              </a:path>
            </a:pathLst>
          </a:custGeom>
          <a:solidFill>
            <a:schemeClr val="tx2"/>
          </a:solidFill>
          <a:ln w="9525">
            <a:noFill/>
            <a:round/>
            <a:headEnd/>
            <a:tailEnd/>
          </a:ln>
        </p:spPr>
        <p:txBody>
          <a:bodyPr/>
          <a:lstStyle/>
          <a:p>
            <a:endParaRPr lang="en-US"/>
          </a:p>
        </p:txBody>
      </p:sp>
      <p:sp>
        <p:nvSpPr>
          <p:cNvPr id="22572" name="Freeform 41"/>
          <p:cNvSpPr>
            <a:spLocks/>
          </p:cNvSpPr>
          <p:nvPr/>
        </p:nvSpPr>
        <p:spPr bwMode="auto">
          <a:xfrm>
            <a:off x="3397250" y="4197350"/>
            <a:ext cx="77788" cy="147638"/>
          </a:xfrm>
          <a:custGeom>
            <a:avLst/>
            <a:gdLst>
              <a:gd name="T0" fmla="*/ 0 w 183"/>
              <a:gd name="T1" fmla="*/ 2147483647 h 617"/>
              <a:gd name="T2" fmla="*/ 0 w 183"/>
              <a:gd name="T3" fmla="*/ 2147483647 h 617"/>
              <a:gd name="T4" fmla="*/ 2147483647 w 183"/>
              <a:gd name="T5" fmla="*/ 2147483647 h 617"/>
              <a:gd name="T6" fmla="*/ 2147483647 w 183"/>
              <a:gd name="T7" fmla="*/ 2147483647 h 617"/>
              <a:gd name="T8" fmla="*/ 2147483647 w 183"/>
              <a:gd name="T9" fmla="*/ 2147483647 h 617"/>
              <a:gd name="T10" fmla="*/ 2147483647 w 183"/>
              <a:gd name="T11" fmla="*/ 2147483647 h 617"/>
              <a:gd name="T12" fmla="*/ 2147483647 w 183"/>
              <a:gd name="T13" fmla="*/ 2147483647 h 617"/>
              <a:gd name="T14" fmla="*/ 2147483647 w 183"/>
              <a:gd name="T15" fmla="*/ 2147483647 h 617"/>
              <a:gd name="T16" fmla="*/ 2147483647 w 183"/>
              <a:gd name="T17" fmla="*/ 2147483647 h 617"/>
              <a:gd name="T18" fmla="*/ 2147483647 w 183"/>
              <a:gd name="T19" fmla="*/ 2147483647 h 617"/>
              <a:gd name="T20" fmla="*/ 2147483647 w 183"/>
              <a:gd name="T21" fmla="*/ 2147483647 h 617"/>
              <a:gd name="T22" fmla="*/ 2147483647 w 183"/>
              <a:gd name="T23" fmla="*/ 2147483647 h 617"/>
              <a:gd name="T24" fmla="*/ 2147483647 w 183"/>
              <a:gd name="T25" fmla="*/ 2147483647 h 617"/>
              <a:gd name="T26" fmla="*/ 2147483647 w 183"/>
              <a:gd name="T27" fmla="*/ 2147483647 h 617"/>
              <a:gd name="T28" fmla="*/ 2147483647 w 183"/>
              <a:gd name="T29" fmla="*/ 2147483647 h 617"/>
              <a:gd name="T30" fmla="*/ 2147483647 w 183"/>
              <a:gd name="T31" fmla="*/ 2147483647 h 617"/>
              <a:gd name="T32" fmla="*/ 2147483647 w 183"/>
              <a:gd name="T33" fmla="*/ 2147483647 h 617"/>
              <a:gd name="T34" fmla="*/ 2147483647 w 183"/>
              <a:gd name="T35" fmla="*/ 2147483647 h 617"/>
              <a:gd name="T36" fmla="*/ 2147483647 w 183"/>
              <a:gd name="T37" fmla="*/ 2147483647 h 617"/>
              <a:gd name="T38" fmla="*/ 2147483647 w 183"/>
              <a:gd name="T39" fmla="*/ 2147483647 h 617"/>
              <a:gd name="T40" fmla="*/ 2147483647 w 183"/>
              <a:gd name="T41" fmla="*/ 2147483647 h 617"/>
              <a:gd name="T42" fmla="*/ 2147483647 w 183"/>
              <a:gd name="T43" fmla="*/ 2147483647 h 617"/>
              <a:gd name="T44" fmla="*/ 2147483647 w 183"/>
              <a:gd name="T45" fmla="*/ 2147483647 h 617"/>
              <a:gd name="T46" fmla="*/ 2147483647 w 183"/>
              <a:gd name="T47" fmla="*/ 2147483647 h 617"/>
              <a:gd name="T48" fmla="*/ 2147483647 w 183"/>
              <a:gd name="T49" fmla="*/ 2147483647 h 617"/>
              <a:gd name="T50" fmla="*/ 2147483647 w 183"/>
              <a:gd name="T51" fmla="*/ 2147483647 h 617"/>
              <a:gd name="T52" fmla="*/ 2147483647 w 183"/>
              <a:gd name="T53" fmla="*/ 2147483647 h 617"/>
              <a:gd name="T54" fmla="*/ 2147483647 w 183"/>
              <a:gd name="T55" fmla="*/ 2147483647 h 617"/>
              <a:gd name="T56" fmla="*/ 2147483647 w 183"/>
              <a:gd name="T57" fmla="*/ 2147483647 h 617"/>
              <a:gd name="T58" fmla="*/ 2147483647 w 183"/>
              <a:gd name="T59" fmla="*/ 2147483647 h 617"/>
              <a:gd name="T60" fmla="*/ 2147483647 w 183"/>
              <a:gd name="T61" fmla="*/ 2147483647 h 617"/>
              <a:gd name="T62" fmla="*/ 2147483647 w 183"/>
              <a:gd name="T63" fmla="*/ 2147483647 h 617"/>
              <a:gd name="T64" fmla="*/ 2147483647 w 183"/>
              <a:gd name="T65" fmla="*/ 2147483647 h 617"/>
              <a:gd name="T66" fmla="*/ 2147483647 w 183"/>
              <a:gd name="T67" fmla="*/ 2147483647 h 617"/>
              <a:gd name="T68" fmla="*/ 2147483647 w 183"/>
              <a:gd name="T69" fmla="*/ 2147483647 h 617"/>
              <a:gd name="T70" fmla="*/ 2147483647 w 183"/>
              <a:gd name="T71" fmla="*/ 2147483647 h 617"/>
              <a:gd name="T72" fmla="*/ 2147483647 w 183"/>
              <a:gd name="T73" fmla="*/ 2147483647 h 617"/>
              <a:gd name="T74" fmla="*/ 2147483647 w 183"/>
              <a:gd name="T75" fmla="*/ 2147483647 h 617"/>
              <a:gd name="T76" fmla="*/ 2147483647 w 183"/>
              <a:gd name="T77" fmla="*/ 2147483647 h 617"/>
              <a:gd name="T78" fmla="*/ 2147483647 w 183"/>
              <a:gd name="T79" fmla="*/ 2147483647 h 617"/>
              <a:gd name="T80" fmla="*/ 2147483647 w 183"/>
              <a:gd name="T81" fmla="*/ 2147483647 h 617"/>
              <a:gd name="T82" fmla="*/ 2147483647 w 183"/>
              <a:gd name="T83" fmla="*/ 2147483647 h 617"/>
              <a:gd name="T84" fmla="*/ 2147483647 w 183"/>
              <a:gd name="T85" fmla="*/ 2147483647 h 617"/>
              <a:gd name="T86" fmla="*/ 2147483647 w 183"/>
              <a:gd name="T87" fmla="*/ 2147483647 h 617"/>
              <a:gd name="T88" fmla="*/ 2147483647 w 183"/>
              <a:gd name="T89" fmla="*/ 2147483647 h 617"/>
              <a:gd name="T90" fmla="*/ 2147483647 w 183"/>
              <a:gd name="T91" fmla="*/ 2147483647 h 617"/>
              <a:gd name="T92" fmla="*/ 2147483647 w 183"/>
              <a:gd name="T93" fmla="*/ 2147483647 h 617"/>
              <a:gd name="T94" fmla="*/ 2147483647 w 183"/>
              <a:gd name="T95" fmla="*/ 2147483647 h 617"/>
              <a:gd name="T96" fmla="*/ 2147483647 w 183"/>
              <a:gd name="T97" fmla="*/ 2147483647 h 617"/>
              <a:gd name="T98" fmla="*/ 2147483647 w 183"/>
              <a:gd name="T99" fmla="*/ 2147483647 h 617"/>
              <a:gd name="T100" fmla="*/ 2147483647 w 183"/>
              <a:gd name="T101" fmla="*/ 0 h 617"/>
              <a:gd name="T102" fmla="*/ 2147483647 w 183"/>
              <a:gd name="T103" fmla="*/ 2147483647 h 617"/>
              <a:gd name="T104" fmla="*/ 0 w 183"/>
              <a:gd name="T105" fmla="*/ 2147483647 h 617"/>
              <a:gd name="T106" fmla="*/ 0 w 183"/>
              <a:gd name="T107" fmla="*/ 2147483647 h 617"/>
              <a:gd name="T108" fmla="*/ 0 w 183"/>
              <a:gd name="T109" fmla="*/ 2147483647 h 617"/>
              <a:gd name="T110" fmla="*/ 0 w 183"/>
              <a:gd name="T111" fmla="*/ 2147483647 h 6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3"/>
              <a:gd name="T169" fmla="*/ 0 h 617"/>
              <a:gd name="T170" fmla="*/ 183 w 183"/>
              <a:gd name="T171" fmla="*/ 617 h 6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3" h="617">
                <a:moveTo>
                  <a:pt x="0" y="45"/>
                </a:moveTo>
                <a:lnTo>
                  <a:pt x="0" y="46"/>
                </a:lnTo>
                <a:lnTo>
                  <a:pt x="9" y="56"/>
                </a:lnTo>
                <a:lnTo>
                  <a:pt x="15" y="67"/>
                </a:lnTo>
                <a:lnTo>
                  <a:pt x="22" y="80"/>
                </a:lnTo>
                <a:lnTo>
                  <a:pt x="27" y="93"/>
                </a:lnTo>
                <a:lnTo>
                  <a:pt x="32" y="108"/>
                </a:lnTo>
                <a:lnTo>
                  <a:pt x="37" y="123"/>
                </a:lnTo>
                <a:lnTo>
                  <a:pt x="41" y="139"/>
                </a:lnTo>
                <a:lnTo>
                  <a:pt x="44" y="155"/>
                </a:lnTo>
                <a:lnTo>
                  <a:pt x="49" y="191"/>
                </a:lnTo>
                <a:lnTo>
                  <a:pt x="53" y="230"/>
                </a:lnTo>
                <a:lnTo>
                  <a:pt x="55" y="269"/>
                </a:lnTo>
                <a:lnTo>
                  <a:pt x="57" y="310"/>
                </a:lnTo>
                <a:lnTo>
                  <a:pt x="58" y="351"/>
                </a:lnTo>
                <a:lnTo>
                  <a:pt x="60" y="392"/>
                </a:lnTo>
                <a:lnTo>
                  <a:pt x="64" y="434"/>
                </a:lnTo>
                <a:lnTo>
                  <a:pt x="70" y="473"/>
                </a:lnTo>
                <a:lnTo>
                  <a:pt x="74" y="493"/>
                </a:lnTo>
                <a:lnTo>
                  <a:pt x="78" y="512"/>
                </a:lnTo>
                <a:lnTo>
                  <a:pt x="84" y="531"/>
                </a:lnTo>
                <a:lnTo>
                  <a:pt x="90" y="549"/>
                </a:lnTo>
                <a:lnTo>
                  <a:pt x="97" y="568"/>
                </a:lnTo>
                <a:lnTo>
                  <a:pt x="106" y="585"/>
                </a:lnTo>
                <a:lnTo>
                  <a:pt x="117" y="601"/>
                </a:lnTo>
                <a:lnTo>
                  <a:pt x="128" y="617"/>
                </a:lnTo>
                <a:lnTo>
                  <a:pt x="183" y="571"/>
                </a:lnTo>
                <a:lnTo>
                  <a:pt x="176" y="560"/>
                </a:lnTo>
                <a:lnTo>
                  <a:pt x="169" y="549"/>
                </a:lnTo>
                <a:lnTo>
                  <a:pt x="162" y="537"/>
                </a:lnTo>
                <a:lnTo>
                  <a:pt x="156" y="524"/>
                </a:lnTo>
                <a:lnTo>
                  <a:pt x="151" y="510"/>
                </a:lnTo>
                <a:lnTo>
                  <a:pt x="146" y="494"/>
                </a:lnTo>
                <a:lnTo>
                  <a:pt x="143" y="478"/>
                </a:lnTo>
                <a:lnTo>
                  <a:pt x="140" y="462"/>
                </a:lnTo>
                <a:lnTo>
                  <a:pt x="135" y="425"/>
                </a:lnTo>
                <a:lnTo>
                  <a:pt x="132" y="387"/>
                </a:lnTo>
                <a:lnTo>
                  <a:pt x="129" y="348"/>
                </a:lnTo>
                <a:lnTo>
                  <a:pt x="128" y="307"/>
                </a:lnTo>
                <a:lnTo>
                  <a:pt x="127" y="265"/>
                </a:lnTo>
                <a:lnTo>
                  <a:pt x="124" y="225"/>
                </a:lnTo>
                <a:lnTo>
                  <a:pt x="121" y="183"/>
                </a:lnTo>
                <a:lnTo>
                  <a:pt x="114" y="143"/>
                </a:lnTo>
                <a:lnTo>
                  <a:pt x="111" y="124"/>
                </a:lnTo>
                <a:lnTo>
                  <a:pt x="106" y="104"/>
                </a:lnTo>
                <a:lnTo>
                  <a:pt x="101" y="86"/>
                </a:lnTo>
                <a:lnTo>
                  <a:pt x="94" y="67"/>
                </a:lnTo>
                <a:lnTo>
                  <a:pt x="86" y="49"/>
                </a:lnTo>
                <a:lnTo>
                  <a:pt x="78" y="32"/>
                </a:lnTo>
                <a:lnTo>
                  <a:pt x="67" y="16"/>
                </a:lnTo>
                <a:lnTo>
                  <a:pt x="54" y="0"/>
                </a:lnTo>
                <a:lnTo>
                  <a:pt x="55" y="1"/>
                </a:lnTo>
                <a:lnTo>
                  <a:pt x="0" y="45"/>
                </a:lnTo>
                <a:lnTo>
                  <a:pt x="0" y="46"/>
                </a:lnTo>
                <a:lnTo>
                  <a:pt x="0" y="45"/>
                </a:lnTo>
                <a:close/>
              </a:path>
            </a:pathLst>
          </a:custGeom>
          <a:solidFill>
            <a:schemeClr val="tx2"/>
          </a:solidFill>
          <a:ln w="9525">
            <a:noFill/>
            <a:round/>
            <a:headEnd/>
            <a:tailEnd/>
          </a:ln>
        </p:spPr>
        <p:txBody>
          <a:bodyPr/>
          <a:lstStyle/>
          <a:p>
            <a:endParaRPr lang="en-US"/>
          </a:p>
        </p:txBody>
      </p:sp>
      <p:sp>
        <p:nvSpPr>
          <p:cNvPr id="22573" name="Freeform 42"/>
          <p:cNvSpPr>
            <a:spLocks/>
          </p:cNvSpPr>
          <p:nvPr/>
        </p:nvSpPr>
        <p:spPr bwMode="auto">
          <a:xfrm>
            <a:off x="3168650" y="4144963"/>
            <a:ext cx="250825" cy="63500"/>
          </a:xfrm>
          <a:custGeom>
            <a:avLst/>
            <a:gdLst>
              <a:gd name="T0" fmla="*/ 0 w 595"/>
              <a:gd name="T1" fmla="*/ 2147483647 h 270"/>
              <a:gd name="T2" fmla="*/ 0 w 595"/>
              <a:gd name="T3" fmla="*/ 2147483647 h 270"/>
              <a:gd name="T4" fmla="*/ 2147483647 w 595"/>
              <a:gd name="T5" fmla="*/ 2147483647 h 270"/>
              <a:gd name="T6" fmla="*/ 2147483647 w 595"/>
              <a:gd name="T7" fmla="*/ 2147483647 h 270"/>
              <a:gd name="T8" fmla="*/ 2147483647 w 595"/>
              <a:gd name="T9" fmla="*/ 2147483647 h 270"/>
              <a:gd name="T10" fmla="*/ 2147483647 w 595"/>
              <a:gd name="T11" fmla="*/ 2147483647 h 270"/>
              <a:gd name="T12" fmla="*/ 2147483647 w 595"/>
              <a:gd name="T13" fmla="*/ 2147483647 h 270"/>
              <a:gd name="T14" fmla="*/ 2147483647 w 595"/>
              <a:gd name="T15" fmla="*/ 2147483647 h 270"/>
              <a:gd name="T16" fmla="*/ 2147483647 w 595"/>
              <a:gd name="T17" fmla="*/ 2147483647 h 270"/>
              <a:gd name="T18" fmla="*/ 2147483647 w 595"/>
              <a:gd name="T19" fmla="*/ 2147483647 h 270"/>
              <a:gd name="T20" fmla="*/ 2147483647 w 595"/>
              <a:gd name="T21" fmla="*/ 2147483647 h 270"/>
              <a:gd name="T22" fmla="*/ 2147483647 w 595"/>
              <a:gd name="T23" fmla="*/ 2147483647 h 270"/>
              <a:gd name="T24" fmla="*/ 2147483647 w 595"/>
              <a:gd name="T25" fmla="*/ 2147483647 h 270"/>
              <a:gd name="T26" fmla="*/ 2147483647 w 595"/>
              <a:gd name="T27" fmla="*/ 2147483647 h 270"/>
              <a:gd name="T28" fmla="*/ 2147483647 w 595"/>
              <a:gd name="T29" fmla="*/ 2147483647 h 270"/>
              <a:gd name="T30" fmla="*/ 2147483647 w 595"/>
              <a:gd name="T31" fmla="*/ 2147483647 h 270"/>
              <a:gd name="T32" fmla="*/ 2147483647 w 595"/>
              <a:gd name="T33" fmla="*/ 2147483647 h 270"/>
              <a:gd name="T34" fmla="*/ 2147483647 w 595"/>
              <a:gd name="T35" fmla="*/ 2147483647 h 270"/>
              <a:gd name="T36" fmla="*/ 2147483647 w 595"/>
              <a:gd name="T37" fmla="*/ 2147483647 h 270"/>
              <a:gd name="T38" fmla="*/ 2147483647 w 595"/>
              <a:gd name="T39" fmla="*/ 2147483647 h 270"/>
              <a:gd name="T40" fmla="*/ 2147483647 w 595"/>
              <a:gd name="T41" fmla="*/ 2147483647 h 270"/>
              <a:gd name="T42" fmla="*/ 2147483647 w 595"/>
              <a:gd name="T43" fmla="*/ 2147483647 h 270"/>
              <a:gd name="T44" fmla="*/ 2147483647 w 595"/>
              <a:gd name="T45" fmla="*/ 2147483647 h 270"/>
              <a:gd name="T46" fmla="*/ 2147483647 w 595"/>
              <a:gd name="T47" fmla="*/ 2147483647 h 270"/>
              <a:gd name="T48" fmla="*/ 2147483647 w 595"/>
              <a:gd name="T49" fmla="*/ 2147483647 h 270"/>
              <a:gd name="T50" fmla="*/ 2147483647 w 595"/>
              <a:gd name="T51" fmla="*/ 2147483647 h 270"/>
              <a:gd name="T52" fmla="*/ 2147483647 w 595"/>
              <a:gd name="T53" fmla="*/ 2147483647 h 270"/>
              <a:gd name="T54" fmla="*/ 2147483647 w 595"/>
              <a:gd name="T55" fmla="*/ 2147483647 h 270"/>
              <a:gd name="T56" fmla="*/ 2147483647 w 595"/>
              <a:gd name="T57" fmla="*/ 2147483647 h 270"/>
              <a:gd name="T58" fmla="*/ 2147483647 w 595"/>
              <a:gd name="T59" fmla="*/ 2147483647 h 270"/>
              <a:gd name="T60" fmla="*/ 2147483647 w 595"/>
              <a:gd name="T61" fmla="*/ 2147483647 h 270"/>
              <a:gd name="T62" fmla="*/ 2147483647 w 595"/>
              <a:gd name="T63" fmla="*/ 2147483647 h 270"/>
              <a:gd name="T64" fmla="*/ 2147483647 w 595"/>
              <a:gd name="T65" fmla="*/ 2147483647 h 270"/>
              <a:gd name="T66" fmla="*/ 2147483647 w 595"/>
              <a:gd name="T67" fmla="*/ 2147483647 h 270"/>
              <a:gd name="T68" fmla="*/ 2147483647 w 595"/>
              <a:gd name="T69" fmla="*/ 2147483647 h 270"/>
              <a:gd name="T70" fmla="*/ 2147483647 w 595"/>
              <a:gd name="T71" fmla="*/ 2147483647 h 270"/>
              <a:gd name="T72" fmla="*/ 2147483647 w 595"/>
              <a:gd name="T73" fmla="*/ 2147483647 h 270"/>
              <a:gd name="T74" fmla="*/ 2147483647 w 595"/>
              <a:gd name="T75" fmla="*/ 2147483647 h 270"/>
              <a:gd name="T76" fmla="*/ 2147483647 w 595"/>
              <a:gd name="T77" fmla="*/ 2147483647 h 270"/>
              <a:gd name="T78" fmla="*/ 2147483647 w 595"/>
              <a:gd name="T79" fmla="*/ 2147483647 h 270"/>
              <a:gd name="T80" fmla="*/ 2147483647 w 595"/>
              <a:gd name="T81" fmla="*/ 2147483647 h 270"/>
              <a:gd name="T82" fmla="*/ 2147483647 w 595"/>
              <a:gd name="T83" fmla="*/ 2147483647 h 270"/>
              <a:gd name="T84" fmla="*/ 2147483647 w 595"/>
              <a:gd name="T85" fmla="*/ 2147483647 h 270"/>
              <a:gd name="T86" fmla="*/ 2147483647 w 595"/>
              <a:gd name="T87" fmla="*/ 2147483647 h 270"/>
              <a:gd name="T88" fmla="*/ 2147483647 w 595"/>
              <a:gd name="T89" fmla="*/ 2147483647 h 270"/>
              <a:gd name="T90" fmla="*/ 2147483647 w 595"/>
              <a:gd name="T91" fmla="*/ 2147483647 h 270"/>
              <a:gd name="T92" fmla="*/ 2147483647 w 595"/>
              <a:gd name="T93" fmla="*/ 2147483647 h 270"/>
              <a:gd name="T94" fmla="*/ 2147483647 w 595"/>
              <a:gd name="T95" fmla="*/ 2147483647 h 270"/>
              <a:gd name="T96" fmla="*/ 2147483647 w 595"/>
              <a:gd name="T97" fmla="*/ 2147483647 h 270"/>
              <a:gd name="T98" fmla="*/ 2147483647 w 595"/>
              <a:gd name="T99" fmla="*/ 2147483647 h 270"/>
              <a:gd name="T100" fmla="*/ 2147483647 w 595"/>
              <a:gd name="T101" fmla="*/ 0 h 270"/>
              <a:gd name="T102" fmla="*/ 2147483647 w 595"/>
              <a:gd name="T103" fmla="*/ 0 h 270"/>
              <a:gd name="T104" fmla="*/ 0 w 595"/>
              <a:gd name="T105" fmla="*/ 2147483647 h 270"/>
              <a:gd name="T106" fmla="*/ 0 w 595"/>
              <a:gd name="T107" fmla="*/ 2147483647 h 270"/>
              <a:gd name="T108" fmla="*/ 0 w 595"/>
              <a:gd name="T109" fmla="*/ 2147483647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5"/>
              <a:gd name="T166" fmla="*/ 0 h 270"/>
              <a:gd name="T167" fmla="*/ 595 w 595"/>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5" h="270">
                <a:moveTo>
                  <a:pt x="0" y="45"/>
                </a:moveTo>
                <a:lnTo>
                  <a:pt x="0" y="45"/>
                </a:lnTo>
                <a:lnTo>
                  <a:pt x="14" y="60"/>
                </a:lnTo>
                <a:lnTo>
                  <a:pt x="28" y="73"/>
                </a:lnTo>
                <a:lnTo>
                  <a:pt x="43" y="84"/>
                </a:lnTo>
                <a:lnTo>
                  <a:pt x="60" y="95"/>
                </a:lnTo>
                <a:lnTo>
                  <a:pt x="76" y="105"/>
                </a:lnTo>
                <a:lnTo>
                  <a:pt x="95" y="114"/>
                </a:lnTo>
                <a:lnTo>
                  <a:pt x="113" y="121"/>
                </a:lnTo>
                <a:lnTo>
                  <a:pt x="133" y="129"/>
                </a:lnTo>
                <a:lnTo>
                  <a:pt x="170" y="141"/>
                </a:lnTo>
                <a:lnTo>
                  <a:pt x="210" y="151"/>
                </a:lnTo>
                <a:lnTo>
                  <a:pt x="251" y="161"/>
                </a:lnTo>
                <a:lnTo>
                  <a:pt x="292" y="169"/>
                </a:lnTo>
                <a:lnTo>
                  <a:pt x="331" y="178"/>
                </a:lnTo>
                <a:lnTo>
                  <a:pt x="369" y="186"/>
                </a:lnTo>
                <a:lnTo>
                  <a:pt x="406" y="196"/>
                </a:lnTo>
                <a:lnTo>
                  <a:pt x="442" y="209"/>
                </a:lnTo>
                <a:lnTo>
                  <a:pt x="456" y="215"/>
                </a:lnTo>
                <a:lnTo>
                  <a:pt x="471" y="221"/>
                </a:lnTo>
                <a:lnTo>
                  <a:pt x="486" y="228"/>
                </a:lnTo>
                <a:lnTo>
                  <a:pt x="498" y="236"/>
                </a:lnTo>
                <a:lnTo>
                  <a:pt x="511" y="243"/>
                </a:lnTo>
                <a:lnTo>
                  <a:pt x="522" y="252"/>
                </a:lnTo>
                <a:lnTo>
                  <a:pt x="531" y="261"/>
                </a:lnTo>
                <a:lnTo>
                  <a:pt x="540" y="270"/>
                </a:lnTo>
                <a:lnTo>
                  <a:pt x="595" y="226"/>
                </a:lnTo>
                <a:lnTo>
                  <a:pt x="582" y="211"/>
                </a:lnTo>
                <a:lnTo>
                  <a:pt x="568" y="198"/>
                </a:lnTo>
                <a:lnTo>
                  <a:pt x="552" y="185"/>
                </a:lnTo>
                <a:lnTo>
                  <a:pt x="536" y="175"/>
                </a:lnTo>
                <a:lnTo>
                  <a:pt x="519" y="166"/>
                </a:lnTo>
                <a:lnTo>
                  <a:pt x="502" y="156"/>
                </a:lnTo>
                <a:lnTo>
                  <a:pt x="484" y="148"/>
                </a:lnTo>
                <a:lnTo>
                  <a:pt x="465" y="141"/>
                </a:lnTo>
                <a:lnTo>
                  <a:pt x="427" y="129"/>
                </a:lnTo>
                <a:lnTo>
                  <a:pt x="388" y="118"/>
                </a:lnTo>
                <a:lnTo>
                  <a:pt x="347" y="108"/>
                </a:lnTo>
                <a:lnTo>
                  <a:pt x="306" y="99"/>
                </a:lnTo>
                <a:lnTo>
                  <a:pt x="266" y="91"/>
                </a:lnTo>
                <a:lnTo>
                  <a:pt x="228" y="82"/>
                </a:lnTo>
                <a:lnTo>
                  <a:pt x="191" y="72"/>
                </a:lnTo>
                <a:lnTo>
                  <a:pt x="155" y="61"/>
                </a:lnTo>
                <a:lnTo>
                  <a:pt x="139" y="55"/>
                </a:lnTo>
                <a:lnTo>
                  <a:pt x="124" y="49"/>
                </a:lnTo>
                <a:lnTo>
                  <a:pt x="110" y="41"/>
                </a:lnTo>
                <a:lnTo>
                  <a:pt x="96" y="34"/>
                </a:lnTo>
                <a:lnTo>
                  <a:pt x="84" y="27"/>
                </a:lnTo>
                <a:lnTo>
                  <a:pt x="74" y="18"/>
                </a:lnTo>
                <a:lnTo>
                  <a:pt x="63" y="9"/>
                </a:lnTo>
                <a:lnTo>
                  <a:pt x="54" y="0"/>
                </a:lnTo>
                <a:lnTo>
                  <a:pt x="55" y="0"/>
                </a:lnTo>
                <a:lnTo>
                  <a:pt x="0" y="45"/>
                </a:lnTo>
                <a:close/>
              </a:path>
            </a:pathLst>
          </a:custGeom>
          <a:solidFill>
            <a:schemeClr val="tx2"/>
          </a:solidFill>
          <a:ln w="9525">
            <a:noFill/>
            <a:round/>
            <a:headEnd/>
            <a:tailEnd/>
          </a:ln>
        </p:spPr>
        <p:txBody>
          <a:bodyPr/>
          <a:lstStyle/>
          <a:p>
            <a:endParaRPr lang="en-US"/>
          </a:p>
        </p:txBody>
      </p:sp>
      <p:sp>
        <p:nvSpPr>
          <p:cNvPr id="22574" name="Freeform 43"/>
          <p:cNvSpPr>
            <a:spLocks/>
          </p:cNvSpPr>
          <p:nvPr/>
        </p:nvSpPr>
        <p:spPr bwMode="auto">
          <a:xfrm>
            <a:off x="3113088" y="4008438"/>
            <a:ext cx="77787" cy="146050"/>
          </a:xfrm>
          <a:custGeom>
            <a:avLst/>
            <a:gdLst>
              <a:gd name="T0" fmla="*/ 0 w 184"/>
              <a:gd name="T1" fmla="*/ 2147483647 h 616"/>
              <a:gd name="T2" fmla="*/ 2147483647 w 184"/>
              <a:gd name="T3" fmla="*/ 2147483647 h 616"/>
              <a:gd name="T4" fmla="*/ 2147483647 w 184"/>
              <a:gd name="T5" fmla="*/ 2147483647 h 616"/>
              <a:gd name="T6" fmla="*/ 2147483647 w 184"/>
              <a:gd name="T7" fmla="*/ 2147483647 h 616"/>
              <a:gd name="T8" fmla="*/ 2147483647 w 184"/>
              <a:gd name="T9" fmla="*/ 2147483647 h 616"/>
              <a:gd name="T10" fmla="*/ 2147483647 w 184"/>
              <a:gd name="T11" fmla="*/ 2147483647 h 616"/>
              <a:gd name="T12" fmla="*/ 2147483647 w 184"/>
              <a:gd name="T13" fmla="*/ 2147483647 h 616"/>
              <a:gd name="T14" fmla="*/ 2147483647 w 184"/>
              <a:gd name="T15" fmla="*/ 2147483647 h 616"/>
              <a:gd name="T16" fmla="*/ 2147483647 w 184"/>
              <a:gd name="T17" fmla="*/ 2147483647 h 616"/>
              <a:gd name="T18" fmla="*/ 2147483647 w 184"/>
              <a:gd name="T19" fmla="*/ 2147483647 h 616"/>
              <a:gd name="T20" fmla="*/ 2147483647 w 184"/>
              <a:gd name="T21" fmla="*/ 2147483647 h 616"/>
              <a:gd name="T22" fmla="*/ 2147483647 w 184"/>
              <a:gd name="T23" fmla="*/ 2147483647 h 616"/>
              <a:gd name="T24" fmla="*/ 2147483647 w 184"/>
              <a:gd name="T25" fmla="*/ 2147483647 h 616"/>
              <a:gd name="T26" fmla="*/ 2147483647 w 184"/>
              <a:gd name="T27" fmla="*/ 2147483647 h 616"/>
              <a:gd name="T28" fmla="*/ 2147483647 w 184"/>
              <a:gd name="T29" fmla="*/ 2147483647 h 616"/>
              <a:gd name="T30" fmla="*/ 2147483647 w 184"/>
              <a:gd name="T31" fmla="*/ 2147483647 h 616"/>
              <a:gd name="T32" fmla="*/ 2147483647 w 184"/>
              <a:gd name="T33" fmla="*/ 2147483647 h 616"/>
              <a:gd name="T34" fmla="*/ 2147483647 w 184"/>
              <a:gd name="T35" fmla="*/ 2147483647 h 616"/>
              <a:gd name="T36" fmla="*/ 2147483647 w 184"/>
              <a:gd name="T37" fmla="*/ 2147483647 h 616"/>
              <a:gd name="T38" fmla="*/ 2147483647 w 184"/>
              <a:gd name="T39" fmla="*/ 2147483647 h 616"/>
              <a:gd name="T40" fmla="*/ 2147483647 w 184"/>
              <a:gd name="T41" fmla="*/ 2147483647 h 616"/>
              <a:gd name="T42" fmla="*/ 2147483647 w 184"/>
              <a:gd name="T43" fmla="*/ 2147483647 h 616"/>
              <a:gd name="T44" fmla="*/ 2147483647 w 184"/>
              <a:gd name="T45" fmla="*/ 2147483647 h 616"/>
              <a:gd name="T46" fmla="*/ 2147483647 w 184"/>
              <a:gd name="T47" fmla="*/ 2147483647 h 616"/>
              <a:gd name="T48" fmla="*/ 2147483647 w 184"/>
              <a:gd name="T49" fmla="*/ 2147483647 h 616"/>
              <a:gd name="T50" fmla="*/ 2147483647 w 184"/>
              <a:gd name="T51" fmla="*/ 2147483647 h 616"/>
              <a:gd name="T52" fmla="*/ 2147483647 w 184"/>
              <a:gd name="T53" fmla="*/ 2147483647 h 616"/>
              <a:gd name="T54" fmla="*/ 2147483647 w 184"/>
              <a:gd name="T55" fmla="*/ 2147483647 h 616"/>
              <a:gd name="T56" fmla="*/ 2147483647 w 184"/>
              <a:gd name="T57" fmla="*/ 2147483647 h 616"/>
              <a:gd name="T58" fmla="*/ 2147483647 w 184"/>
              <a:gd name="T59" fmla="*/ 2147483647 h 616"/>
              <a:gd name="T60" fmla="*/ 2147483647 w 184"/>
              <a:gd name="T61" fmla="*/ 2147483647 h 616"/>
              <a:gd name="T62" fmla="*/ 2147483647 w 184"/>
              <a:gd name="T63" fmla="*/ 2147483647 h 616"/>
              <a:gd name="T64" fmla="*/ 2147483647 w 184"/>
              <a:gd name="T65" fmla="*/ 2147483647 h 616"/>
              <a:gd name="T66" fmla="*/ 2147483647 w 184"/>
              <a:gd name="T67" fmla="*/ 2147483647 h 616"/>
              <a:gd name="T68" fmla="*/ 2147483647 w 184"/>
              <a:gd name="T69" fmla="*/ 2147483647 h 616"/>
              <a:gd name="T70" fmla="*/ 2147483647 w 184"/>
              <a:gd name="T71" fmla="*/ 2147483647 h 616"/>
              <a:gd name="T72" fmla="*/ 2147483647 w 184"/>
              <a:gd name="T73" fmla="*/ 2147483647 h 616"/>
              <a:gd name="T74" fmla="*/ 2147483647 w 184"/>
              <a:gd name="T75" fmla="*/ 2147483647 h 616"/>
              <a:gd name="T76" fmla="*/ 2147483647 w 184"/>
              <a:gd name="T77" fmla="*/ 2147483647 h 616"/>
              <a:gd name="T78" fmla="*/ 2147483647 w 184"/>
              <a:gd name="T79" fmla="*/ 2147483647 h 616"/>
              <a:gd name="T80" fmla="*/ 2147483647 w 184"/>
              <a:gd name="T81" fmla="*/ 2147483647 h 616"/>
              <a:gd name="T82" fmla="*/ 2147483647 w 184"/>
              <a:gd name="T83" fmla="*/ 2147483647 h 616"/>
              <a:gd name="T84" fmla="*/ 2147483647 w 184"/>
              <a:gd name="T85" fmla="*/ 2147483647 h 616"/>
              <a:gd name="T86" fmla="*/ 2147483647 w 184"/>
              <a:gd name="T87" fmla="*/ 2147483647 h 616"/>
              <a:gd name="T88" fmla="*/ 2147483647 w 184"/>
              <a:gd name="T89" fmla="*/ 2147483647 h 616"/>
              <a:gd name="T90" fmla="*/ 2147483647 w 184"/>
              <a:gd name="T91" fmla="*/ 2147483647 h 616"/>
              <a:gd name="T92" fmla="*/ 2147483647 w 184"/>
              <a:gd name="T93" fmla="*/ 2147483647 h 616"/>
              <a:gd name="T94" fmla="*/ 2147483647 w 184"/>
              <a:gd name="T95" fmla="*/ 2147483647 h 616"/>
              <a:gd name="T96" fmla="*/ 2147483647 w 184"/>
              <a:gd name="T97" fmla="*/ 2147483647 h 616"/>
              <a:gd name="T98" fmla="*/ 2147483647 w 184"/>
              <a:gd name="T99" fmla="*/ 2147483647 h 616"/>
              <a:gd name="T100" fmla="*/ 2147483647 w 184"/>
              <a:gd name="T101" fmla="*/ 0 h 616"/>
              <a:gd name="T102" fmla="*/ 2147483647 w 184"/>
              <a:gd name="T103" fmla="*/ 0 h 616"/>
              <a:gd name="T104" fmla="*/ 0 w 184"/>
              <a:gd name="T105" fmla="*/ 2147483647 h 616"/>
              <a:gd name="T106" fmla="*/ 0 w 184"/>
              <a:gd name="T107" fmla="*/ 2147483647 h 616"/>
              <a:gd name="T108" fmla="*/ 2147483647 w 184"/>
              <a:gd name="T109" fmla="*/ 2147483647 h 616"/>
              <a:gd name="T110" fmla="*/ 0 w 184"/>
              <a:gd name="T111" fmla="*/ 2147483647 h 6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616"/>
              <a:gd name="T170" fmla="*/ 184 w 184"/>
              <a:gd name="T171" fmla="*/ 616 h 6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616">
                <a:moveTo>
                  <a:pt x="0" y="45"/>
                </a:moveTo>
                <a:lnTo>
                  <a:pt x="1" y="45"/>
                </a:lnTo>
                <a:lnTo>
                  <a:pt x="9" y="56"/>
                </a:lnTo>
                <a:lnTo>
                  <a:pt x="16" y="68"/>
                </a:lnTo>
                <a:lnTo>
                  <a:pt x="22" y="80"/>
                </a:lnTo>
                <a:lnTo>
                  <a:pt x="28" y="92"/>
                </a:lnTo>
                <a:lnTo>
                  <a:pt x="33" y="107"/>
                </a:lnTo>
                <a:lnTo>
                  <a:pt x="38" y="122"/>
                </a:lnTo>
                <a:lnTo>
                  <a:pt x="42" y="138"/>
                </a:lnTo>
                <a:lnTo>
                  <a:pt x="45" y="154"/>
                </a:lnTo>
                <a:lnTo>
                  <a:pt x="50" y="190"/>
                </a:lnTo>
                <a:lnTo>
                  <a:pt x="54" y="229"/>
                </a:lnTo>
                <a:lnTo>
                  <a:pt x="57" y="268"/>
                </a:lnTo>
                <a:lnTo>
                  <a:pt x="58" y="309"/>
                </a:lnTo>
                <a:lnTo>
                  <a:pt x="59" y="349"/>
                </a:lnTo>
                <a:lnTo>
                  <a:pt x="61" y="391"/>
                </a:lnTo>
                <a:lnTo>
                  <a:pt x="65" y="432"/>
                </a:lnTo>
                <a:lnTo>
                  <a:pt x="70" y="471"/>
                </a:lnTo>
                <a:lnTo>
                  <a:pt x="75" y="492"/>
                </a:lnTo>
                <a:lnTo>
                  <a:pt x="79" y="511"/>
                </a:lnTo>
                <a:lnTo>
                  <a:pt x="85" y="530"/>
                </a:lnTo>
                <a:lnTo>
                  <a:pt x="91" y="548"/>
                </a:lnTo>
                <a:lnTo>
                  <a:pt x="98" y="567"/>
                </a:lnTo>
                <a:lnTo>
                  <a:pt x="107" y="584"/>
                </a:lnTo>
                <a:lnTo>
                  <a:pt x="117" y="600"/>
                </a:lnTo>
                <a:lnTo>
                  <a:pt x="129" y="616"/>
                </a:lnTo>
                <a:lnTo>
                  <a:pt x="184" y="571"/>
                </a:lnTo>
                <a:lnTo>
                  <a:pt x="176" y="561"/>
                </a:lnTo>
                <a:lnTo>
                  <a:pt x="170" y="550"/>
                </a:lnTo>
                <a:lnTo>
                  <a:pt x="164" y="536"/>
                </a:lnTo>
                <a:lnTo>
                  <a:pt x="157" y="524"/>
                </a:lnTo>
                <a:lnTo>
                  <a:pt x="153" y="509"/>
                </a:lnTo>
                <a:lnTo>
                  <a:pt x="149" y="493"/>
                </a:lnTo>
                <a:lnTo>
                  <a:pt x="144" y="477"/>
                </a:lnTo>
                <a:lnTo>
                  <a:pt x="141" y="461"/>
                </a:lnTo>
                <a:lnTo>
                  <a:pt x="137" y="424"/>
                </a:lnTo>
                <a:lnTo>
                  <a:pt x="133" y="386"/>
                </a:lnTo>
                <a:lnTo>
                  <a:pt x="130" y="347"/>
                </a:lnTo>
                <a:lnTo>
                  <a:pt x="129" y="306"/>
                </a:lnTo>
                <a:lnTo>
                  <a:pt x="127" y="264"/>
                </a:lnTo>
                <a:lnTo>
                  <a:pt x="125" y="222"/>
                </a:lnTo>
                <a:lnTo>
                  <a:pt x="121" y="182"/>
                </a:lnTo>
                <a:lnTo>
                  <a:pt x="116" y="143"/>
                </a:lnTo>
                <a:lnTo>
                  <a:pt x="111" y="123"/>
                </a:lnTo>
                <a:lnTo>
                  <a:pt x="107" y="103"/>
                </a:lnTo>
                <a:lnTo>
                  <a:pt x="101" y="85"/>
                </a:lnTo>
                <a:lnTo>
                  <a:pt x="95" y="66"/>
                </a:lnTo>
                <a:lnTo>
                  <a:pt x="86" y="48"/>
                </a:lnTo>
                <a:lnTo>
                  <a:pt x="77" y="32"/>
                </a:lnTo>
                <a:lnTo>
                  <a:pt x="68" y="15"/>
                </a:lnTo>
                <a:lnTo>
                  <a:pt x="55" y="0"/>
                </a:lnTo>
                <a:lnTo>
                  <a:pt x="0" y="45"/>
                </a:lnTo>
                <a:lnTo>
                  <a:pt x="1" y="45"/>
                </a:lnTo>
                <a:lnTo>
                  <a:pt x="0" y="45"/>
                </a:lnTo>
                <a:close/>
              </a:path>
            </a:pathLst>
          </a:custGeom>
          <a:solidFill>
            <a:schemeClr val="tx2"/>
          </a:solidFill>
          <a:ln w="9525">
            <a:noFill/>
            <a:round/>
            <a:headEnd/>
            <a:tailEnd/>
          </a:ln>
        </p:spPr>
        <p:txBody>
          <a:bodyPr/>
          <a:lstStyle/>
          <a:p>
            <a:endParaRPr lang="en-US"/>
          </a:p>
        </p:txBody>
      </p:sp>
      <p:sp>
        <p:nvSpPr>
          <p:cNvPr id="22575" name="Freeform 44"/>
          <p:cNvSpPr>
            <a:spLocks/>
          </p:cNvSpPr>
          <p:nvPr/>
        </p:nvSpPr>
        <p:spPr bwMode="auto">
          <a:xfrm>
            <a:off x="2884488" y="3954463"/>
            <a:ext cx="252412" cy="65087"/>
          </a:xfrm>
          <a:custGeom>
            <a:avLst/>
            <a:gdLst>
              <a:gd name="T0" fmla="*/ 0 w 595"/>
              <a:gd name="T1" fmla="*/ 2147483647 h 271"/>
              <a:gd name="T2" fmla="*/ 2147483647 w 595"/>
              <a:gd name="T3" fmla="*/ 2147483647 h 271"/>
              <a:gd name="T4" fmla="*/ 2147483647 w 595"/>
              <a:gd name="T5" fmla="*/ 2147483647 h 271"/>
              <a:gd name="T6" fmla="*/ 2147483647 w 595"/>
              <a:gd name="T7" fmla="*/ 2147483647 h 271"/>
              <a:gd name="T8" fmla="*/ 2147483647 w 595"/>
              <a:gd name="T9" fmla="*/ 2147483647 h 271"/>
              <a:gd name="T10" fmla="*/ 2147483647 w 595"/>
              <a:gd name="T11" fmla="*/ 2147483647 h 271"/>
              <a:gd name="T12" fmla="*/ 2147483647 w 595"/>
              <a:gd name="T13" fmla="*/ 2147483647 h 271"/>
              <a:gd name="T14" fmla="*/ 2147483647 w 595"/>
              <a:gd name="T15" fmla="*/ 2147483647 h 271"/>
              <a:gd name="T16" fmla="*/ 2147483647 w 595"/>
              <a:gd name="T17" fmla="*/ 2147483647 h 271"/>
              <a:gd name="T18" fmla="*/ 2147483647 w 595"/>
              <a:gd name="T19" fmla="*/ 2147483647 h 271"/>
              <a:gd name="T20" fmla="*/ 2147483647 w 595"/>
              <a:gd name="T21" fmla="*/ 2147483647 h 271"/>
              <a:gd name="T22" fmla="*/ 2147483647 w 595"/>
              <a:gd name="T23" fmla="*/ 2147483647 h 271"/>
              <a:gd name="T24" fmla="*/ 2147483647 w 595"/>
              <a:gd name="T25" fmla="*/ 2147483647 h 271"/>
              <a:gd name="T26" fmla="*/ 2147483647 w 595"/>
              <a:gd name="T27" fmla="*/ 2147483647 h 271"/>
              <a:gd name="T28" fmla="*/ 2147483647 w 595"/>
              <a:gd name="T29" fmla="*/ 2147483647 h 271"/>
              <a:gd name="T30" fmla="*/ 2147483647 w 595"/>
              <a:gd name="T31" fmla="*/ 2147483647 h 271"/>
              <a:gd name="T32" fmla="*/ 2147483647 w 595"/>
              <a:gd name="T33" fmla="*/ 2147483647 h 271"/>
              <a:gd name="T34" fmla="*/ 2147483647 w 595"/>
              <a:gd name="T35" fmla="*/ 2147483647 h 271"/>
              <a:gd name="T36" fmla="*/ 2147483647 w 595"/>
              <a:gd name="T37" fmla="*/ 2147483647 h 271"/>
              <a:gd name="T38" fmla="*/ 2147483647 w 595"/>
              <a:gd name="T39" fmla="*/ 2147483647 h 271"/>
              <a:gd name="T40" fmla="*/ 2147483647 w 595"/>
              <a:gd name="T41" fmla="*/ 2147483647 h 271"/>
              <a:gd name="T42" fmla="*/ 2147483647 w 595"/>
              <a:gd name="T43" fmla="*/ 2147483647 h 271"/>
              <a:gd name="T44" fmla="*/ 2147483647 w 595"/>
              <a:gd name="T45" fmla="*/ 2147483647 h 271"/>
              <a:gd name="T46" fmla="*/ 2147483647 w 595"/>
              <a:gd name="T47" fmla="*/ 2147483647 h 271"/>
              <a:gd name="T48" fmla="*/ 2147483647 w 595"/>
              <a:gd name="T49" fmla="*/ 2147483647 h 271"/>
              <a:gd name="T50" fmla="*/ 2147483647 w 595"/>
              <a:gd name="T51" fmla="*/ 2147483647 h 271"/>
              <a:gd name="T52" fmla="*/ 2147483647 w 595"/>
              <a:gd name="T53" fmla="*/ 2147483647 h 271"/>
              <a:gd name="T54" fmla="*/ 2147483647 w 595"/>
              <a:gd name="T55" fmla="*/ 2147483647 h 271"/>
              <a:gd name="T56" fmla="*/ 2147483647 w 595"/>
              <a:gd name="T57" fmla="*/ 2147483647 h 271"/>
              <a:gd name="T58" fmla="*/ 2147483647 w 595"/>
              <a:gd name="T59" fmla="*/ 2147483647 h 271"/>
              <a:gd name="T60" fmla="*/ 2147483647 w 595"/>
              <a:gd name="T61" fmla="*/ 2147483647 h 271"/>
              <a:gd name="T62" fmla="*/ 2147483647 w 595"/>
              <a:gd name="T63" fmla="*/ 2147483647 h 271"/>
              <a:gd name="T64" fmla="*/ 2147483647 w 595"/>
              <a:gd name="T65" fmla="*/ 2147483647 h 271"/>
              <a:gd name="T66" fmla="*/ 2147483647 w 595"/>
              <a:gd name="T67" fmla="*/ 2147483647 h 271"/>
              <a:gd name="T68" fmla="*/ 2147483647 w 595"/>
              <a:gd name="T69" fmla="*/ 2147483647 h 271"/>
              <a:gd name="T70" fmla="*/ 2147483647 w 595"/>
              <a:gd name="T71" fmla="*/ 2147483647 h 271"/>
              <a:gd name="T72" fmla="*/ 2147483647 w 595"/>
              <a:gd name="T73" fmla="*/ 2147483647 h 271"/>
              <a:gd name="T74" fmla="*/ 2147483647 w 595"/>
              <a:gd name="T75" fmla="*/ 2147483647 h 271"/>
              <a:gd name="T76" fmla="*/ 2147483647 w 595"/>
              <a:gd name="T77" fmla="*/ 2147483647 h 271"/>
              <a:gd name="T78" fmla="*/ 2147483647 w 595"/>
              <a:gd name="T79" fmla="*/ 2147483647 h 271"/>
              <a:gd name="T80" fmla="*/ 2147483647 w 595"/>
              <a:gd name="T81" fmla="*/ 2147483647 h 271"/>
              <a:gd name="T82" fmla="*/ 2147483647 w 595"/>
              <a:gd name="T83" fmla="*/ 2147483647 h 271"/>
              <a:gd name="T84" fmla="*/ 2147483647 w 595"/>
              <a:gd name="T85" fmla="*/ 2147483647 h 271"/>
              <a:gd name="T86" fmla="*/ 2147483647 w 595"/>
              <a:gd name="T87" fmla="*/ 2147483647 h 271"/>
              <a:gd name="T88" fmla="*/ 2147483647 w 595"/>
              <a:gd name="T89" fmla="*/ 2147483647 h 271"/>
              <a:gd name="T90" fmla="*/ 2147483647 w 595"/>
              <a:gd name="T91" fmla="*/ 2147483647 h 271"/>
              <a:gd name="T92" fmla="*/ 2147483647 w 595"/>
              <a:gd name="T93" fmla="*/ 2147483647 h 271"/>
              <a:gd name="T94" fmla="*/ 2147483647 w 595"/>
              <a:gd name="T95" fmla="*/ 2147483647 h 271"/>
              <a:gd name="T96" fmla="*/ 2147483647 w 595"/>
              <a:gd name="T97" fmla="*/ 2147483647 h 271"/>
              <a:gd name="T98" fmla="*/ 2147483647 w 595"/>
              <a:gd name="T99" fmla="*/ 0 h 271"/>
              <a:gd name="T100" fmla="*/ 0 w 595"/>
              <a:gd name="T101" fmla="*/ 2147483647 h 2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5"/>
              <a:gd name="T154" fmla="*/ 0 h 271"/>
              <a:gd name="T155" fmla="*/ 595 w 595"/>
              <a:gd name="T156" fmla="*/ 271 h 2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5" h="271">
                <a:moveTo>
                  <a:pt x="0" y="46"/>
                </a:moveTo>
                <a:lnTo>
                  <a:pt x="14" y="60"/>
                </a:lnTo>
                <a:lnTo>
                  <a:pt x="28" y="73"/>
                </a:lnTo>
                <a:lnTo>
                  <a:pt x="44" y="86"/>
                </a:lnTo>
                <a:lnTo>
                  <a:pt x="60" y="95"/>
                </a:lnTo>
                <a:lnTo>
                  <a:pt x="78" y="105"/>
                </a:lnTo>
                <a:lnTo>
                  <a:pt x="95" y="114"/>
                </a:lnTo>
                <a:lnTo>
                  <a:pt x="113" y="121"/>
                </a:lnTo>
                <a:lnTo>
                  <a:pt x="133" y="129"/>
                </a:lnTo>
                <a:lnTo>
                  <a:pt x="171" y="141"/>
                </a:lnTo>
                <a:lnTo>
                  <a:pt x="210" y="152"/>
                </a:lnTo>
                <a:lnTo>
                  <a:pt x="251" y="161"/>
                </a:lnTo>
                <a:lnTo>
                  <a:pt x="292" y="169"/>
                </a:lnTo>
                <a:lnTo>
                  <a:pt x="331" y="178"/>
                </a:lnTo>
                <a:lnTo>
                  <a:pt x="370" y="188"/>
                </a:lnTo>
                <a:lnTo>
                  <a:pt x="407" y="198"/>
                </a:lnTo>
                <a:lnTo>
                  <a:pt x="442" y="209"/>
                </a:lnTo>
                <a:lnTo>
                  <a:pt x="458" y="215"/>
                </a:lnTo>
                <a:lnTo>
                  <a:pt x="472" y="221"/>
                </a:lnTo>
                <a:lnTo>
                  <a:pt x="486" y="228"/>
                </a:lnTo>
                <a:lnTo>
                  <a:pt x="499" y="236"/>
                </a:lnTo>
                <a:lnTo>
                  <a:pt x="512" y="244"/>
                </a:lnTo>
                <a:lnTo>
                  <a:pt x="522" y="253"/>
                </a:lnTo>
                <a:lnTo>
                  <a:pt x="531" y="262"/>
                </a:lnTo>
                <a:lnTo>
                  <a:pt x="540" y="271"/>
                </a:lnTo>
                <a:lnTo>
                  <a:pt x="595" y="226"/>
                </a:lnTo>
                <a:lnTo>
                  <a:pt x="583" y="211"/>
                </a:lnTo>
                <a:lnTo>
                  <a:pt x="568" y="198"/>
                </a:lnTo>
                <a:lnTo>
                  <a:pt x="554" y="187"/>
                </a:lnTo>
                <a:lnTo>
                  <a:pt x="538" y="175"/>
                </a:lnTo>
                <a:lnTo>
                  <a:pt x="520" y="166"/>
                </a:lnTo>
                <a:lnTo>
                  <a:pt x="502" y="157"/>
                </a:lnTo>
                <a:lnTo>
                  <a:pt x="485" y="148"/>
                </a:lnTo>
                <a:lnTo>
                  <a:pt x="465" y="141"/>
                </a:lnTo>
                <a:lnTo>
                  <a:pt x="427" y="129"/>
                </a:lnTo>
                <a:lnTo>
                  <a:pt x="387" y="118"/>
                </a:lnTo>
                <a:lnTo>
                  <a:pt x="347" y="109"/>
                </a:lnTo>
                <a:lnTo>
                  <a:pt x="306" y="99"/>
                </a:lnTo>
                <a:lnTo>
                  <a:pt x="267" y="92"/>
                </a:lnTo>
                <a:lnTo>
                  <a:pt x="228" y="82"/>
                </a:lnTo>
                <a:lnTo>
                  <a:pt x="191" y="72"/>
                </a:lnTo>
                <a:lnTo>
                  <a:pt x="155" y="61"/>
                </a:lnTo>
                <a:lnTo>
                  <a:pt x="140" y="55"/>
                </a:lnTo>
                <a:lnTo>
                  <a:pt x="124" y="49"/>
                </a:lnTo>
                <a:lnTo>
                  <a:pt x="111" y="41"/>
                </a:lnTo>
                <a:lnTo>
                  <a:pt x="97" y="34"/>
                </a:lnTo>
                <a:lnTo>
                  <a:pt x="85" y="27"/>
                </a:lnTo>
                <a:lnTo>
                  <a:pt x="74" y="18"/>
                </a:lnTo>
                <a:lnTo>
                  <a:pt x="64" y="9"/>
                </a:lnTo>
                <a:lnTo>
                  <a:pt x="55" y="0"/>
                </a:lnTo>
                <a:lnTo>
                  <a:pt x="0" y="46"/>
                </a:lnTo>
                <a:close/>
              </a:path>
            </a:pathLst>
          </a:custGeom>
          <a:solidFill>
            <a:schemeClr val="tx2"/>
          </a:solidFill>
          <a:ln w="9525">
            <a:noFill/>
            <a:round/>
            <a:headEnd/>
            <a:tailEnd/>
          </a:ln>
        </p:spPr>
        <p:txBody>
          <a:bodyPr/>
          <a:lstStyle/>
          <a:p>
            <a:endParaRPr lang="en-US"/>
          </a:p>
        </p:txBody>
      </p:sp>
      <p:sp>
        <p:nvSpPr>
          <p:cNvPr id="22576" name="Freeform 45"/>
          <p:cNvSpPr>
            <a:spLocks/>
          </p:cNvSpPr>
          <p:nvPr/>
        </p:nvSpPr>
        <p:spPr bwMode="auto">
          <a:xfrm>
            <a:off x="2782888" y="3884613"/>
            <a:ext cx="190500" cy="112712"/>
          </a:xfrm>
          <a:custGeom>
            <a:avLst/>
            <a:gdLst>
              <a:gd name="T0" fmla="*/ 0 w 449"/>
              <a:gd name="T1" fmla="*/ 0 h 475"/>
              <a:gd name="T2" fmla="*/ 2147483647 w 449"/>
              <a:gd name="T3" fmla="*/ 2147483647 h 475"/>
              <a:gd name="T4" fmla="*/ 2147483647 w 449"/>
              <a:gd name="T5" fmla="*/ 2147483647 h 475"/>
              <a:gd name="T6" fmla="*/ 0 w 449"/>
              <a:gd name="T7" fmla="*/ 0 h 475"/>
              <a:gd name="T8" fmla="*/ 0 w 449"/>
              <a:gd name="T9" fmla="*/ 0 h 475"/>
              <a:gd name="T10" fmla="*/ 0 60000 65536"/>
              <a:gd name="T11" fmla="*/ 0 60000 65536"/>
              <a:gd name="T12" fmla="*/ 0 60000 65536"/>
              <a:gd name="T13" fmla="*/ 0 60000 65536"/>
              <a:gd name="T14" fmla="*/ 0 60000 65536"/>
              <a:gd name="T15" fmla="*/ 0 w 449"/>
              <a:gd name="T16" fmla="*/ 0 h 475"/>
              <a:gd name="T17" fmla="*/ 449 w 449"/>
              <a:gd name="T18" fmla="*/ 475 h 475"/>
            </a:gdLst>
            <a:ahLst/>
            <a:cxnLst>
              <a:cxn ang="T10">
                <a:pos x="T0" y="T1"/>
              </a:cxn>
              <a:cxn ang="T11">
                <a:pos x="T2" y="T3"/>
              </a:cxn>
              <a:cxn ang="T12">
                <a:pos x="T4" y="T5"/>
              </a:cxn>
              <a:cxn ang="T13">
                <a:pos x="T6" y="T7"/>
              </a:cxn>
              <a:cxn ang="T14">
                <a:pos x="T8" y="T9"/>
              </a:cxn>
            </a:cxnLst>
            <a:rect l="T15" t="T16" r="T17" b="T18"/>
            <a:pathLst>
              <a:path w="449" h="475">
                <a:moveTo>
                  <a:pt x="0" y="0"/>
                </a:moveTo>
                <a:lnTo>
                  <a:pt x="116" y="475"/>
                </a:lnTo>
                <a:lnTo>
                  <a:pt x="449" y="192"/>
                </a:lnTo>
                <a:lnTo>
                  <a:pt x="0" y="0"/>
                </a:lnTo>
                <a:close/>
              </a:path>
            </a:pathLst>
          </a:custGeom>
          <a:solidFill>
            <a:schemeClr val="tx2"/>
          </a:solidFill>
          <a:ln w="9525">
            <a:noFill/>
            <a:round/>
            <a:headEnd/>
            <a:tailEnd/>
          </a:ln>
        </p:spPr>
        <p:txBody>
          <a:bodyPr/>
          <a:lstStyle/>
          <a:p>
            <a:endParaRPr lang="en-US"/>
          </a:p>
        </p:txBody>
      </p:sp>
      <p:sp>
        <p:nvSpPr>
          <p:cNvPr id="22577" name="Freeform 46"/>
          <p:cNvSpPr>
            <a:spLocks/>
          </p:cNvSpPr>
          <p:nvPr/>
        </p:nvSpPr>
        <p:spPr bwMode="auto">
          <a:xfrm>
            <a:off x="3925888" y="4260850"/>
            <a:ext cx="42862" cy="147638"/>
          </a:xfrm>
          <a:custGeom>
            <a:avLst/>
            <a:gdLst>
              <a:gd name="T0" fmla="*/ 2147483647 w 100"/>
              <a:gd name="T1" fmla="*/ 2147483647 h 620"/>
              <a:gd name="T2" fmla="*/ 2147483647 w 100"/>
              <a:gd name="T3" fmla="*/ 2147483647 h 620"/>
              <a:gd name="T4" fmla="*/ 2147483647 w 100"/>
              <a:gd name="T5" fmla="*/ 2147483647 h 620"/>
              <a:gd name="T6" fmla="*/ 2147483647 w 100"/>
              <a:gd name="T7" fmla="*/ 2147483647 h 620"/>
              <a:gd name="T8" fmla="*/ 2147483647 w 100"/>
              <a:gd name="T9" fmla="*/ 2147483647 h 620"/>
              <a:gd name="T10" fmla="*/ 2147483647 w 100"/>
              <a:gd name="T11" fmla="*/ 2147483647 h 620"/>
              <a:gd name="T12" fmla="*/ 2147483647 w 100"/>
              <a:gd name="T13" fmla="*/ 2147483647 h 620"/>
              <a:gd name="T14" fmla="*/ 2147483647 w 100"/>
              <a:gd name="T15" fmla="*/ 2147483647 h 620"/>
              <a:gd name="T16" fmla="*/ 2147483647 w 100"/>
              <a:gd name="T17" fmla="*/ 2147483647 h 620"/>
              <a:gd name="T18" fmla="*/ 2147483647 w 100"/>
              <a:gd name="T19" fmla="*/ 2147483647 h 620"/>
              <a:gd name="T20" fmla="*/ 2147483647 w 100"/>
              <a:gd name="T21" fmla="*/ 2147483647 h 620"/>
              <a:gd name="T22" fmla="*/ 2147483647 w 100"/>
              <a:gd name="T23" fmla="*/ 2147483647 h 620"/>
              <a:gd name="T24" fmla="*/ 2147483647 w 100"/>
              <a:gd name="T25" fmla="*/ 2147483647 h 620"/>
              <a:gd name="T26" fmla="*/ 2147483647 w 100"/>
              <a:gd name="T27" fmla="*/ 2147483647 h 620"/>
              <a:gd name="T28" fmla="*/ 2147483647 w 100"/>
              <a:gd name="T29" fmla="*/ 2147483647 h 620"/>
              <a:gd name="T30" fmla="*/ 2147483647 w 100"/>
              <a:gd name="T31" fmla="*/ 2147483647 h 620"/>
              <a:gd name="T32" fmla="*/ 2147483647 w 100"/>
              <a:gd name="T33" fmla="*/ 2147483647 h 620"/>
              <a:gd name="T34" fmla="*/ 0 w 100"/>
              <a:gd name="T35" fmla="*/ 2147483647 h 620"/>
              <a:gd name="T36" fmla="*/ 0 w 100"/>
              <a:gd name="T37" fmla="*/ 2147483647 h 620"/>
              <a:gd name="T38" fmla="*/ 0 w 100"/>
              <a:gd name="T39" fmla="*/ 2147483647 h 620"/>
              <a:gd name="T40" fmla="*/ 2147483647 w 100"/>
              <a:gd name="T41" fmla="*/ 2147483647 h 620"/>
              <a:gd name="T42" fmla="*/ 2147483647 w 100"/>
              <a:gd name="T43" fmla="*/ 2147483647 h 620"/>
              <a:gd name="T44" fmla="*/ 2147483647 w 100"/>
              <a:gd name="T45" fmla="*/ 2147483647 h 620"/>
              <a:gd name="T46" fmla="*/ 2147483647 w 100"/>
              <a:gd name="T47" fmla="*/ 2147483647 h 620"/>
              <a:gd name="T48" fmla="*/ 2147483647 w 100"/>
              <a:gd name="T49" fmla="*/ 2147483647 h 620"/>
              <a:gd name="T50" fmla="*/ 2147483647 w 100"/>
              <a:gd name="T51" fmla="*/ 2147483647 h 620"/>
              <a:gd name="T52" fmla="*/ 2147483647 w 100"/>
              <a:gd name="T53" fmla="*/ 2147483647 h 620"/>
              <a:gd name="T54" fmla="*/ 2147483647 w 100"/>
              <a:gd name="T55" fmla="*/ 2147483647 h 620"/>
              <a:gd name="T56" fmla="*/ 2147483647 w 100"/>
              <a:gd name="T57" fmla="*/ 2147483647 h 620"/>
              <a:gd name="T58" fmla="*/ 2147483647 w 100"/>
              <a:gd name="T59" fmla="*/ 2147483647 h 620"/>
              <a:gd name="T60" fmla="*/ 2147483647 w 100"/>
              <a:gd name="T61" fmla="*/ 2147483647 h 620"/>
              <a:gd name="T62" fmla="*/ 2147483647 w 100"/>
              <a:gd name="T63" fmla="*/ 2147483647 h 620"/>
              <a:gd name="T64" fmla="*/ 2147483647 w 100"/>
              <a:gd name="T65" fmla="*/ 2147483647 h 620"/>
              <a:gd name="T66" fmla="*/ 2147483647 w 100"/>
              <a:gd name="T67" fmla="*/ 2147483647 h 620"/>
              <a:gd name="T68" fmla="*/ 2147483647 w 100"/>
              <a:gd name="T69" fmla="*/ 2147483647 h 620"/>
              <a:gd name="T70" fmla="*/ 2147483647 w 100"/>
              <a:gd name="T71" fmla="*/ 2147483647 h 620"/>
              <a:gd name="T72" fmla="*/ 2147483647 w 100"/>
              <a:gd name="T73" fmla="*/ 2147483647 h 620"/>
              <a:gd name="T74" fmla="*/ 2147483647 w 100"/>
              <a:gd name="T75" fmla="*/ 2147483647 h 620"/>
              <a:gd name="T76" fmla="*/ 2147483647 w 100"/>
              <a:gd name="T77" fmla="*/ 2147483647 h 620"/>
              <a:gd name="T78" fmla="*/ 2147483647 w 100"/>
              <a:gd name="T79" fmla="*/ 2147483647 h 620"/>
              <a:gd name="T80" fmla="*/ 2147483647 w 100"/>
              <a:gd name="T81" fmla="*/ 2147483647 h 620"/>
              <a:gd name="T82" fmla="*/ 2147483647 w 100"/>
              <a:gd name="T83" fmla="*/ 2147483647 h 620"/>
              <a:gd name="T84" fmla="*/ 2147483647 w 100"/>
              <a:gd name="T85" fmla="*/ 2147483647 h 620"/>
              <a:gd name="T86" fmla="*/ 2147483647 w 100"/>
              <a:gd name="T87" fmla="*/ 2147483647 h 620"/>
              <a:gd name="T88" fmla="*/ 2147483647 w 100"/>
              <a:gd name="T89" fmla="*/ 2147483647 h 620"/>
              <a:gd name="T90" fmla="*/ 2147483647 w 100"/>
              <a:gd name="T91" fmla="*/ 2147483647 h 620"/>
              <a:gd name="T92" fmla="*/ 2147483647 w 100"/>
              <a:gd name="T93" fmla="*/ 2147483647 h 620"/>
              <a:gd name="T94" fmla="*/ 2147483647 w 100"/>
              <a:gd name="T95" fmla="*/ 2147483647 h 620"/>
              <a:gd name="T96" fmla="*/ 2147483647 w 100"/>
              <a:gd name="T97" fmla="*/ 2147483647 h 620"/>
              <a:gd name="T98" fmla="*/ 2147483647 w 100"/>
              <a:gd name="T99" fmla="*/ 2147483647 h 620"/>
              <a:gd name="T100" fmla="*/ 2147483647 w 100"/>
              <a:gd name="T101" fmla="*/ 0 h 620"/>
              <a:gd name="T102" fmla="*/ 2147483647 w 100"/>
              <a:gd name="T103" fmla="*/ 0 h 620"/>
              <a:gd name="T104" fmla="*/ 2147483647 w 100"/>
              <a:gd name="T105" fmla="*/ 2147483647 h 620"/>
              <a:gd name="T106" fmla="*/ 2147483647 w 100"/>
              <a:gd name="T107" fmla="*/ 2147483647 h 620"/>
              <a:gd name="T108" fmla="*/ 2147483647 w 100"/>
              <a:gd name="T109" fmla="*/ 2147483647 h 6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
              <a:gd name="T166" fmla="*/ 0 h 620"/>
              <a:gd name="T167" fmla="*/ 100 w 100"/>
              <a:gd name="T168" fmla="*/ 620 h 6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 h="620">
                <a:moveTo>
                  <a:pt x="4" y="36"/>
                </a:moveTo>
                <a:lnTo>
                  <a:pt x="4" y="36"/>
                </a:lnTo>
                <a:lnTo>
                  <a:pt x="10" y="48"/>
                </a:lnTo>
                <a:lnTo>
                  <a:pt x="15" y="60"/>
                </a:lnTo>
                <a:lnTo>
                  <a:pt x="18" y="73"/>
                </a:lnTo>
                <a:lnTo>
                  <a:pt x="22" y="87"/>
                </a:lnTo>
                <a:lnTo>
                  <a:pt x="25" y="102"/>
                </a:lnTo>
                <a:lnTo>
                  <a:pt x="27" y="118"/>
                </a:lnTo>
                <a:lnTo>
                  <a:pt x="28" y="134"/>
                </a:lnTo>
                <a:lnTo>
                  <a:pt x="28" y="150"/>
                </a:lnTo>
                <a:lnTo>
                  <a:pt x="27" y="187"/>
                </a:lnTo>
                <a:lnTo>
                  <a:pt x="25" y="225"/>
                </a:lnTo>
                <a:lnTo>
                  <a:pt x="20" y="264"/>
                </a:lnTo>
                <a:lnTo>
                  <a:pt x="15" y="304"/>
                </a:lnTo>
                <a:lnTo>
                  <a:pt x="10" y="346"/>
                </a:lnTo>
                <a:lnTo>
                  <a:pt x="5" y="386"/>
                </a:lnTo>
                <a:lnTo>
                  <a:pt x="1" y="427"/>
                </a:lnTo>
                <a:lnTo>
                  <a:pt x="0" y="467"/>
                </a:lnTo>
                <a:lnTo>
                  <a:pt x="0" y="487"/>
                </a:lnTo>
                <a:lnTo>
                  <a:pt x="0" y="507"/>
                </a:lnTo>
                <a:lnTo>
                  <a:pt x="2" y="526"/>
                </a:lnTo>
                <a:lnTo>
                  <a:pt x="5" y="546"/>
                </a:lnTo>
                <a:lnTo>
                  <a:pt x="10" y="565"/>
                </a:lnTo>
                <a:lnTo>
                  <a:pt x="15" y="584"/>
                </a:lnTo>
                <a:lnTo>
                  <a:pt x="22" y="601"/>
                </a:lnTo>
                <a:lnTo>
                  <a:pt x="31" y="620"/>
                </a:lnTo>
                <a:lnTo>
                  <a:pt x="93" y="585"/>
                </a:lnTo>
                <a:lnTo>
                  <a:pt x="87" y="573"/>
                </a:lnTo>
                <a:lnTo>
                  <a:pt x="82" y="561"/>
                </a:lnTo>
                <a:lnTo>
                  <a:pt x="79" y="547"/>
                </a:lnTo>
                <a:lnTo>
                  <a:pt x="76" y="534"/>
                </a:lnTo>
                <a:lnTo>
                  <a:pt x="74" y="518"/>
                </a:lnTo>
                <a:lnTo>
                  <a:pt x="71" y="502"/>
                </a:lnTo>
                <a:lnTo>
                  <a:pt x="71" y="486"/>
                </a:lnTo>
                <a:lnTo>
                  <a:pt x="71" y="469"/>
                </a:lnTo>
                <a:lnTo>
                  <a:pt x="73" y="432"/>
                </a:lnTo>
                <a:lnTo>
                  <a:pt x="76" y="394"/>
                </a:lnTo>
                <a:lnTo>
                  <a:pt x="80" y="354"/>
                </a:lnTo>
                <a:lnTo>
                  <a:pt x="86" y="314"/>
                </a:lnTo>
                <a:lnTo>
                  <a:pt x="91" y="273"/>
                </a:lnTo>
                <a:lnTo>
                  <a:pt x="96" y="231"/>
                </a:lnTo>
                <a:lnTo>
                  <a:pt x="98" y="191"/>
                </a:lnTo>
                <a:lnTo>
                  <a:pt x="100" y="151"/>
                </a:lnTo>
                <a:lnTo>
                  <a:pt x="100" y="130"/>
                </a:lnTo>
                <a:lnTo>
                  <a:pt x="98" y="111"/>
                </a:lnTo>
                <a:lnTo>
                  <a:pt x="96" y="91"/>
                </a:lnTo>
                <a:lnTo>
                  <a:pt x="92" y="73"/>
                </a:lnTo>
                <a:lnTo>
                  <a:pt x="87" y="53"/>
                </a:lnTo>
                <a:lnTo>
                  <a:pt x="82" y="36"/>
                </a:lnTo>
                <a:lnTo>
                  <a:pt x="74" y="17"/>
                </a:lnTo>
                <a:lnTo>
                  <a:pt x="65" y="0"/>
                </a:lnTo>
                <a:lnTo>
                  <a:pt x="4" y="36"/>
                </a:lnTo>
                <a:close/>
              </a:path>
            </a:pathLst>
          </a:custGeom>
          <a:solidFill>
            <a:schemeClr val="tx2"/>
          </a:solidFill>
          <a:ln w="9525">
            <a:noFill/>
            <a:round/>
            <a:headEnd/>
            <a:tailEnd/>
          </a:ln>
        </p:spPr>
        <p:txBody>
          <a:bodyPr/>
          <a:lstStyle/>
          <a:p>
            <a:endParaRPr lang="en-US"/>
          </a:p>
        </p:txBody>
      </p:sp>
      <p:sp>
        <p:nvSpPr>
          <p:cNvPr id="22578" name="Freeform 47"/>
          <p:cNvSpPr>
            <a:spLocks/>
          </p:cNvSpPr>
          <p:nvPr/>
        </p:nvSpPr>
        <p:spPr bwMode="auto">
          <a:xfrm>
            <a:off x="3717925" y="4186238"/>
            <a:ext cx="234950" cy="82550"/>
          </a:xfrm>
          <a:custGeom>
            <a:avLst/>
            <a:gdLst>
              <a:gd name="T0" fmla="*/ 0 w 555"/>
              <a:gd name="T1" fmla="*/ 2147483647 h 352"/>
              <a:gd name="T2" fmla="*/ 0 w 555"/>
              <a:gd name="T3" fmla="*/ 2147483647 h 352"/>
              <a:gd name="T4" fmla="*/ 2147483647 w 555"/>
              <a:gd name="T5" fmla="*/ 2147483647 h 352"/>
              <a:gd name="T6" fmla="*/ 2147483647 w 555"/>
              <a:gd name="T7" fmla="*/ 2147483647 h 352"/>
              <a:gd name="T8" fmla="*/ 2147483647 w 555"/>
              <a:gd name="T9" fmla="*/ 2147483647 h 352"/>
              <a:gd name="T10" fmla="*/ 2147483647 w 555"/>
              <a:gd name="T11" fmla="*/ 2147483647 h 352"/>
              <a:gd name="T12" fmla="*/ 2147483647 w 555"/>
              <a:gd name="T13" fmla="*/ 2147483647 h 352"/>
              <a:gd name="T14" fmla="*/ 2147483647 w 555"/>
              <a:gd name="T15" fmla="*/ 2147483647 h 352"/>
              <a:gd name="T16" fmla="*/ 2147483647 w 555"/>
              <a:gd name="T17" fmla="*/ 2147483647 h 352"/>
              <a:gd name="T18" fmla="*/ 2147483647 w 555"/>
              <a:gd name="T19" fmla="*/ 2147483647 h 352"/>
              <a:gd name="T20" fmla="*/ 2147483647 w 555"/>
              <a:gd name="T21" fmla="*/ 2147483647 h 352"/>
              <a:gd name="T22" fmla="*/ 2147483647 w 555"/>
              <a:gd name="T23" fmla="*/ 2147483647 h 352"/>
              <a:gd name="T24" fmla="*/ 2147483647 w 555"/>
              <a:gd name="T25" fmla="*/ 2147483647 h 352"/>
              <a:gd name="T26" fmla="*/ 2147483647 w 555"/>
              <a:gd name="T27" fmla="*/ 2147483647 h 352"/>
              <a:gd name="T28" fmla="*/ 2147483647 w 555"/>
              <a:gd name="T29" fmla="*/ 2147483647 h 352"/>
              <a:gd name="T30" fmla="*/ 2147483647 w 555"/>
              <a:gd name="T31" fmla="*/ 2147483647 h 352"/>
              <a:gd name="T32" fmla="*/ 2147483647 w 555"/>
              <a:gd name="T33" fmla="*/ 2147483647 h 352"/>
              <a:gd name="T34" fmla="*/ 2147483647 w 555"/>
              <a:gd name="T35" fmla="*/ 2147483647 h 352"/>
              <a:gd name="T36" fmla="*/ 2147483647 w 555"/>
              <a:gd name="T37" fmla="*/ 2147483647 h 352"/>
              <a:gd name="T38" fmla="*/ 2147483647 w 555"/>
              <a:gd name="T39" fmla="*/ 2147483647 h 352"/>
              <a:gd name="T40" fmla="*/ 2147483647 w 555"/>
              <a:gd name="T41" fmla="*/ 2147483647 h 352"/>
              <a:gd name="T42" fmla="*/ 2147483647 w 555"/>
              <a:gd name="T43" fmla="*/ 2147483647 h 352"/>
              <a:gd name="T44" fmla="*/ 2147483647 w 555"/>
              <a:gd name="T45" fmla="*/ 2147483647 h 352"/>
              <a:gd name="T46" fmla="*/ 2147483647 w 555"/>
              <a:gd name="T47" fmla="*/ 2147483647 h 352"/>
              <a:gd name="T48" fmla="*/ 2147483647 w 555"/>
              <a:gd name="T49" fmla="*/ 2147483647 h 352"/>
              <a:gd name="T50" fmla="*/ 2147483647 w 555"/>
              <a:gd name="T51" fmla="*/ 2147483647 h 352"/>
              <a:gd name="T52" fmla="*/ 2147483647 w 555"/>
              <a:gd name="T53" fmla="*/ 2147483647 h 352"/>
              <a:gd name="T54" fmla="*/ 2147483647 w 555"/>
              <a:gd name="T55" fmla="*/ 2147483647 h 352"/>
              <a:gd name="T56" fmla="*/ 2147483647 w 555"/>
              <a:gd name="T57" fmla="*/ 2147483647 h 352"/>
              <a:gd name="T58" fmla="*/ 2147483647 w 555"/>
              <a:gd name="T59" fmla="*/ 2147483647 h 352"/>
              <a:gd name="T60" fmla="*/ 2147483647 w 555"/>
              <a:gd name="T61" fmla="*/ 2147483647 h 352"/>
              <a:gd name="T62" fmla="*/ 2147483647 w 555"/>
              <a:gd name="T63" fmla="*/ 2147483647 h 352"/>
              <a:gd name="T64" fmla="*/ 2147483647 w 555"/>
              <a:gd name="T65" fmla="*/ 2147483647 h 352"/>
              <a:gd name="T66" fmla="*/ 2147483647 w 555"/>
              <a:gd name="T67" fmla="*/ 2147483647 h 352"/>
              <a:gd name="T68" fmla="*/ 2147483647 w 555"/>
              <a:gd name="T69" fmla="*/ 2147483647 h 352"/>
              <a:gd name="T70" fmla="*/ 2147483647 w 555"/>
              <a:gd name="T71" fmla="*/ 2147483647 h 352"/>
              <a:gd name="T72" fmla="*/ 2147483647 w 555"/>
              <a:gd name="T73" fmla="*/ 2147483647 h 352"/>
              <a:gd name="T74" fmla="*/ 2147483647 w 555"/>
              <a:gd name="T75" fmla="*/ 2147483647 h 352"/>
              <a:gd name="T76" fmla="*/ 2147483647 w 555"/>
              <a:gd name="T77" fmla="*/ 2147483647 h 352"/>
              <a:gd name="T78" fmla="*/ 2147483647 w 555"/>
              <a:gd name="T79" fmla="*/ 2147483647 h 352"/>
              <a:gd name="T80" fmla="*/ 2147483647 w 555"/>
              <a:gd name="T81" fmla="*/ 2147483647 h 352"/>
              <a:gd name="T82" fmla="*/ 2147483647 w 555"/>
              <a:gd name="T83" fmla="*/ 2147483647 h 352"/>
              <a:gd name="T84" fmla="*/ 2147483647 w 555"/>
              <a:gd name="T85" fmla="*/ 2147483647 h 352"/>
              <a:gd name="T86" fmla="*/ 2147483647 w 555"/>
              <a:gd name="T87" fmla="*/ 2147483647 h 352"/>
              <a:gd name="T88" fmla="*/ 2147483647 w 555"/>
              <a:gd name="T89" fmla="*/ 2147483647 h 352"/>
              <a:gd name="T90" fmla="*/ 2147483647 w 555"/>
              <a:gd name="T91" fmla="*/ 2147483647 h 352"/>
              <a:gd name="T92" fmla="*/ 2147483647 w 555"/>
              <a:gd name="T93" fmla="*/ 2147483647 h 352"/>
              <a:gd name="T94" fmla="*/ 2147483647 w 555"/>
              <a:gd name="T95" fmla="*/ 2147483647 h 352"/>
              <a:gd name="T96" fmla="*/ 2147483647 w 555"/>
              <a:gd name="T97" fmla="*/ 2147483647 h 352"/>
              <a:gd name="T98" fmla="*/ 2147483647 w 555"/>
              <a:gd name="T99" fmla="*/ 2147483647 h 352"/>
              <a:gd name="T100" fmla="*/ 2147483647 w 555"/>
              <a:gd name="T101" fmla="*/ 0 h 352"/>
              <a:gd name="T102" fmla="*/ 2147483647 w 555"/>
              <a:gd name="T103" fmla="*/ 0 h 352"/>
              <a:gd name="T104" fmla="*/ 0 w 555"/>
              <a:gd name="T105" fmla="*/ 2147483647 h 352"/>
              <a:gd name="T106" fmla="*/ 0 w 555"/>
              <a:gd name="T107" fmla="*/ 2147483647 h 352"/>
              <a:gd name="T108" fmla="*/ 0 w 555"/>
              <a:gd name="T109" fmla="*/ 2147483647 h 3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5"/>
              <a:gd name="T166" fmla="*/ 0 h 352"/>
              <a:gd name="T167" fmla="*/ 555 w 555"/>
              <a:gd name="T168" fmla="*/ 352 h 3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5" h="352">
                <a:moveTo>
                  <a:pt x="0" y="36"/>
                </a:moveTo>
                <a:lnTo>
                  <a:pt x="0" y="36"/>
                </a:lnTo>
                <a:lnTo>
                  <a:pt x="12" y="53"/>
                </a:lnTo>
                <a:lnTo>
                  <a:pt x="24" y="68"/>
                </a:lnTo>
                <a:lnTo>
                  <a:pt x="36" y="82"/>
                </a:lnTo>
                <a:lnTo>
                  <a:pt x="51" y="95"/>
                </a:lnTo>
                <a:lnTo>
                  <a:pt x="66" y="108"/>
                </a:lnTo>
                <a:lnTo>
                  <a:pt x="82" y="119"/>
                </a:lnTo>
                <a:lnTo>
                  <a:pt x="99" y="130"/>
                </a:lnTo>
                <a:lnTo>
                  <a:pt x="116" y="140"/>
                </a:lnTo>
                <a:lnTo>
                  <a:pt x="152" y="160"/>
                </a:lnTo>
                <a:lnTo>
                  <a:pt x="189" y="177"/>
                </a:lnTo>
                <a:lnTo>
                  <a:pt x="227" y="193"/>
                </a:lnTo>
                <a:lnTo>
                  <a:pt x="265" y="209"/>
                </a:lnTo>
                <a:lnTo>
                  <a:pt x="303" y="224"/>
                </a:lnTo>
                <a:lnTo>
                  <a:pt x="340" y="240"/>
                </a:lnTo>
                <a:lnTo>
                  <a:pt x="374" y="256"/>
                </a:lnTo>
                <a:lnTo>
                  <a:pt x="406" y="273"/>
                </a:lnTo>
                <a:lnTo>
                  <a:pt x="421" y="282"/>
                </a:lnTo>
                <a:lnTo>
                  <a:pt x="435" y="290"/>
                </a:lnTo>
                <a:lnTo>
                  <a:pt x="447" y="300"/>
                </a:lnTo>
                <a:lnTo>
                  <a:pt x="458" y="310"/>
                </a:lnTo>
                <a:lnTo>
                  <a:pt x="469" y="320"/>
                </a:lnTo>
                <a:lnTo>
                  <a:pt x="479" y="330"/>
                </a:lnTo>
                <a:lnTo>
                  <a:pt x="486" y="341"/>
                </a:lnTo>
                <a:lnTo>
                  <a:pt x="494" y="352"/>
                </a:lnTo>
                <a:lnTo>
                  <a:pt x="555" y="316"/>
                </a:lnTo>
                <a:lnTo>
                  <a:pt x="545" y="300"/>
                </a:lnTo>
                <a:lnTo>
                  <a:pt x="533" y="284"/>
                </a:lnTo>
                <a:lnTo>
                  <a:pt x="521" y="271"/>
                </a:lnTo>
                <a:lnTo>
                  <a:pt x="506" y="257"/>
                </a:lnTo>
                <a:lnTo>
                  <a:pt x="491" y="243"/>
                </a:lnTo>
                <a:lnTo>
                  <a:pt x="475" y="232"/>
                </a:lnTo>
                <a:lnTo>
                  <a:pt x="458" y="221"/>
                </a:lnTo>
                <a:lnTo>
                  <a:pt x="441" y="210"/>
                </a:lnTo>
                <a:lnTo>
                  <a:pt x="406" y="192"/>
                </a:lnTo>
                <a:lnTo>
                  <a:pt x="368" y="175"/>
                </a:lnTo>
                <a:lnTo>
                  <a:pt x="330" y="159"/>
                </a:lnTo>
                <a:lnTo>
                  <a:pt x="292" y="143"/>
                </a:lnTo>
                <a:lnTo>
                  <a:pt x="255" y="127"/>
                </a:lnTo>
                <a:lnTo>
                  <a:pt x="218" y="112"/>
                </a:lnTo>
                <a:lnTo>
                  <a:pt x="184" y="95"/>
                </a:lnTo>
                <a:lnTo>
                  <a:pt x="151" y="77"/>
                </a:lnTo>
                <a:lnTo>
                  <a:pt x="137" y="70"/>
                </a:lnTo>
                <a:lnTo>
                  <a:pt x="122" y="60"/>
                </a:lnTo>
                <a:lnTo>
                  <a:pt x="110" y="52"/>
                </a:lnTo>
                <a:lnTo>
                  <a:pt x="98" y="42"/>
                </a:lnTo>
                <a:lnTo>
                  <a:pt x="88" y="32"/>
                </a:lnTo>
                <a:lnTo>
                  <a:pt x="78" y="21"/>
                </a:lnTo>
                <a:lnTo>
                  <a:pt x="69" y="11"/>
                </a:lnTo>
                <a:lnTo>
                  <a:pt x="63" y="0"/>
                </a:lnTo>
                <a:lnTo>
                  <a:pt x="0" y="36"/>
                </a:lnTo>
                <a:close/>
              </a:path>
            </a:pathLst>
          </a:custGeom>
          <a:solidFill>
            <a:schemeClr val="tx2"/>
          </a:solidFill>
          <a:ln w="9525">
            <a:noFill/>
            <a:round/>
            <a:headEnd/>
            <a:tailEnd/>
          </a:ln>
        </p:spPr>
        <p:txBody>
          <a:bodyPr/>
          <a:lstStyle/>
          <a:p>
            <a:endParaRPr lang="en-US"/>
          </a:p>
        </p:txBody>
      </p:sp>
      <p:sp>
        <p:nvSpPr>
          <p:cNvPr id="22579" name="Freeform 48"/>
          <p:cNvSpPr>
            <a:spLocks/>
          </p:cNvSpPr>
          <p:nvPr/>
        </p:nvSpPr>
        <p:spPr bwMode="auto">
          <a:xfrm>
            <a:off x="3705225" y="4046538"/>
            <a:ext cx="42863" cy="147637"/>
          </a:xfrm>
          <a:custGeom>
            <a:avLst/>
            <a:gdLst>
              <a:gd name="T0" fmla="*/ 2147483647 w 101"/>
              <a:gd name="T1" fmla="*/ 2147483647 h 620"/>
              <a:gd name="T2" fmla="*/ 2147483647 w 101"/>
              <a:gd name="T3" fmla="*/ 2147483647 h 620"/>
              <a:gd name="T4" fmla="*/ 2147483647 w 101"/>
              <a:gd name="T5" fmla="*/ 2147483647 h 620"/>
              <a:gd name="T6" fmla="*/ 2147483647 w 101"/>
              <a:gd name="T7" fmla="*/ 2147483647 h 620"/>
              <a:gd name="T8" fmla="*/ 2147483647 w 101"/>
              <a:gd name="T9" fmla="*/ 2147483647 h 620"/>
              <a:gd name="T10" fmla="*/ 2147483647 w 101"/>
              <a:gd name="T11" fmla="*/ 2147483647 h 620"/>
              <a:gd name="T12" fmla="*/ 2147483647 w 101"/>
              <a:gd name="T13" fmla="*/ 2147483647 h 620"/>
              <a:gd name="T14" fmla="*/ 2147483647 w 101"/>
              <a:gd name="T15" fmla="*/ 2147483647 h 620"/>
              <a:gd name="T16" fmla="*/ 2147483647 w 101"/>
              <a:gd name="T17" fmla="*/ 2147483647 h 620"/>
              <a:gd name="T18" fmla="*/ 2147483647 w 101"/>
              <a:gd name="T19" fmla="*/ 2147483647 h 620"/>
              <a:gd name="T20" fmla="*/ 2147483647 w 101"/>
              <a:gd name="T21" fmla="*/ 2147483647 h 620"/>
              <a:gd name="T22" fmla="*/ 2147483647 w 101"/>
              <a:gd name="T23" fmla="*/ 2147483647 h 620"/>
              <a:gd name="T24" fmla="*/ 2147483647 w 101"/>
              <a:gd name="T25" fmla="*/ 2147483647 h 620"/>
              <a:gd name="T26" fmla="*/ 2147483647 w 101"/>
              <a:gd name="T27" fmla="*/ 2147483647 h 620"/>
              <a:gd name="T28" fmla="*/ 2147483647 w 101"/>
              <a:gd name="T29" fmla="*/ 2147483647 h 620"/>
              <a:gd name="T30" fmla="*/ 2147483647 w 101"/>
              <a:gd name="T31" fmla="*/ 2147483647 h 620"/>
              <a:gd name="T32" fmla="*/ 2147483647 w 101"/>
              <a:gd name="T33" fmla="*/ 2147483647 h 620"/>
              <a:gd name="T34" fmla="*/ 0 w 101"/>
              <a:gd name="T35" fmla="*/ 2147483647 h 620"/>
              <a:gd name="T36" fmla="*/ 0 w 101"/>
              <a:gd name="T37" fmla="*/ 2147483647 h 620"/>
              <a:gd name="T38" fmla="*/ 2147483647 w 101"/>
              <a:gd name="T39" fmla="*/ 2147483647 h 620"/>
              <a:gd name="T40" fmla="*/ 2147483647 w 101"/>
              <a:gd name="T41" fmla="*/ 2147483647 h 620"/>
              <a:gd name="T42" fmla="*/ 2147483647 w 101"/>
              <a:gd name="T43" fmla="*/ 2147483647 h 620"/>
              <a:gd name="T44" fmla="*/ 2147483647 w 101"/>
              <a:gd name="T45" fmla="*/ 2147483647 h 620"/>
              <a:gd name="T46" fmla="*/ 2147483647 w 101"/>
              <a:gd name="T47" fmla="*/ 2147483647 h 620"/>
              <a:gd name="T48" fmla="*/ 2147483647 w 101"/>
              <a:gd name="T49" fmla="*/ 2147483647 h 620"/>
              <a:gd name="T50" fmla="*/ 2147483647 w 101"/>
              <a:gd name="T51" fmla="*/ 2147483647 h 620"/>
              <a:gd name="T52" fmla="*/ 2147483647 w 101"/>
              <a:gd name="T53" fmla="*/ 2147483647 h 620"/>
              <a:gd name="T54" fmla="*/ 2147483647 w 101"/>
              <a:gd name="T55" fmla="*/ 2147483647 h 620"/>
              <a:gd name="T56" fmla="*/ 2147483647 w 101"/>
              <a:gd name="T57" fmla="*/ 2147483647 h 620"/>
              <a:gd name="T58" fmla="*/ 2147483647 w 101"/>
              <a:gd name="T59" fmla="*/ 2147483647 h 620"/>
              <a:gd name="T60" fmla="*/ 2147483647 w 101"/>
              <a:gd name="T61" fmla="*/ 2147483647 h 620"/>
              <a:gd name="T62" fmla="*/ 2147483647 w 101"/>
              <a:gd name="T63" fmla="*/ 2147483647 h 620"/>
              <a:gd name="T64" fmla="*/ 2147483647 w 101"/>
              <a:gd name="T65" fmla="*/ 2147483647 h 620"/>
              <a:gd name="T66" fmla="*/ 2147483647 w 101"/>
              <a:gd name="T67" fmla="*/ 2147483647 h 620"/>
              <a:gd name="T68" fmla="*/ 2147483647 w 101"/>
              <a:gd name="T69" fmla="*/ 2147483647 h 620"/>
              <a:gd name="T70" fmla="*/ 2147483647 w 101"/>
              <a:gd name="T71" fmla="*/ 2147483647 h 620"/>
              <a:gd name="T72" fmla="*/ 2147483647 w 101"/>
              <a:gd name="T73" fmla="*/ 2147483647 h 620"/>
              <a:gd name="T74" fmla="*/ 2147483647 w 101"/>
              <a:gd name="T75" fmla="*/ 2147483647 h 620"/>
              <a:gd name="T76" fmla="*/ 2147483647 w 101"/>
              <a:gd name="T77" fmla="*/ 2147483647 h 620"/>
              <a:gd name="T78" fmla="*/ 2147483647 w 101"/>
              <a:gd name="T79" fmla="*/ 2147483647 h 620"/>
              <a:gd name="T80" fmla="*/ 2147483647 w 101"/>
              <a:gd name="T81" fmla="*/ 2147483647 h 620"/>
              <a:gd name="T82" fmla="*/ 2147483647 w 101"/>
              <a:gd name="T83" fmla="*/ 2147483647 h 620"/>
              <a:gd name="T84" fmla="*/ 2147483647 w 101"/>
              <a:gd name="T85" fmla="*/ 2147483647 h 620"/>
              <a:gd name="T86" fmla="*/ 2147483647 w 101"/>
              <a:gd name="T87" fmla="*/ 2147483647 h 620"/>
              <a:gd name="T88" fmla="*/ 2147483647 w 101"/>
              <a:gd name="T89" fmla="*/ 2147483647 h 620"/>
              <a:gd name="T90" fmla="*/ 2147483647 w 101"/>
              <a:gd name="T91" fmla="*/ 2147483647 h 620"/>
              <a:gd name="T92" fmla="*/ 2147483647 w 101"/>
              <a:gd name="T93" fmla="*/ 2147483647 h 620"/>
              <a:gd name="T94" fmla="*/ 2147483647 w 101"/>
              <a:gd name="T95" fmla="*/ 2147483647 h 620"/>
              <a:gd name="T96" fmla="*/ 2147483647 w 101"/>
              <a:gd name="T97" fmla="*/ 2147483647 h 620"/>
              <a:gd name="T98" fmla="*/ 2147483647 w 101"/>
              <a:gd name="T99" fmla="*/ 2147483647 h 620"/>
              <a:gd name="T100" fmla="*/ 2147483647 w 101"/>
              <a:gd name="T101" fmla="*/ 0 h 620"/>
              <a:gd name="T102" fmla="*/ 2147483647 w 101"/>
              <a:gd name="T103" fmla="*/ 0 h 620"/>
              <a:gd name="T104" fmla="*/ 2147483647 w 101"/>
              <a:gd name="T105" fmla="*/ 2147483647 h 620"/>
              <a:gd name="T106" fmla="*/ 2147483647 w 101"/>
              <a:gd name="T107" fmla="*/ 2147483647 h 620"/>
              <a:gd name="T108" fmla="*/ 2147483647 w 101"/>
              <a:gd name="T109" fmla="*/ 2147483647 h 620"/>
              <a:gd name="T110" fmla="*/ 2147483647 w 101"/>
              <a:gd name="T111" fmla="*/ 2147483647 h 6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
              <a:gd name="T169" fmla="*/ 0 h 620"/>
              <a:gd name="T170" fmla="*/ 101 w 101"/>
              <a:gd name="T171" fmla="*/ 620 h 6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 h="620">
                <a:moveTo>
                  <a:pt x="5" y="34"/>
                </a:moveTo>
                <a:lnTo>
                  <a:pt x="5" y="35"/>
                </a:lnTo>
                <a:lnTo>
                  <a:pt x="12" y="46"/>
                </a:lnTo>
                <a:lnTo>
                  <a:pt x="16" y="59"/>
                </a:lnTo>
                <a:lnTo>
                  <a:pt x="21" y="72"/>
                </a:lnTo>
                <a:lnTo>
                  <a:pt x="24" y="86"/>
                </a:lnTo>
                <a:lnTo>
                  <a:pt x="26" y="101"/>
                </a:lnTo>
                <a:lnTo>
                  <a:pt x="29" y="117"/>
                </a:lnTo>
                <a:lnTo>
                  <a:pt x="30" y="134"/>
                </a:lnTo>
                <a:lnTo>
                  <a:pt x="30" y="150"/>
                </a:lnTo>
                <a:lnTo>
                  <a:pt x="29" y="187"/>
                </a:lnTo>
                <a:lnTo>
                  <a:pt x="25" y="225"/>
                </a:lnTo>
                <a:lnTo>
                  <a:pt x="21" y="264"/>
                </a:lnTo>
                <a:lnTo>
                  <a:pt x="15" y="305"/>
                </a:lnTo>
                <a:lnTo>
                  <a:pt x="10" y="345"/>
                </a:lnTo>
                <a:lnTo>
                  <a:pt x="5" y="387"/>
                </a:lnTo>
                <a:lnTo>
                  <a:pt x="2" y="428"/>
                </a:lnTo>
                <a:lnTo>
                  <a:pt x="0" y="467"/>
                </a:lnTo>
                <a:lnTo>
                  <a:pt x="0" y="488"/>
                </a:lnTo>
                <a:lnTo>
                  <a:pt x="2" y="508"/>
                </a:lnTo>
                <a:lnTo>
                  <a:pt x="3" y="527"/>
                </a:lnTo>
                <a:lnTo>
                  <a:pt x="7" y="547"/>
                </a:lnTo>
                <a:lnTo>
                  <a:pt x="10" y="565"/>
                </a:lnTo>
                <a:lnTo>
                  <a:pt x="16" y="584"/>
                </a:lnTo>
                <a:lnTo>
                  <a:pt x="24" y="602"/>
                </a:lnTo>
                <a:lnTo>
                  <a:pt x="32" y="620"/>
                </a:lnTo>
                <a:lnTo>
                  <a:pt x="95" y="584"/>
                </a:lnTo>
                <a:lnTo>
                  <a:pt x="89" y="573"/>
                </a:lnTo>
                <a:lnTo>
                  <a:pt x="84" y="561"/>
                </a:lnTo>
                <a:lnTo>
                  <a:pt x="79" y="547"/>
                </a:lnTo>
                <a:lnTo>
                  <a:pt x="77" y="534"/>
                </a:lnTo>
                <a:lnTo>
                  <a:pt x="74" y="518"/>
                </a:lnTo>
                <a:lnTo>
                  <a:pt x="72" y="502"/>
                </a:lnTo>
                <a:lnTo>
                  <a:pt x="72" y="486"/>
                </a:lnTo>
                <a:lnTo>
                  <a:pt x="71" y="468"/>
                </a:lnTo>
                <a:lnTo>
                  <a:pt x="73" y="431"/>
                </a:lnTo>
                <a:lnTo>
                  <a:pt x="76" y="393"/>
                </a:lnTo>
                <a:lnTo>
                  <a:pt x="80" y="354"/>
                </a:lnTo>
                <a:lnTo>
                  <a:pt x="87" y="313"/>
                </a:lnTo>
                <a:lnTo>
                  <a:pt x="92" y="273"/>
                </a:lnTo>
                <a:lnTo>
                  <a:pt x="96" y="232"/>
                </a:lnTo>
                <a:lnTo>
                  <a:pt x="100" y="190"/>
                </a:lnTo>
                <a:lnTo>
                  <a:pt x="101" y="151"/>
                </a:lnTo>
                <a:lnTo>
                  <a:pt x="101" y="130"/>
                </a:lnTo>
                <a:lnTo>
                  <a:pt x="100" y="110"/>
                </a:lnTo>
                <a:lnTo>
                  <a:pt x="98" y="91"/>
                </a:lnTo>
                <a:lnTo>
                  <a:pt x="94" y="72"/>
                </a:lnTo>
                <a:lnTo>
                  <a:pt x="90" y="53"/>
                </a:lnTo>
                <a:lnTo>
                  <a:pt x="84" y="34"/>
                </a:lnTo>
                <a:lnTo>
                  <a:pt x="77" y="17"/>
                </a:lnTo>
                <a:lnTo>
                  <a:pt x="67" y="0"/>
                </a:lnTo>
                <a:lnTo>
                  <a:pt x="68" y="0"/>
                </a:lnTo>
                <a:lnTo>
                  <a:pt x="5" y="34"/>
                </a:lnTo>
                <a:lnTo>
                  <a:pt x="5" y="35"/>
                </a:lnTo>
                <a:lnTo>
                  <a:pt x="5" y="34"/>
                </a:lnTo>
                <a:close/>
              </a:path>
            </a:pathLst>
          </a:custGeom>
          <a:solidFill>
            <a:schemeClr val="tx2"/>
          </a:solidFill>
          <a:ln w="9525">
            <a:noFill/>
            <a:round/>
            <a:headEnd/>
            <a:tailEnd/>
          </a:ln>
        </p:spPr>
        <p:txBody>
          <a:bodyPr/>
          <a:lstStyle/>
          <a:p>
            <a:endParaRPr lang="en-US"/>
          </a:p>
        </p:txBody>
      </p:sp>
      <p:sp>
        <p:nvSpPr>
          <p:cNvPr id="22580" name="Freeform 49"/>
          <p:cNvSpPr>
            <a:spLocks/>
          </p:cNvSpPr>
          <p:nvPr/>
        </p:nvSpPr>
        <p:spPr bwMode="auto">
          <a:xfrm>
            <a:off x="3498850" y="3971925"/>
            <a:ext cx="236538" cy="82550"/>
          </a:xfrm>
          <a:custGeom>
            <a:avLst/>
            <a:gdLst>
              <a:gd name="T0" fmla="*/ 0 w 556"/>
              <a:gd name="T1" fmla="*/ 2147483647 h 350"/>
              <a:gd name="T2" fmla="*/ 2147483647 w 556"/>
              <a:gd name="T3" fmla="*/ 2147483647 h 350"/>
              <a:gd name="T4" fmla="*/ 2147483647 w 556"/>
              <a:gd name="T5" fmla="*/ 2147483647 h 350"/>
              <a:gd name="T6" fmla="*/ 2147483647 w 556"/>
              <a:gd name="T7" fmla="*/ 2147483647 h 350"/>
              <a:gd name="T8" fmla="*/ 2147483647 w 556"/>
              <a:gd name="T9" fmla="*/ 2147483647 h 350"/>
              <a:gd name="T10" fmla="*/ 2147483647 w 556"/>
              <a:gd name="T11" fmla="*/ 2147483647 h 350"/>
              <a:gd name="T12" fmla="*/ 2147483647 w 556"/>
              <a:gd name="T13" fmla="*/ 2147483647 h 350"/>
              <a:gd name="T14" fmla="*/ 2147483647 w 556"/>
              <a:gd name="T15" fmla="*/ 2147483647 h 350"/>
              <a:gd name="T16" fmla="*/ 2147483647 w 556"/>
              <a:gd name="T17" fmla="*/ 2147483647 h 350"/>
              <a:gd name="T18" fmla="*/ 2147483647 w 556"/>
              <a:gd name="T19" fmla="*/ 2147483647 h 350"/>
              <a:gd name="T20" fmla="*/ 2147483647 w 556"/>
              <a:gd name="T21" fmla="*/ 2147483647 h 350"/>
              <a:gd name="T22" fmla="*/ 2147483647 w 556"/>
              <a:gd name="T23" fmla="*/ 2147483647 h 350"/>
              <a:gd name="T24" fmla="*/ 2147483647 w 556"/>
              <a:gd name="T25" fmla="*/ 2147483647 h 350"/>
              <a:gd name="T26" fmla="*/ 2147483647 w 556"/>
              <a:gd name="T27" fmla="*/ 2147483647 h 350"/>
              <a:gd name="T28" fmla="*/ 2147483647 w 556"/>
              <a:gd name="T29" fmla="*/ 2147483647 h 350"/>
              <a:gd name="T30" fmla="*/ 2147483647 w 556"/>
              <a:gd name="T31" fmla="*/ 2147483647 h 350"/>
              <a:gd name="T32" fmla="*/ 2147483647 w 556"/>
              <a:gd name="T33" fmla="*/ 2147483647 h 350"/>
              <a:gd name="T34" fmla="*/ 2147483647 w 556"/>
              <a:gd name="T35" fmla="*/ 2147483647 h 350"/>
              <a:gd name="T36" fmla="*/ 2147483647 w 556"/>
              <a:gd name="T37" fmla="*/ 2147483647 h 350"/>
              <a:gd name="T38" fmla="*/ 2147483647 w 556"/>
              <a:gd name="T39" fmla="*/ 2147483647 h 350"/>
              <a:gd name="T40" fmla="*/ 2147483647 w 556"/>
              <a:gd name="T41" fmla="*/ 2147483647 h 350"/>
              <a:gd name="T42" fmla="*/ 2147483647 w 556"/>
              <a:gd name="T43" fmla="*/ 2147483647 h 350"/>
              <a:gd name="T44" fmla="*/ 2147483647 w 556"/>
              <a:gd name="T45" fmla="*/ 2147483647 h 350"/>
              <a:gd name="T46" fmla="*/ 2147483647 w 556"/>
              <a:gd name="T47" fmla="*/ 2147483647 h 350"/>
              <a:gd name="T48" fmla="*/ 2147483647 w 556"/>
              <a:gd name="T49" fmla="*/ 2147483647 h 350"/>
              <a:gd name="T50" fmla="*/ 2147483647 w 556"/>
              <a:gd name="T51" fmla="*/ 2147483647 h 350"/>
              <a:gd name="T52" fmla="*/ 2147483647 w 556"/>
              <a:gd name="T53" fmla="*/ 2147483647 h 350"/>
              <a:gd name="T54" fmla="*/ 2147483647 w 556"/>
              <a:gd name="T55" fmla="*/ 2147483647 h 350"/>
              <a:gd name="T56" fmla="*/ 2147483647 w 556"/>
              <a:gd name="T57" fmla="*/ 2147483647 h 350"/>
              <a:gd name="T58" fmla="*/ 2147483647 w 556"/>
              <a:gd name="T59" fmla="*/ 2147483647 h 350"/>
              <a:gd name="T60" fmla="*/ 2147483647 w 556"/>
              <a:gd name="T61" fmla="*/ 2147483647 h 350"/>
              <a:gd name="T62" fmla="*/ 2147483647 w 556"/>
              <a:gd name="T63" fmla="*/ 2147483647 h 350"/>
              <a:gd name="T64" fmla="*/ 2147483647 w 556"/>
              <a:gd name="T65" fmla="*/ 2147483647 h 350"/>
              <a:gd name="T66" fmla="*/ 2147483647 w 556"/>
              <a:gd name="T67" fmla="*/ 2147483647 h 350"/>
              <a:gd name="T68" fmla="*/ 2147483647 w 556"/>
              <a:gd name="T69" fmla="*/ 2147483647 h 350"/>
              <a:gd name="T70" fmla="*/ 2147483647 w 556"/>
              <a:gd name="T71" fmla="*/ 2147483647 h 350"/>
              <a:gd name="T72" fmla="*/ 2147483647 w 556"/>
              <a:gd name="T73" fmla="*/ 2147483647 h 350"/>
              <a:gd name="T74" fmla="*/ 2147483647 w 556"/>
              <a:gd name="T75" fmla="*/ 2147483647 h 350"/>
              <a:gd name="T76" fmla="*/ 2147483647 w 556"/>
              <a:gd name="T77" fmla="*/ 2147483647 h 350"/>
              <a:gd name="T78" fmla="*/ 2147483647 w 556"/>
              <a:gd name="T79" fmla="*/ 2147483647 h 350"/>
              <a:gd name="T80" fmla="*/ 2147483647 w 556"/>
              <a:gd name="T81" fmla="*/ 2147483647 h 350"/>
              <a:gd name="T82" fmla="*/ 2147483647 w 556"/>
              <a:gd name="T83" fmla="*/ 2147483647 h 350"/>
              <a:gd name="T84" fmla="*/ 2147483647 w 556"/>
              <a:gd name="T85" fmla="*/ 2147483647 h 350"/>
              <a:gd name="T86" fmla="*/ 2147483647 w 556"/>
              <a:gd name="T87" fmla="*/ 2147483647 h 350"/>
              <a:gd name="T88" fmla="*/ 2147483647 w 556"/>
              <a:gd name="T89" fmla="*/ 2147483647 h 350"/>
              <a:gd name="T90" fmla="*/ 2147483647 w 556"/>
              <a:gd name="T91" fmla="*/ 2147483647 h 350"/>
              <a:gd name="T92" fmla="*/ 2147483647 w 556"/>
              <a:gd name="T93" fmla="*/ 2147483647 h 350"/>
              <a:gd name="T94" fmla="*/ 2147483647 w 556"/>
              <a:gd name="T95" fmla="*/ 2147483647 h 350"/>
              <a:gd name="T96" fmla="*/ 2147483647 w 556"/>
              <a:gd name="T97" fmla="*/ 2147483647 h 350"/>
              <a:gd name="T98" fmla="*/ 2147483647 w 556"/>
              <a:gd name="T99" fmla="*/ 2147483647 h 350"/>
              <a:gd name="T100" fmla="*/ 2147483647 w 556"/>
              <a:gd name="T101" fmla="*/ 0 h 350"/>
              <a:gd name="T102" fmla="*/ 2147483647 w 556"/>
              <a:gd name="T103" fmla="*/ 0 h 350"/>
              <a:gd name="T104" fmla="*/ 0 w 556"/>
              <a:gd name="T105" fmla="*/ 2147483647 h 350"/>
              <a:gd name="T106" fmla="*/ 0 w 556"/>
              <a:gd name="T107" fmla="*/ 2147483647 h 350"/>
              <a:gd name="T108" fmla="*/ 2147483647 w 556"/>
              <a:gd name="T109" fmla="*/ 2147483647 h 350"/>
              <a:gd name="T110" fmla="*/ 0 w 556"/>
              <a:gd name="T111" fmla="*/ 2147483647 h 3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6"/>
              <a:gd name="T169" fmla="*/ 0 h 350"/>
              <a:gd name="T170" fmla="*/ 556 w 556"/>
              <a:gd name="T171" fmla="*/ 350 h 3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6" h="350">
                <a:moveTo>
                  <a:pt x="0" y="34"/>
                </a:moveTo>
                <a:lnTo>
                  <a:pt x="1" y="35"/>
                </a:lnTo>
                <a:lnTo>
                  <a:pt x="11" y="51"/>
                </a:lnTo>
                <a:lnTo>
                  <a:pt x="24" y="67"/>
                </a:lnTo>
                <a:lnTo>
                  <a:pt x="37" y="81"/>
                </a:lnTo>
                <a:lnTo>
                  <a:pt x="51" y="94"/>
                </a:lnTo>
                <a:lnTo>
                  <a:pt x="67" y="107"/>
                </a:lnTo>
                <a:lnTo>
                  <a:pt x="83" y="119"/>
                </a:lnTo>
                <a:lnTo>
                  <a:pt x="99" y="129"/>
                </a:lnTo>
                <a:lnTo>
                  <a:pt x="117" y="140"/>
                </a:lnTo>
                <a:lnTo>
                  <a:pt x="151" y="158"/>
                </a:lnTo>
                <a:lnTo>
                  <a:pt x="190" y="176"/>
                </a:lnTo>
                <a:lnTo>
                  <a:pt x="228" y="192"/>
                </a:lnTo>
                <a:lnTo>
                  <a:pt x="266" y="208"/>
                </a:lnTo>
                <a:lnTo>
                  <a:pt x="304" y="224"/>
                </a:lnTo>
                <a:lnTo>
                  <a:pt x="341" y="238"/>
                </a:lnTo>
                <a:lnTo>
                  <a:pt x="375" y="254"/>
                </a:lnTo>
                <a:lnTo>
                  <a:pt x="407" y="271"/>
                </a:lnTo>
                <a:lnTo>
                  <a:pt x="421" y="281"/>
                </a:lnTo>
                <a:lnTo>
                  <a:pt x="434" y="290"/>
                </a:lnTo>
                <a:lnTo>
                  <a:pt x="448" y="299"/>
                </a:lnTo>
                <a:lnTo>
                  <a:pt x="459" y="308"/>
                </a:lnTo>
                <a:lnTo>
                  <a:pt x="469" y="318"/>
                </a:lnTo>
                <a:lnTo>
                  <a:pt x="479" y="329"/>
                </a:lnTo>
                <a:lnTo>
                  <a:pt x="486" y="339"/>
                </a:lnTo>
                <a:lnTo>
                  <a:pt x="493" y="350"/>
                </a:lnTo>
                <a:lnTo>
                  <a:pt x="556" y="316"/>
                </a:lnTo>
                <a:lnTo>
                  <a:pt x="545" y="300"/>
                </a:lnTo>
                <a:lnTo>
                  <a:pt x="534" y="284"/>
                </a:lnTo>
                <a:lnTo>
                  <a:pt x="520" y="269"/>
                </a:lnTo>
                <a:lnTo>
                  <a:pt x="507" y="255"/>
                </a:lnTo>
                <a:lnTo>
                  <a:pt x="492" y="243"/>
                </a:lnTo>
                <a:lnTo>
                  <a:pt x="476" y="231"/>
                </a:lnTo>
                <a:lnTo>
                  <a:pt x="459" y="220"/>
                </a:lnTo>
                <a:lnTo>
                  <a:pt x="442" y="210"/>
                </a:lnTo>
                <a:lnTo>
                  <a:pt x="406" y="192"/>
                </a:lnTo>
                <a:lnTo>
                  <a:pt x="369" y="173"/>
                </a:lnTo>
                <a:lnTo>
                  <a:pt x="331" y="157"/>
                </a:lnTo>
                <a:lnTo>
                  <a:pt x="293" y="141"/>
                </a:lnTo>
                <a:lnTo>
                  <a:pt x="255" y="126"/>
                </a:lnTo>
                <a:lnTo>
                  <a:pt x="218" y="110"/>
                </a:lnTo>
                <a:lnTo>
                  <a:pt x="183" y="94"/>
                </a:lnTo>
                <a:lnTo>
                  <a:pt x="150" y="77"/>
                </a:lnTo>
                <a:lnTo>
                  <a:pt x="137" y="69"/>
                </a:lnTo>
                <a:lnTo>
                  <a:pt x="123" y="60"/>
                </a:lnTo>
                <a:lnTo>
                  <a:pt x="110" y="50"/>
                </a:lnTo>
                <a:lnTo>
                  <a:pt x="97" y="40"/>
                </a:lnTo>
                <a:lnTo>
                  <a:pt x="88" y="30"/>
                </a:lnTo>
                <a:lnTo>
                  <a:pt x="78" y="21"/>
                </a:lnTo>
                <a:lnTo>
                  <a:pt x="69" y="11"/>
                </a:lnTo>
                <a:lnTo>
                  <a:pt x="63" y="0"/>
                </a:lnTo>
                <a:lnTo>
                  <a:pt x="0" y="34"/>
                </a:lnTo>
                <a:lnTo>
                  <a:pt x="0" y="35"/>
                </a:lnTo>
                <a:lnTo>
                  <a:pt x="1" y="35"/>
                </a:lnTo>
                <a:lnTo>
                  <a:pt x="0" y="34"/>
                </a:lnTo>
                <a:close/>
              </a:path>
            </a:pathLst>
          </a:custGeom>
          <a:solidFill>
            <a:schemeClr val="tx2"/>
          </a:solidFill>
          <a:ln w="9525">
            <a:noFill/>
            <a:round/>
            <a:headEnd/>
            <a:tailEnd/>
          </a:ln>
        </p:spPr>
        <p:txBody>
          <a:bodyPr/>
          <a:lstStyle/>
          <a:p>
            <a:endParaRPr lang="en-US"/>
          </a:p>
        </p:txBody>
      </p:sp>
      <p:sp>
        <p:nvSpPr>
          <p:cNvPr id="22581" name="Freeform 50"/>
          <p:cNvSpPr>
            <a:spLocks/>
          </p:cNvSpPr>
          <p:nvPr/>
        </p:nvSpPr>
        <p:spPr bwMode="auto">
          <a:xfrm>
            <a:off x="3484563" y="3832225"/>
            <a:ext cx="42862" cy="147638"/>
          </a:xfrm>
          <a:custGeom>
            <a:avLst/>
            <a:gdLst>
              <a:gd name="T0" fmla="*/ 2147483647 w 102"/>
              <a:gd name="T1" fmla="*/ 2147483647 h 620"/>
              <a:gd name="T2" fmla="*/ 2147483647 w 102"/>
              <a:gd name="T3" fmla="*/ 2147483647 h 620"/>
              <a:gd name="T4" fmla="*/ 2147483647 w 102"/>
              <a:gd name="T5" fmla="*/ 2147483647 h 620"/>
              <a:gd name="T6" fmla="*/ 2147483647 w 102"/>
              <a:gd name="T7" fmla="*/ 2147483647 h 620"/>
              <a:gd name="T8" fmla="*/ 2147483647 w 102"/>
              <a:gd name="T9" fmla="*/ 2147483647 h 620"/>
              <a:gd name="T10" fmla="*/ 2147483647 w 102"/>
              <a:gd name="T11" fmla="*/ 2147483647 h 620"/>
              <a:gd name="T12" fmla="*/ 2147483647 w 102"/>
              <a:gd name="T13" fmla="*/ 2147483647 h 620"/>
              <a:gd name="T14" fmla="*/ 2147483647 w 102"/>
              <a:gd name="T15" fmla="*/ 2147483647 h 620"/>
              <a:gd name="T16" fmla="*/ 2147483647 w 102"/>
              <a:gd name="T17" fmla="*/ 2147483647 h 620"/>
              <a:gd name="T18" fmla="*/ 2147483647 w 102"/>
              <a:gd name="T19" fmla="*/ 2147483647 h 620"/>
              <a:gd name="T20" fmla="*/ 2147483647 w 102"/>
              <a:gd name="T21" fmla="*/ 2147483647 h 620"/>
              <a:gd name="T22" fmla="*/ 2147483647 w 102"/>
              <a:gd name="T23" fmla="*/ 2147483647 h 620"/>
              <a:gd name="T24" fmla="*/ 2147483647 w 102"/>
              <a:gd name="T25" fmla="*/ 2147483647 h 620"/>
              <a:gd name="T26" fmla="*/ 2147483647 w 102"/>
              <a:gd name="T27" fmla="*/ 2147483647 h 620"/>
              <a:gd name="T28" fmla="*/ 2147483647 w 102"/>
              <a:gd name="T29" fmla="*/ 2147483647 h 620"/>
              <a:gd name="T30" fmla="*/ 2147483647 w 102"/>
              <a:gd name="T31" fmla="*/ 2147483647 h 620"/>
              <a:gd name="T32" fmla="*/ 2147483647 w 102"/>
              <a:gd name="T33" fmla="*/ 2147483647 h 620"/>
              <a:gd name="T34" fmla="*/ 0 w 102"/>
              <a:gd name="T35" fmla="*/ 2147483647 h 620"/>
              <a:gd name="T36" fmla="*/ 2147483647 w 102"/>
              <a:gd name="T37" fmla="*/ 2147483647 h 620"/>
              <a:gd name="T38" fmla="*/ 2147483647 w 102"/>
              <a:gd name="T39" fmla="*/ 2147483647 h 620"/>
              <a:gd name="T40" fmla="*/ 2147483647 w 102"/>
              <a:gd name="T41" fmla="*/ 2147483647 h 620"/>
              <a:gd name="T42" fmla="*/ 2147483647 w 102"/>
              <a:gd name="T43" fmla="*/ 2147483647 h 620"/>
              <a:gd name="T44" fmla="*/ 2147483647 w 102"/>
              <a:gd name="T45" fmla="*/ 2147483647 h 620"/>
              <a:gd name="T46" fmla="*/ 2147483647 w 102"/>
              <a:gd name="T47" fmla="*/ 2147483647 h 620"/>
              <a:gd name="T48" fmla="*/ 2147483647 w 102"/>
              <a:gd name="T49" fmla="*/ 2147483647 h 620"/>
              <a:gd name="T50" fmla="*/ 2147483647 w 102"/>
              <a:gd name="T51" fmla="*/ 2147483647 h 620"/>
              <a:gd name="T52" fmla="*/ 2147483647 w 102"/>
              <a:gd name="T53" fmla="*/ 2147483647 h 620"/>
              <a:gd name="T54" fmla="*/ 2147483647 w 102"/>
              <a:gd name="T55" fmla="*/ 2147483647 h 620"/>
              <a:gd name="T56" fmla="*/ 2147483647 w 102"/>
              <a:gd name="T57" fmla="*/ 2147483647 h 620"/>
              <a:gd name="T58" fmla="*/ 2147483647 w 102"/>
              <a:gd name="T59" fmla="*/ 2147483647 h 620"/>
              <a:gd name="T60" fmla="*/ 2147483647 w 102"/>
              <a:gd name="T61" fmla="*/ 2147483647 h 620"/>
              <a:gd name="T62" fmla="*/ 2147483647 w 102"/>
              <a:gd name="T63" fmla="*/ 2147483647 h 620"/>
              <a:gd name="T64" fmla="*/ 2147483647 w 102"/>
              <a:gd name="T65" fmla="*/ 2147483647 h 620"/>
              <a:gd name="T66" fmla="*/ 2147483647 w 102"/>
              <a:gd name="T67" fmla="*/ 2147483647 h 620"/>
              <a:gd name="T68" fmla="*/ 2147483647 w 102"/>
              <a:gd name="T69" fmla="*/ 2147483647 h 620"/>
              <a:gd name="T70" fmla="*/ 2147483647 w 102"/>
              <a:gd name="T71" fmla="*/ 2147483647 h 620"/>
              <a:gd name="T72" fmla="*/ 2147483647 w 102"/>
              <a:gd name="T73" fmla="*/ 2147483647 h 620"/>
              <a:gd name="T74" fmla="*/ 2147483647 w 102"/>
              <a:gd name="T75" fmla="*/ 2147483647 h 620"/>
              <a:gd name="T76" fmla="*/ 2147483647 w 102"/>
              <a:gd name="T77" fmla="*/ 2147483647 h 620"/>
              <a:gd name="T78" fmla="*/ 2147483647 w 102"/>
              <a:gd name="T79" fmla="*/ 2147483647 h 620"/>
              <a:gd name="T80" fmla="*/ 2147483647 w 102"/>
              <a:gd name="T81" fmla="*/ 2147483647 h 620"/>
              <a:gd name="T82" fmla="*/ 2147483647 w 102"/>
              <a:gd name="T83" fmla="*/ 2147483647 h 620"/>
              <a:gd name="T84" fmla="*/ 2147483647 w 102"/>
              <a:gd name="T85" fmla="*/ 2147483647 h 620"/>
              <a:gd name="T86" fmla="*/ 2147483647 w 102"/>
              <a:gd name="T87" fmla="*/ 2147483647 h 620"/>
              <a:gd name="T88" fmla="*/ 2147483647 w 102"/>
              <a:gd name="T89" fmla="*/ 2147483647 h 620"/>
              <a:gd name="T90" fmla="*/ 2147483647 w 102"/>
              <a:gd name="T91" fmla="*/ 2147483647 h 620"/>
              <a:gd name="T92" fmla="*/ 2147483647 w 102"/>
              <a:gd name="T93" fmla="*/ 2147483647 h 620"/>
              <a:gd name="T94" fmla="*/ 2147483647 w 102"/>
              <a:gd name="T95" fmla="*/ 2147483647 h 620"/>
              <a:gd name="T96" fmla="*/ 2147483647 w 102"/>
              <a:gd name="T97" fmla="*/ 2147483647 h 620"/>
              <a:gd name="T98" fmla="*/ 2147483647 w 102"/>
              <a:gd name="T99" fmla="*/ 2147483647 h 620"/>
              <a:gd name="T100" fmla="*/ 2147483647 w 102"/>
              <a:gd name="T101" fmla="*/ 0 h 620"/>
              <a:gd name="T102" fmla="*/ 2147483647 w 102"/>
              <a:gd name="T103" fmla="*/ 2147483647 h 620"/>
              <a:gd name="T104" fmla="*/ 2147483647 w 102"/>
              <a:gd name="T105" fmla="*/ 2147483647 h 620"/>
              <a:gd name="T106" fmla="*/ 2147483647 w 102"/>
              <a:gd name="T107" fmla="*/ 2147483647 h 620"/>
              <a:gd name="T108" fmla="*/ 2147483647 w 102"/>
              <a:gd name="T109" fmla="*/ 2147483647 h 620"/>
              <a:gd name="T110" fmla="*/ 2147483647 w 102"/>
              <a:gd name="T111" fmla="*/ 2147483647 h 6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
              <a:gd name="T169" fmla="*/ 0 h 620"/>
              <a:gd name="T170" fmla="*/ 102 w 102"/>
              <a:gd name="T171" fmla="*/ 620 h 6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 h="620">
                <a:moveTo>
                  <a:pt x="5" y="36"/>
                </a:moveTo>
                <a:lnTo>
                  <a:pt x="5" y="37"/>
                </a:lnTo>
                <a:lnTo>
                  <a:pt x="11" y="48"/>
                </a:lnTo>
                <a:lnTo>
                  <a:pt x="16" y="61"/>
                </a:lnTo>
                <a:lnTo>
                  <a:pt x="21" y="74"/>
                </a:lnTo>
                <a:lnTo>
                  <a:pt x="25" y="88"/>
                </a:lnTo>
                <a:lnTo>
                  <a:pt x="27" y="102"/>
                </a:lnTo>
                <a:lnTo>
                  <a:pt x="28" y="118"/>
                </a:lnTo>
                <a:lnTo>
                  <a:pt x="30" y="134"/>
                </a:lnTo>
                <a:lnTo>
                  <a:pt x="30" y="152"/>
                </a:lnTo>
                <a:lnTo>
                  <a:pt x="30" y="188"/>
                </a:lnTo>
                <a:lnTo>
                  <a:pt x="26" y="225"/>
                </a:lnTo>
                <a:lnTo>
                  <a:pt x="21" y="265"/>
                </a:lnTo>
                <a:lnTo>
                  <a:pt x="16" y="305"/>
                </a:lnTo>
                <a:lnTo>
                  <a:pt x="11" y="346"/>
                </a:lnTo>
                <a:lnTo>
                  <a:pt x="6" y="388"/>
                </a:lnTo>
                <a:lnTo>
                  <a:pt x="3" y="428"/>
                </a:lnTo>
                <a:lnTo>
                  <a:pt x="0" y="469"/>
                </a:lnTo>
                <a:lnTo>
                  <a:pt x="1" y="489"/>
                </a:lnTo>
                <a:lnTo>
                  <a:pt x="1" y="508"/>
                </a:lnTo>
                <a:lnTo>
                  <a:pt x="4" y="528"/>
                </a:lnTo>
                <a:lnTo>
                  <a:pt x="6" y="548"/>
                </a:lnTo>
                <a:lnTo>
                  <a:pt x="11" y="566"/>
                </a:lnTo>
                <a:lnTo>
                  <a:pt x="16" y="584"/>
                </a:lnTo>
                <a:lnTo>
                  <a:pt x="24" y="603"/>
                </a:lnTo>
                <a:lnTo>
                  <a:pt x="32" y="620"/>
                </a:lnTo>
                <a:lnTo>
                  <a:pt x="95" y="586"/>
                </a:lnTo>
                <a:lnTo>
                  <a:pt x="89" y="575"/>
                </a:lnTo>
                <a:lnTo>
                  <a:pt x="84" y="562"/>
                </a:lnTo>
                <a:lnTo>
                  <a:pt x="80" y="549"/>
                </a:lnTo>
                <a:lnTo>
                  <a:pt x="78" y="534"/>
                </a:lnTo>
                <a:lnTo>
                  <a:pt x="75" y="519"/>
                </a:lnTo>
                <a:lnTo>
                  <a:pt x="73" y="503"/>
                </a:lnTo>
                <a:lnTo>
                  <a:pt x="73" y="486"/>
                </a:lnTo>
                <a:lnTo>
                  <a:pt x="72" y="470"/>
                </a:lnTo>
                <a:lnTo>
                  <a:pt x="74" y="433"/>
                </a:lnTo>
                <a:lnTo>
                  <a:pt x="76" y="395"/>
                </a:lnTo>
                <a:lnTo>
                  <a:pt x="81" y="356"/>
                </a:lnTo>
                <a:lnTo>
                  <a:pt x="86" y="315"/>
                </a:lnTo>
                <a:lnTo>
                  <a:pt x="92" y="275"/>
                </a:lnTo>
                <a:lnTo>
                  <a:pt x="97" y="233"/>
                </a:lnTo>
                <a:lnTo>
                  <a:pt x="100" y="192"/>
                </a:lnTo>
                <a:lnTo>
                  <a:pt x="102" y="153"/>
                </a:lnTo>
                <a:lnTo>
                  <a:pt x="101" y="132"/>
                </a:lnTo>
                <a:lnTo>
                  <a:pt x="100" y="112"/>
                </a:lnTo>
                <a:lnTo>
                  <a:pt x="97" y="92"/>
                </a:lnTo>
                <a:lnTo>
                  <a:pt x="94" y="73"/>
                </a:lnTo>
                <a:lnTo>
                  <a:pt x="90" y="54"/>
                </a:lnTo>
                <a:lnTo>
                  <a:pt x="84" y="36"/>
                </a:lnTo>
                <a:lnTo>
                  <a:pt x="76" y="17"/>
                </a:lnTo>
                <a:lnTo>
                  <a:pt x="67" y="0"/>
                </a:lnTo>
                <a:lnTo>
                  <a:pt x="68" y="1"/>
                </a:lnTo>
                <a:lnTo>
                  <a:pt x="5" y="36"/>
                </a:lnTo>
                <a:lnTo>
                  <a:pt x="5" y="37"/>
                </a:lnTo>
                <a:lnTo>
                  <a:pt x="5" y="36"/>
                </a:lnTo>
                <a:close/>
              </a:path>
            </a:pathLst>
          </a:custGeom>
          <a:solidFill>
            <a:schemeClr val="tx2"/>
          </a:solidFill>
          <a:ln w="9525">
            <a:noFill/>
            <a:round/>
            <a:headEnd/>
            <a:tailEnd/>
          </a:ln>
        </p:spPr>
        <p:txBody>
          <a:bodyPr/>
          <a:lstStyle/>
          <a:p>
            <a:endParaRPr lang="en-US"/>
          </a:p>
        </p:txBody>
      </p:sp>
      <p:sp>
        <p:nvSpPr>
          <p:cNvPr id="22582" name="Freeform 51"/>
          <p:cNvSpPr>
            <a:spLocks/>
          </p:cNvSpPr>
          <p:nvPr/>
        </p:nvSpPr>
        <p:spPr bwMode="auto">
          <a:xfrm>
            <a:off x="3279775" y="3757613"/>
            <a:ext cx="234950" cy="82550"/>
          </a:xfrm>
          <a:custGeom>
            <a:avLst/>
            <a:gdLst>
              <a:gd name="T0" fmla="*/ 0 w 555"/>
              <a:gd name="T1" fmla="*/ 2147483647 h 351"/>
              <a:gd name="T2" fmla="*/ 2147483647 w 555"/>
              <a:gd name="T3" fmla="*/ 2147483647 h 351"/>
              <a:gd name="T4" fmla="*/ 2147483647 w 555"/>
              <a:gd name="T5" fmla="*/ 2147483647 h 351"/>
              <a:gd name="T6" fmla="*/ 2147483647 w 555"/>
              <a:gd name="T7" fmla="*/ 2147483647 h 351"/>
              <a:gd name="T8" fmla="*/ 2147483647 w 555"/>
              <a:gd name="T9" fmla="*/ 2147483647 h 351"/>
              <a:gd name="T10" fmla="*/ 2147483647 w 555"/>
              <a:gd name="T11" fmla="*/ 2147483647 h 351"/>
              <a:gd name="T12" fmla="*/ 2147483647 w 555"/>
              <a:gd name="T13" fmla="*/ 2147483647 h 351"/>
              <a:gd name="T14" fmla="*/ 2147483647 w 555"/>
              <a:gd name="T15" fmla="*/ 2147483647 h 351"/>
              <a:gd name="T16" fmla="*/ 2147483647 w 555"/>
              <a:gd name="T17" fmla="*/ 2147483647 h 351"/>
              <a:gd name="T18" fmla="*/ 2147483647 w 555"/>
              <a:gd name="T19" fmla="*/ 2147483647 h 351"/>
              <a:gd name="T20" fmla="*/ 2147483647 w 555"/>
              <a:gd name="T21" fmla="*/ 2147483647 h 351"/>
              <a:gd name="T22" fmla="*/ 2147483647 w 555"/>
              <a:gd name="T23" fmla="*/ 2147483647 h 351"/>
              <a:gd name="T24" fmla="*/ 2147483647 w 555"/>
              <a:gd name="T25" fmla="*/ 2147483647 h 351"/>
              <a:gd name="T26" fmla="*/ 2147483647 w 555"/>
              <a:gd name="T27" fmla="*/ 2147483647 h 351"/>
              <a:gd name="T28" fmla="*/ 2147483647 w 555"/>
              <a:gd name="T29" fmla="*/ 2147483647 h 351"/>
              <a:gd name="T30" fmla="*/ 2147483647 w 555"/>
              <a:gd name="T31" fmla="*/ 2147483647 h 351"/>
              <a:gd name="T32" fmla="*/ 2147483647 w 555"/>
              <a:gd name="T33" fmla="*/ 2147483647 h 351"/>
              <a:gd name="T34" fmla="*/ 2147483647 w 555"/>
              <a:gd name="T35" fmla="*/ 2147483647 h 351"/>
              <a:gd name="T36" fmla="*/ 2147483647 w 555"/>
              <a:gd name="T37" fmla="*/ 2147483647 h 351"/>
              <a:gd name="T38" fmla="*/ 2147483647 w 555"/>
              <a:gd name="T39" fmla="*/ 2147483647 h 351"/>
              <a:gd name="T40" fmla="*/ 2147483647 w 555"/>
              <a:gd name="T41" fmla="*/ 2147483647 h 351"/>
              <a:gd name="T42" fmla="*/ 2147483647 w 555"/>
              <a:gd name="T43" fmla="*/ 2147483647 h 351"/>
              <a:gd name="T44" fmla="*/ 2147483647 w 555"/>
              <a:gd name="T45" fmla="*/ 2147483647 h 351"/>
              <a:gd name="T46" fmla="*/ 2147483647 w 555"/>
              <a:gd name="T47" fmla="*/ 2147483647 h 351"/>
              <a:gd name="T48" fmla="*/ 2147483647 w 555"/>
              <a:gd name="T49" fmla="*/ 2147483647 h 351"/>
              <a:gd name="T50" fmla="*/ 2147483647 w 555"/>
              <a:gd name="T51" fmla="*/ 2147483647 h 351"/>
              <a:gd name="T52" fmla="*/ 2147483647 w 555"/>
              <a:gd name="T53" fmla="*/ 2147483647 h 351"/>
              <a:gd name="T54" fmla="*/ 2147483647 w 555"/>
              <a:gd name="T55" fmla="*/ 2147483647 h 351"/>
              <a:gd name="T56" fmla="*/ 2147483647 w 555"/>
              <a:gd name="T57" fmla="*/ 2147483647 h 351"/>
              <a:gd name="T58" fmla="*/ 2147483647 w 555"/>
              <a:gd name="T59" fmla="*/ 2147483647 h 351"/>
              <a:gd name="T60" fmla="*/ 2147483647 w 555"/>
              <a:gd name="T61" fmla="*/ 2147483647 h 351"/>
              <a:gd name="T62" fmla="*/ 2147483647 w 555"/>
              <a:gd name="T63" fmla="*/ 2147483647 h 351"/>
              <a:gd name="T64" fmla="*/ 2147483647 w 555"/>
              <a:gd name="T65" fmla="*/ 2147483647 h 351"/>
              <a:gd name="T66" fmla="*/ 2147483647 w 555"/>
              <a:gd name="T67" fmla="*/ 2147483647 h 351"/>
              <a:gd name="T68" fmla="*/ 2147483647 w 555"/>
              <a:gd name="T69" fmla="*/ 2147483647 h 351"/>
              <a:gd name="T70" fmla="*/ 2147483647 w 555"/>
              <a:gd name="T71" fmla="*/ 2147483647 h 351"/>
              <a:gd name="T72" fmla="*/ 2147483647 w 555"/>
              <a:gd name="T73" fmla="*/ 2147483647 h 351"/>
              <a:gd name="T74" fmla="*/ 2147483647 w 555"/>
              <a:gd name="T75" fmla="*/ 2147483647 h 351"/>
              <a:gd name="T76" fmla="*/ 2147483647 w 555"/>
              <a:gd name="T77" fmla="*/ 2147483647 h 351"/>
              <a:gd name="T78" fmla="*/ 2147483647 w 555"/>
              <a:gd name="T79" fmla="*/ 2147483647 h 351"/>
              <a:gd name="T80" fmla="*/ 2147483647 w 555"/>
              <a:gd name="T81" fmla="*/ 2147483647 h 351"/>
              <a:gd name="T82" fmla="*/ 2147483647 w 555"/>
              <a:gd name="T83" fmla="*/ 2147483647 h 351"/>
              <a:gd name="T84" fmla="*/ 2147483647 w 555"/>
              <a:gd name="T85" fmla="*/ 2147483647 h 351"/>
              <a:gd name="T86" fmla="*/ 2147483647 w 555"/>
              <a:gd name="T87" fmla="*/ 2147483647 h 351"/>
              <a:gd name="T88" fmla="*/ 2147483647 w 555"/>
              <a:gd name="T89" fmla="*/ 2147483647 h 351"/>
              <a:gd name="T90" fmla="*/ 2147483647 w 555"/>
              <a:gd name="T91" fmla="*/ 2147483647 h 351"/>
              <a:gd name="T92" fmla="*/ 2147483647 w 555"/>
              <a:gd name="T93" fmla="*/ 2147483647 h 351"/>
              <a:gd name="T94" fmla="*/ 2147483647 w 555"/>
              <a:gd name="T95" fmla="*/ 2147483647 h 351"/>
              <a:gd name="T96" fmla="*/ 2147483647 w 555"/>
              <a:gd name="T97" fmla="*/ 2147483647 h 351"/>
              <a:gd name="T98" fmla="*/ 2147483647 w 555"/>
              <a:gd name="T99" fmla="*/ 0 h 351"/>
              <a:gd name="T100" fmla="*/ 0 w 555"/>
              <a:gd name="T101" fmla="*/ 2147483647 h 3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55"/>
              <a:gd name="T154" fmla="*/ 0 h 351"/>
              <a:gd name="T155" fmla="*/ 555 w 555"/>
              <a:gd name="T156" fmla="*/ 351 h 3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55" h="351">
                <a:moveTo>
                  <a:pt x="0" y="36"/>
                </a:moveTo>
                <a:lnTo>
                  <a:pt x="10" y="52"/>
                </a:lnTo>
                <a:lnTo>
                  <a:pt x="22" y="68"/>
                </a:lnTo>
                <a:lnTo>
                  <a:pt x="36" y="82"/>
                </a:lnTo>
                <a:lnTo>
                  <a:pt x="51" y="95"/>
                </a:lnTo>
                <a:lnTo>
                  <a:pt x="65" y="107"/>
                </a:lnTo>
                <a:lnTo>
                  <a:pt x="81" y="118"/>
                </a:lnTo>
                <a:lnTo>
                  <a:pt x="99" y="130"/>
                </a:lnTo>
                <a:lnTo>
                  <a:pt x="116" y="141"/>
                </a:lnTo>
                <a:lnTo>
                  <a:pt x="151" y="159"/>
                </a:lnTo>
                <a:lnTo>
                  <a:pt x="188" y="176"/>
                </a:lnTo>
                <a:lnTo>
                  <a:pt x="226" y="192"/>
                </a:lnTo>
                <a:lnTo>
                  <a:pt x="265" y="208"/>
                </a:lnTo>
                <a:lnTo>
                  <a:pt x="303" y="223"/>
                </a:lnTo>
                <a:lnTo>
                  <a:pt x="340" y="239"/>
                </a:lnTo>
                <a:lnTo>
                  <a:pt x="374" y="255"/>
                </a:lnTo>
                <a:lnTo>
                  <a:pt x="406" y="272"/>
                </a:lnTo>
                <a:lnTo>
                  <a:pt x="421" y="281"/>
                </a:lnTo>
                <a:lnTo>
                  <a:pt x="434" y="291"/>
                </a:lnTo>
                <a:lnTo>
                  <a:pt x="447" y="299"/>
                </a:lnTo>
                <a:lnTo>
                  <a:pt x="458" y="309"/>
                </a:lnTo>
                <a:lnTo>
                  <a:pt x="469" y="319"/>
                </a:lnTo>
                <a:lnTo>
                  <a:pt x="477" y="330"/>
                </a:lnTo>
                <a:lnTo>
                  <a:pt x="486" y="340"/>
                </a:lnTo>
                <a:lnTo>
                  <a:pt x="492" y="351"/>
                </a:lnTo>
                <a:lnTo>
                  <a:pt x="555" y="316"/>
                </a:lnTo>
                <a:lnTo>
                  <a:pt x="544" y="299"/>
                </a:lnTo>
                <a:lnTo>
                  <a:pt x="533" y="285"/>
                </a:lnTo>
                <a:lnTo>
                  <a:pt x="519" y="270"/>
                </a:lnTo>
                <a:lnTo>
                  <a:pt x="506" y="256"/>
                </a:lnTo>
                <a:lnTo>
                  <a:pt x="491" y="244"/>
                </a:lnTo>
                <a:lnTo>
                  <a:pt x="475" y="232"/>
                </a:lnTo>
                <a:lnTo>
                  <a:pt x="459" y="221"/>
                </a:lnTo>
                <a:lnTo>
                  <a:pt x="440" y="211"/>
                </a:lnTo>
                <a:lnTo>
                  <a:pt x="406" y="191"/>
                </a:lnTo>
                <a:lnTo>
                  <a:pt x="368" y="174"/>
                </a:lnTo>
                <a:lnTo>
                  <a:pt x="330" y="158"/>
                </a:lnTo>
                <a:lnTo>
                  <a:pt x="292" y="142"/>
                </a:lnTo>
                <a:lnTo>
                  <a:pt x="254" y="126"/>
                </a:lnTo>
                <a:lnTo>
                  <a:pt x="218" y="111"/>
                </a:lnTo>
                <a:lnTo>
                  <a:pt x="182" y="95"/>
                </a:lnTo>
                <a:lnTo>
                  <a:pt x="150" y="78"/>
                </a:lnTo>
                <a:lnTo>
                  <a:pt x="135" y="69"/>
                </a:lnTo>
                <a:lnTo>
                  <a:pt x="122" y="59"/>
                </a:lnTo>
                <a:lnTo>
                  <a:pt x="108" y="51"/>
                </a:lnTo>
                <a:lnTo>
                  <a:pt x="97" y="41"/>
                </a:lnTo>
                <a:lnTo>
                  <a:pt x="86" y="31"/>
                </a:lnTo>
                <a:lnTo>
                  <a:pt x="76" y="21"/>
                </a:lnTo>
                <a:lnTo>
                  <a:pt x="69" y="10"/>
                </a:lnTo>
                <a:lnTo>
                  <a:pt x="62" y="0"/>
                </a:lnTo>
                <a:lnTo>
                  <a:pt x="0" y="36"/>
                </a:lnTo>
                <a:close/>
              </a:path>
            </a:pathLst>
          </a:custGeom>
          <a:solidFill>
            <a:schemeClr val="tx2"/>
          </a:solidFill>
          <a:ln w="9525">
            <a:noFill/>
            <a:round/>
            <a:headEnd/>
            <a:tailEnd/>
          </a:ln>
        </p:spPr>
        <p:txBody>
          <a:bodyPr/>
          <a:lstStyle/>
          <a:p>
            <a:endParaRPr lang="en-US"/>
          </a:p>
        </p:txBody>
      </p:sp>
      <p:sp>
        <p:nvSpPr>
          <p:cNvPr id="22583" name="Freeform 52"/>
          <p:cNvSpPr>
            <a:spLocks/>
          </p:cNvSpPr>
          <p:nvPr/>
        </p:nvSpPr>
        <p:spPr bwMode="auto">
          <a:xfrm>
            <a:off x="3203575" y="3676650"/>
            <a:ext cx="174625" cy="115888"/>
          </a:xfrm>
          <a:custGeom>
            <a:avLst/>
            <a:gdLst>
              <a:gd name="T0" fmla="*/ 0 w 409"/>
              <a:gd name="T1" fmla="*/ 0 h 488"/>
              <a:gd name="T2" fmla="*/ 2147483647 w 409"/>
              <a:gd name="T3" fmla="*/ 2147483647 h 488"/>
              <a:gd name="T4" fmla="*/ 2147483647 w 409"/>
              <a:gd name="T5" fmla="*/ 2147483647 h 488"/>
              <a:gd name="T6" fmla="*/ 0 w 409"/>
              <a:gd name="T7" fmla="*/ 0 h 488"/>
              <a:gd name="T8" fmla="*/ 0 w 409"/>
              <a:gd name="T9" fmla="*/ 0 h 488"/>
              <a:gd name="T10" fmla="*/ 0 60000 65536"/>
              <a:gd name="T11" fmla="*/ 0 60000 65536"/>
              <a:gd name="T12" fmla="*/ 0 60000 65536"/>
              <a:gd name="T13" fmla="*/ 0 60000 65536"/>
              <a:gd name="T14" fmla="*/ 0 60000 65536"/>
              <a:gd name="T15" fmla="*/ 0 w 409"/>
              <a:gd name="T16" fmla="*/ 0 h 488"/>
              <a:gd name="T17" fmla="*/ 409 w 409"/>
              <a:gd name="T18" fmla="*/ 488 h 488"/>
            </a:gdLst>
            <a:ahLst/>
            <a:cxnLst>
              <a:cxn ang="T10">
                <a:pos x="T0" y="T1"/>
              </a:cxn>
              <a:cxn ang="T11">
                <a:pos x="T2" y="T3"/>
              </a:cxn>
              <a:cxn ang="T12">
                <a:pos x="T4" y="T5"/>
              </a:cxn>
              <a:cxn ang="T13">
                <a:pos x="T6" y="T7"/>
              </a:cxn>
              <a:cxn ang="T14">
                <a:pos x="T8" y="T9"/>
              </a:cxn>
            </a:cxnLst>
            <a:rect l="T15" t="T16" r="T17" b="T18"/>
            <a:pathLst>
              <a:path w="409" h="488">
                <a:moveTo>
                  <a:pt x="0" y="0"/>
                </a:moveTo>
                <a:lnTo>
                  <a:pt x="32" y="488"/>
                </a:lnTo>
                <a:lnTo>
                  <a:pt x="409" y="268"/>
                </a:lnTo>
                <a:lnTo>
                  <a:pt x="0" y="0"/>
                </a:lnTo>
                <a:close/>
              </a:path>
            </a:pathLst>
          </a:custGeom>
          <a:solidFill>
            <a:schemeClr val="tx2"/>
          </a:solidFill>
          <a:ln w="9525">
            <a:noFill/>
            <a:round/>
            <a:headEnd/>
            <a:tailEnd/>
          </a:ln>
        </p:spPr>
        <p:txBody>
          <a:bodyPr/>
          <a:lstStyle/>
          <a:p>
            <a:endParaRPr lang="en-US"/>
          </a:p>
        </p:txBody>
      </p:sp>
      <p:sp>
        <p:nvSpPr>
          <p:cNvPr id="22584" name="Freeform 53"/>
          <p:cNvSpPr>
            <a:spLocks/>
          </p:cNvSpPr>
          <p:nvPr/>
        </p:nvSpPr>
        <p:spPr bwMode="auto">
          <a:xfrm>
            <a:off x="4238625" y="4149725"/>
            <a:ext cx="69850" cy="144463"/>
          </a:xfrm>
          <a:custGeom>
            <a:avLst/>
            <a:gdLst>
              <a:gd name="T0" fmla="*/ 2147483647 w 168"/>
              <a:gd name="T1" fmla="*/ 2147483647 h 604"/>
              <a:gd name="T2" fmla="*/ 2147483647 w 168"/>
              <a:gd name="T3" fmla="*/ 2147483647 h 604"/>
              <a:gd name="T4" fmla="*/ 2147483647 w 168"/>
              <a:gd name="T5" fmla="*/ 2147483647 h 604"/>
              <a:gd name="T6" fmla="*/ 2147483647 w 168"/>
              <a:gd name="T7" fmla="*/ 2147483647 h 604"/>
              <a:gd name="T8" fmla="*/ 2147483647 w 168"/>
              <a:gd name="T9" fmla="*/ 2147483647 h 604"/>
              <a:gd name="T10" fmla="*/ 2147483647 w 168"/>
              <a:gd name="T11" fmla="*/ 2147483647 h 604"/>
              <a:gd name="T12" fmla="*/ 2147483647 w 168"/>
              <a:gd name="T13" fmla="*/ 2147483647 h 604"/>
              <a:gd name="T14" fmla="*/ 2147483647 w 168"/>
              <a:gd name="T15" fmla="*/ 2147483647 h 604"/>
              <a:gd name="T16" fmla="*/ 2147483647 w 168"/>
              <a:gd name="T17" fmla="*/ 2147483647 h 604"/>
              <a:gd name="T18" fmla="*/ 2147483647 w 168"/>
              <a:gd name="T19" fmla="*/ 2147483647 h 604"/>
              <a:gd name="T20" fmla="*/ 2147483647 w 168"/>
              <a:gd name="T21" fmla="*/ 2147483647 h 604"/>
              <a:gd name="T22" fmla="*/ 2147483647 w 168"/>
              <a:gd name="T23" fmla="*/ 2147483647 h 604"/>
              <a:gd name="T24" fmla="*/ 2147483647 w 168"/>
              <a:gd name="T25" fmla="*/ 2147483647 h 604"/>
              <a:gd name="T26" fmla="*/ 2147483647 w 168"/>
              <a:gd name="T27" fmla="*/ 2147483647 h 604"/>
              <a:gd name="T28" fmla="*/ 2147483647 w 168"/>
              <a:gd name="T29" fmla="*/ 2147483647 h 604"/>
              <a:gd name="T30" fmla="*/ 2147483647 w 168"/>
              <a:gd name="T31" fmla="*/ 2147483647 h 604"/>
              <a:gd name="T32" fmla="*/ 2147483647 w 168"/>
              <a:gd name="T33" fmla="*/ 2147483647 h 604"/>
              <a:gd name="T34" fmla="*/ 2147483647 w 168"/>
              <a:gd name="T35" fmla="*/ 2147483647 h 604"/>
              <a:gd name="T36" fmla="*/ 2147483647 w 168"/>
              <a:gd name="T37" fmla="*/ 2147483647 h 604"/>
              <a:gd name="T38" fmla="*/ 2147483647 w 168"/>
              <a:gd name="T39" fmla="*/ 2147483647 h 604"/>
              <a:gd name="T40" fmla="*/ 2147483647 w 168"/>
              <a:gd name="T41" fmla="*/ 2147483647 h 604"/>
              <a:gd name="T42" fmla="*/ 0 w 168"/>
              <a:gd name="T43" fmla="*/ 2147483647 h 604"/>
              <a:gd name="T44" fmla="*/ 2147483647 w 168"/>
              <a:gd name="T45" fmla="*/ 2147483647 h 604"/>
              <a:gd name="T46" fmla="*/ 2147483647 w 168"/>
              <a:gd name="T47" fmla="*/ 2147483647 h 604"/>
              <a:gd name="T48" fmla="*/ 2147483647 w 168"/>
              <a:gd name="T49" fmla="*/ 2147483647 h 604"/>
              <a:gd name="T50" fmla="*/ 2147483647 w 168"/>
              <a:gd name="T51" fmla="*/ 2147483647 h 604"/>
              <a:gd name="T52" fmla="*/ 2147483647 w 168"/>
              <a:gd name="T53" fmla="*/ 2147483647 h 604"/>
              <a:gd name="T54" fmla="*/ 2147483647 w 168"/>
              <a:gd name="T55" fmla="*/ 2147483647 h 604"/>
              <a:gd name="T56" fmla="*/ 2147483647 w 168"/>
              <a:gd name="T57" fmla="*/ 2147483647 h 604"/>
              <a:gd name="T58" fmla="*/ 2147483647 w 168"/>
              <a:gd name="T59" fmla="*/ 2147483647 h 604"/>
              <a:gd name="T60" fmla="*/ 2147483647 w 168"/>
              <a:gd name="T61" fmla="*/ 2147483647 h 604"/>
              <a:gd name="T62" fmla="*/ 2147483647 w 168"/>
              <a:gd name="T63" fmla="*/ 2147483647 h 604"/>
              <a:gd name="T64" fmla="*/ 2147483647 w 168"/>
              <a:gd name="T65" fmla="*/ 2147483647 h 604"/>
              <a:gd name="T66" fmla="*/ 2147483647 w 168"/>
              <a:gd name="T67" fmla="*/ 2147483647 h 604"/>
              <a:gd name="T68" fmla="*/ 2147483647 w 168"/>
              <a:gd name="T69" fmla="*/ 2147483647 h 604"/>
              <a:gd name="T70" fmla="*/ 2147483647 w 168"/>
              <a:gd name="T71" fmla="*/ 2147483647 h 604"/>
              <a:gd name="T72" fmla="*/ 2147483647 w 168"/>
              <a:gd name="T73" fmla="*/ 2147483647 h 604"/>
              <a:gd name="T74" fmla="*/ 2147483647 w 168"/>
              <a:gd name="T75" fmla="*/ 2147483647 h 604"/>
              <a:gd name="T76" fmla="*/ 2147483647 w 168"/>
              <a:gd name="T77" fmla="*/ 2147483647 h 604"/>
              <a:gd name="T78" fmla="*/ 2147483647 w 168"/>
              <a:gd name="T79" fmla="*/ 2147483647 h 604"/>
              <a:gd name="T80" fmla="*/ 2147483647 w 168"/>
              <a:gd name="T81" fmla="*/ 2147483647 h 604"/>
              <a:gd name="T82" fmla="*/ 2147483647 w 168"/>
              <a:gd name="T83" fmla="*/ 2147483647 h 604"/>
              <a:gd name="T84" fmla="*/ 2147483647 w 168"/>
              <a:gd name="T85" fmla="*/ 2147483647 h 604"/>
              <a:gd name="T86" fmla="*/ 2147483647 w 168"/>
              <a:gd name="T87" fmla="*/ 2147483647 h 604"/>
              <a:gd name="T88" fmla="*/ 2147483647 w 168"/>
              <a:gd name="T89" fmla="*/ 2147483647 h 604"/>
              <a:gd name="T90" fmla="*/ 2147483647 w 168"/>
              <a:gd name="T91" fmla="*/ 2147483647 h 604"/>
              <a:gd name="T92" fmla="*/ 2147483647 w 168"/>
              <a:gd name="T93" fmla="*/ 2147483647 h 604"/>
              <a:gd name="T94" fmla="*/ 2147483647 w 168"/>
              <a:gd name="T95" fmla="*/ 2147483647 h 604"/>
              <a:gd name="T96" fmla="*/ 2147483647 w 168"/>
              <a:gd name="T97" fmla="*/ 2147483647 h 604"/>
              <a:gd name="T98" fmla="*/ 2147483647 w 168"/>
              <a:gd name="T99" fmla="*/ 2147483647 h 604"/>
              <a:gd name="T100" fmla="*/ 2147483647 w 168"/>
              <a:gd name="T101" fmla="*/ 0 h 604"/>
              <a:gd name="T102" fmla="*/ 2147483647 w 168"/>
              <a:gd name="T103" fmla="*/ 0 h 604"/>
              <a:gd name="T104" fmla="*/ 2147483647 w 168"/>
              <a:gd name="T105" fmla="*/ 2147483647 h 604"/>
              <a:gd name="T106" fmla="*/ 2147483647 w 168"/>
              <a:gd name="T107" fmla="*/ 2147483647 h 604"/>
              <a:gd name="T108" fmla="*/ 2147483647 w 168"/>
              <a:gd name="T109" fmla="*/ 2147483647 h 6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8"/>
              <a:gd name="T166" fmla="*/ 0 h 604"/>
              <a:gd name="T167" fmla="*/ 168 w 168"/>
              <a:gd name="T168" fmla="*/ 604 h 6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8" h="604">
                <a:moveTo>
                  <a:pt x="87" y="25"/>
                </a:moveTo>
                <a:lnTo>
                  <a:pt x="87" y="25"/>
                </a:lnTo>
                <a:lnTo>
                  <a:pt x="91" y="37"/>
                </a:lnTo>
                <a:lnTo>
                  <a:pt x="93" y="51"/>
                </a:lnTo>
                <a:lnTo>
                  <a:pt x="96" y="64"/>
                </a:lnTo>
                <a:lnTo>
                  <a:pt x="97" y="78"/>
                </a:lnTo>
                <a:lnTo>
                  <a:pt x="97" y="94"/>
                </a:lnTo>
                <a:lnTo>
                  <a:pt x="96" y="110"/>
                </a:lnTo>
                <a:lnTo>
                  <a:pt x="94" y="126"/>
                </a:lnTo>
                <a:lnTo>
                  <a:pt x="92" y="142"/>
                </a:lnTo>
                <a:lnTo>
                  <a:pt x="85" y="177"/>
                </a:lnTo>
                <a:lnTo>
                  <a:pt x="75" y="214"/>
                </a:lnTo>
                <a:lnTo>
                  <a:pt x="64" y="252"/>
                </a:lnTo>
                <a:lnTo>
                  <a:pt x="51" y="292"/>
                </a:lnTo>
                <a:lnTo>
                  <a:pt x="39" y="330"/>
                </a:lnTo>
                <a:lnTo>
                  <a:pt x="27" y="371"/>
                </a:lnTo>
                <a:lnTo>
                  <a:pt x="17" y="410"/>
                </a:lnTo>
                <a:lnTo>
                  <a:pt x="8" y="449"/>
                </a:lnTo>
                <a:lnTo>
                  <a:pt x="5" y="469"/>
                </a:lnTo>
                <a:lnTo>
                  <a:pt x="2" y="489"/>
                </a:lnTo>
                <a:lnTo>
                  <a:pt x="1" y="508"/>
                </a:lnTo>
                <a:lnTo>
                  <a:pt x="0" y="528"/>
                </a:lnTo>
                <a:lnTo>
                  <a:pt x="1" y="546"/>
                </a:lnTo>
                <a:lnTo>
                  <a:pt x="3" y="566"/>
                </a:lnTo>
                <a:lnTo>
                  <a:pt x="7" y="586"/>
                </a:lnTo>
                <a:lnTo>
                  <a:pt x="12" y="604"/>
                </a:lnTo>
                <a:lnTo>
                  <a:pt x="80" y="582"/>
                </a:lnTo>
                <a:lnTo>
                  <a:pt x="76" y="569"/>
                </a:lnTo>
                <a:lnTo>
                  <a:pt x="74" y="556"/>
                </a:lnTo>
                <a:lnTo>
                  <a:pt x="72" y="541"/>
                </a:lnTo>
                <a:lnTo>
                  <a:pt x="71" y="527"/>
                </a:lnTo>
                <a:lnTo>
                  <a:pt x="72" y="512"/>
                </a:lnTo>
                <a:lnTo>
                  <a:pt x="74" y="496"/>
                </a:lnTo>
                <a:lnTo>
                  <a:pt x="75" y="479"/>
                </a:lnTo>
                <a:lnTo>
                  <a:pt x="79" y="463"/>
                </a:lnTo>
                <a:lnTo>
                  <a:pt x="86" y="426"/>
                </a:lnTo>
                <a:lnTo>
                  <a:pt x="96" y="389"/>
                </a:lnTo>
                <a:lnTo>
                  <a:pt x="107" y="351"/>
                </a:lnTo>
                <a:lnTo>
                  <a:pt x="119" y="313"/>
                </a:lnTo>
                <a:lnTo>
                  <a:pt x="131" y="273"/>
                </a:lnTo>
                <a:lnTo>
                  <a:pt x="144" y="234"/>
                </a:lnTo>
                <a:lnTo>
                  <a:pt x="154" y="193"/>
                </a:lnTo>
                <a:lnTo>
                  <a:pt x="162" y="155"/>
                </a:lnTo>
                <a:lnTo>
                  <a:pt x="165" y="134"/>
                </a:lnTo>
                <a:lnTo>
                  <a:pt x="167" y="115"/>
                </a:lnTo>
                <a:lnTo>
                  <a:pt x="168" y="95"/>
                </a:lnTo>
                <a:lnTo>
                  <a:pt x="168" y="77"/>
                </a:lnTo>
                <a:lnTo>
                  <a:pt x="167" y="57"/>
                </a:lnTo>
                <a:lnTo>
                  <a:pt x="165" y="37"/>
                </a:lnTo>
                <a:lnTo>
                  <a:pt x="160" y="19"/>
                </a:lnTo>
                <a:lnTo>
                  <a:pt x="154" y="0"/>
                </a:lnTo>
                <a:lnTo>
                  <a:pt x="87" y="25"/>
                </a:lnTo>
                <a:close/>
              </a:path>
            </a:pathLst>
          </a:custGeom>
          <a:solidFill>
            <a:schemeClr val="tx2"/>
          </a:solidFill>
          <a:ln w="9525">
            <a:noFill/>
            <a:round/>
            <a:headEnd/>
            <a:tailEnd/>
          </a:ln>
        </p:spPr>
        <p:txBody>
          <a:bodyPr/>
          <a:lstStyle/>
          <a:p>
            <a:endParaRPr lang="en-US"/>
          </a:p>
        </p:txBody>
      </p:sp>
      <p:sp>
        <p:nvSpPr>
          <p:cNvPr id="22585" name="Freeform 54"/>
          <p:cNvSpPr>
            <a:spLocks/>
          </p:cNvSpPr>
          <p:nvPr/>
        </p:nvSpPr>
        <p:spPr bwMode="auto">
          <a:xfrm>
            <a:off x="4094163" y="4056063"/>
            <a:ext cx="209550" cy="100012"/>
          </a:xfrm>
          <a:custGeom>
            <a:avLst/>
            <a:gdLst>
              <a:gd name="T0" fmla="*/ 0 w 497"/>
              <a:gd name="T1" fmla="*/ 2147483647 h 422"/>
              <a:gd name="T2" fmla="*/ 0 w 497"/>
              <a:gd name="T3" fmla="*/ 2147483647 h 422"/>
              <a:gd name="T4" fmla="*/ 2147483647 w 497"/>
              <a:gd name="T5" fmla="*/ 2147483647 h 422"/>
              <a:gd name="T6" fmla="*/ 2147483647 w 497"/>
              <a:gd name="T7" fmla="*/ 2147483647 h 422"/>
              <a:gd name="T8" fmla="*/ 2147483647 w 497"/>
              <a:gd name="T9" fmla="*/ 2147483647 h 422"/>
              <a:gd name="T10" fmla="*/ 2147483647 w 497"/>
              <a:gd name="T11" fmla="*/ 2147483647 h 422"/>
              <a:gd name="T12" fmla="*/ 2147483647 w 497"/>
              <a:gd name="T13" fmla="*/ 2147483647 h 422"/>
              <a:gd name="T14" fmla="*/ 2147483647 w 497"/>
              <a:gd name="T15" fmla="*/ 2147483647 h 422"/>
              <a:gd name="T16" fmla="*/ 2147483647 w 497"/>
              <a:gd name="T17" fmla="*/ 2147483647 h 422"/>
              <a:gd name="T18" fmla="*/ 2147483647 w 497"/>
              <a:gd name="T19" fmla="*/ 2147483647 h 422"/>
              <a:gd name="T20" fmla="*/ 2147483647 w 497"/>
              <a:gd name="T21" fmla="*/ 2147483647 h 422"/>
              <a:gd name="T22" fmla="*/ 2147483647 w 497"/>
              <a:gd name="T23" fmla="*/ 2147483647 h 422"/>
              <a:gd name="T24" fmla="*/ 2147483647 w 497"/>
              <a:gd name="T25" fmla="*/ 2147483647 h 422"/>
              <a:gd name="T26" fmla="*/ 2147483647 w 497"/>
              <a:gd name="T27" fmla="*/ 2147483647 h 422"/>
              <a:gd name="T28" fmla="*/ 2147483647 w 497"/>
              <a:gd name="T29" fmla="*/ 2147483647 h 422"/>
              <a:gd name="T30" fmla="*/ 2147483647 w 497"/>
              <a:gd name="T31" fmla="*/ 2147483647 h 422"/>
              <a:gd name="T32" fmla="*/ 2147483647 w 497"/>
              <a:gd name="T33" fmla="*/ 2147483647 h 422"/>
              <a:gd name="T34" fmla="*/ 2147483647 w 497"/>
              <a:gd name="T35" fmla="*/ 2147483647 h 422"/>
              <a:gd name="T36" fmla="*/ 2147483647 w 497"/>
              <a:gd name="T37" fmla="*/ 2147483647 h 422"/>
              <a:gd name="T38" fmla="*/ 2147483647 w 497"/>
              <a:gd name="T39" fmla="*/ 2147483647 h 422"/>
              <a:gd name="T40" fmla="*/ 2147483647 w 497"/>
              <a:gd name="T41" fmla="*/ 2147483647 h 422"/>
              <a:gd name="T42" fmla="*/ 2147483647 w 497"/>
              <a:gd name="T43" fmla="*/ 2147483647 h 422"/>
              <a:gd name="T44" fmla="*/ 2147483647 w 497"/>
              <a:gd name="T45" fmla="*/ 2147483647 h 422"/>
              <a:gd name="T46" fmla="*/ 2147483647 w 497"/>
              <a:gd name="T47" fmla="*/ 2147483647 h 422"/>
              <a:gd name="T48" fmla="*/ 2147483647 w 497"/>
              <a:gd name="T49" fmla="*/ 2147483647 h 422"/>
              <a:gd name="T50" fmla="*/ 2147483647 w 497"/>
              <a:gd name="T51" fmla="*/ 2147483647 h 422"/>
              <a:gd name="T52" fmla="*/ 2147483647 w 497"/>
              <a:gd name="T53" fmla="*/ 2147483647 h 422"/>
              <a:gd name="T54" fmla="*/ 2147483647 w 497"/>
              <a:gd name="T55" fmla="*/ 2147483647 h 422"/>
              <a:gd name="T56" fmla="*/ 2147483647 w 497"/>
              <a:gd name="T57" fmla="*/ 2147483647 h 422"/>
              <a:gd name="T58" fmla="*/ 2147483647 w 497"/>
              <a:gd name="T59" fmla="*/ 2147483647 h 422"/>
              <a:gd name="T60" fmla="*/ 2147483647 w 497"/>
              <a:gd name="T61" fmla="*/ 2147483647 h 422"/>
              <a:gd name="T62" fmla="*/ 2147483647 w 497"/>
              <a:gd name="T63" fmla="*/ 2147483647 h 422"/>
              <a:gd name="T64" fmla="*/ 2147483647 w 497"/>
              <a:gd name="T65" fmla="*/ 2147483647 h 422"/>
              <a:gd name="T66" fmla="*/ 2147483647 w 497"/>
              <a:gd name="T67" fmla="*/ 2147483647 h 422"/>
              <a:gd name="T68" fmla="*/ 2147483647 w 497"/>
              <a:gd name="T69" fmla="*/ 2147483647 h 422"/>
              <a:gd name="T70" fmla="*/ 2147483647 w 497"/>
              <a:gd name="T71" fmla="*/ 2147483647 h 422"/>
              <a:gd name="T72" fmla="*/ 2147483647 w 497"/>
              <a:gd name="T73" fmla="*/ 2147483647 h 422"/>
              <a:gd name="T74" fmla="*/ 2147483647 w 497"/>
              <a:gd name="T75" fmla="*/ 2147483647 h 422"/>
              <a:gd name="T76" fmla="*/ 2147483647 w 497"/>
              <a:gd name="T77" fmla="*/ 2147483647 h 422"/>
              <a:gd name="T78" fmla="*/ 2147483647 w 497"/>
              <a:gd name="T79" fmla="*/ 2147483647 h 422"/>
              <a:gd name="T80" fmla="*/ 2147483647 w 497"/>
              <a:gd name="T81" fmla="*/ 2147483647 h 422"/>
              <a:gd name="T82" fmla="*/ 2147483647 w 497"/>
              <a:gd name="T83" fmla="*/ 2147483647 h 422"/>
              <a:gd name="T84" fmla="*/ 2147483647 w 497"/>
              <a:gd name="T85" fmla="*/ 2147483647 h 422"/>
              <a:gd name="T86" fmla="*/ 2147483647 w 497"/>
              <a:gd name="T87" fmla="*/ 2147483647 h 422"/>
              <a:gd name="T88" fmla="*/ 2147483647 w 497"/>
              <a:gd name="T89" fmla="*/ 2147483647 h 422"/>
              <a:gd name="T90" fmla="*/ 2147483647 w 497"/>
              <a:gd name="T91" fmla="*/ 2147483647 h 422"/>
              <a:gd name="T92" fmla="*/ 2147483647 w 497"/>
              <a:gd name="T93" fmla="*/ 2147483647 h 422"/>
              <a:gd name="T94" fmla="*/ 2147483647 w 497"/>
              <a:gd name="T95" fmla="*/ 2147483647 h 422"/>
              <a:gd name="T96" fmla="*/ 2147483647 w 497"/>
              <a:gd name="T97" fmla="*/ 2147483647 h 422"/>
              <a:gd name="T98" fmla="*/ 2147483647 w 497"/>
              <a:gd name="T99" fmla="*/ 2147483647 h 422"/>
              <a:gd name="T100" fmla="*/ 2147483647 w 497"/>
              <a:gd name="T101" fmla="*/ 0 h 422"/>
              <a:gd name="T102" fmla="*/ 2147483647 w 497"/>
              <a:gd name="T103" fmla="*/ 2147483647 h 422"/>
              <a:gd name="T104" fmla="*/ 0 w 497"/>
              <a:gd name="T105" fmla="*/ 2147483647 h 422"/>
              <a:gd name="T106" fmla="*/ 0 w 497"/>
              <a:gd name="T107" fmla="*/ 2147483647 h 422"/>
              <a:gd name="T108" fmla="*/ 0 w 497"/>
              <a:gd name="T109" fmla="*/ 2147483647 h 4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7"/>
              <a:gd name="T166" fmla="*/ 0 h 422"/>
              <a:gd name="T167" fmla="*/ 497 w 497"/>
              <a:gd name="T168" fmla="*/ 422 h 4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7" h="422">
                <a:moveTo>
                  <a:pt x="0" y="25"/>
                </a:moveTo>
                <a:lnTo>
                  <a:pt x="0" y="25"/>
                </a:lnTo>
                <a:lnTo>
                  <a:pt x="7" y="43"/>
                </a:lnTo>
                <a:lnTo>
                  <a:pt x="17" y="60"/>
                </a:lnTo>
                <a:lnTo>
                  <a:pt x="27" y="76"/>
                </a:lnTo>
                <a:lnTo>
                  <a:pt x="39" y="92"/>
                </a:lnTo>
                <a:lnTo>
                  <a:pt x="51" y="107"/>
                </a:lnTo>
                <a:lnTo>
                  <a:pt x="65" y="121"/>
                </a:lnTo>
                <a:lnTo>
                  <a:pt x="80" y="135"/>
                </a:lnTo>
                <a:lnTo>
                  <a:pt x="96" y="148"/>
                </a:lnTo>
                <a:lnTo>
                  <a:pt x="126" y="172"/>
                </a:lnTo>
                <a:lnTo>
                  <a:pt x="161" y="197"/>
                </a:lnTo>
                <a:lnTo>
                  <a:pt x="195" y="219"/>
                </a:lnTo>
                <a:lnTo>
                  <a:pt x="230" y="241"/>
                </a:lnTo>
                <a:lnTo>
                  <a:pt x="264" y="263"/>
                </a:lnTo>
                <a:lnTo>
                  <a:pt x="297" y="284"/>
                </a:lnTo>
                <a:lnTo>
                  <a:pt x="329" y="306"/>
                </a:lnTo>
                <a:lnTo>
                  <a:pt x="358" y="330"/>
                </a:lnTo>
                <a:lnTo>
                  <a:pt x="370" y="340"/>
                </a:lnTo>
                <a:lnTo>
                  <a:pt x="382" y="352"/>
                </a:lnTo>
                <a:lnTo>
                  <a:pt x="393" y="363"/>
                </a:lnTo>
                <a:lnTo>
                  <a:pt x="403" y="374"/>
                </a:lnTo>
                <a:lnTo>
                  <a:pt x="412" y="386"/>
                </a:lnTo>
                <a:lnTo>
                  <a:pt x="419" y="397"/>
                </a:lnTo>
                <a:lnTo>
                  <a:pt x="425" y="410"/>
                </a:lnTo>
                <a:lnTo>
                  <a:pt x="430" y="422"/>
                </a:lnTo>
                <a:lnTo>
                  <a:pt x="497" y="397"/>
                </a:lnTo>
                <a:lnTo>
                  <a:pt x="489" y="379"/>
                </a:lnTo>
                <a:lnTo>
                  <a:pt x="481" y="362"/>
                </a:lnTo>
                <a:lnTo>
                  <a:pt x="471" y="346"/>
                </a:lnTo>
                <a:lnTo>
                  <a:pt x="458" y="330"/>
                </a:lnTo>
                <a:lnTo>
                  <a:pt x="446" y="315"/>
                </a:lnTo>
                <a:lnTo>
                  <a:pt x="433" y="301"/>
                </a:lnTo>
                <a:lnTo>
                  <a:pt x="418" y="287"/>
                </a:lnTo>
                <a:lnTo>
                  <a:pt x="403" y="274"/>
                </a:lnTo>
                <a:lnTo>
                  <a:pt x="371" y="250"/>
                </a:lnTo>
                <a:lnTo>
                  <a:pt x="338" y="225"/>
                </a:lnTo>
                <a:lnTo>
                  <a:pt x="303" y="203"/>
                </a:lnTo>
                <a:lnTo>
                  <a:pt x="268" y="181"/>
                </a:lnTo>
                <a:lnTo>
                  <a:pt x="233" y="159"/>
                </a:lnTo>
                <a:lnTo>
                  <a:pt x="200" y="137"/>
                </a:lnTo>
                <a:lnTo>
                  <a:pt x="169" y="116"/>
                </a:lnTo>
                <a:lnTo>
                  <a:pt x="140" y="92"/>
                </a:lnTo>
                <a:lnTo>
                  <a:pt x="128" y="81"/>
                </a:lnTo>
                <a:lnTo>
                  <a:pt x="115" y="70"/>
                </a:lnTo>
                <a:lnTo>
                  <a:pt x="104" y="59"/>
                </a:lnTo>
                <a:lnTo>
                  <a:pt x="94" y="47"/>
                </a:lnTo>
                <a:lnTo>
                  <a:pt x="86" y="36"/>
                </a:lnTo>
                <a:lnTo>
                  <a:pt x="78" y="25"/>
                </a:lnTo>
                <a:lnTo>
                  <a:pt x="72" y="12"/>
                </a:lnTo>
                <a:lnTo>
                  <a:pt x="66" y="0"/>
                </a:lnTo>
                <a:lnTo>
                  <a:pt x="66" y="1"/>
                </a:lnTo>
                <a:lnTo>
                  <a:pt x="0" y="25"/>
                </a:lnTo>
                <a:close/>
              </a:path>
            </a:pathLst>
          </a:custGeom>
          <a:solidFill>
            <a:schemeClr val="tx2"/>
          </a:solidFill>
          <a:ln w="9525">
            <a:noFill/>
            <a:round/>
            <a:headEnd/>
            <a:tailEnd/>
          </a:ln>
        </p:spPr>
        <p:txBody>
          <a:bodyPr/>
          <a:lstStyle/>
          <a:p>
            <a:endParaRPr lang="en-US"/>
          </a:p>
        </p:txBody>
      </p:sp>
      <p:sp>
        <p:nvSpPr>
          <p:cNvPr id="22586" name="Freeform 55"/>
          <p:cNvSpPr>
            <a:spLocks/>
          </p:cNvSpPr>
          <p:nvPr/>
        </p:nvSpPr>
        <p:spPr bwMode="auto">
          <a:xfrm>
            <a:off x="4086225" y="3917950"/>
            <a:ext cx="73025" cy="144463"/>
          </a:xfrm>
          <a:custGeom>
            <a:avLst/>
            <a:gdLst>
              <a:gd name="T0" fmla="*/ 2147483647 w 169"/>
              <a:gd name="T1" fmla="*/ 2147483647 h 605"/>
              <a:gd name="T2" fmla="*/ 2147483647 w 169"/>
              <a:gd name="T3" fmla="*/ 2147483647 h 605"/>
              <a:gd name="T4" fmla="*/ 2147483647 w 169"/>
              <a:gd name="T5" fmla="*/ 2147483647 h 605"/>
              <a:gd name="T6" fmla="*/ 2147483647 w 169"/>
              <a:gd name="T7" fmla="*/ 2147483647 h 605"/>
              <a:gd name="T8" fmla="*/ 2147483647 w 169"/>
              <a:gd name="T9" fmla="*/ 2147483647 h 605"/>
              <a:gd name="T10" fmla="*/ 2147483647 w 169"/>
              <a:gd name="T11" fmla="*/ 2147483647 h 605"/>
              <a:gd name="T12" fmla="*/ 2147483647 w 169"/>
              <a:gd name="T13" fmla="*/ 2147483647 h 605"/>
              <a:gd name="T14" fmla="*/ 2147483647 w 169"/>
              <a:gd name="T15" fmla="*/ 2147483647 h 605"/>
              <a:gd name="T16" fmla="*/ 2147483647 w 169"/>
              <a:gd name="T17" fmla="*/ 2147483647 h 605"/>
              <a:gd name="T18" fmla="*/ 2147483647 w 169"/>
              <a:gd name="T19" fmla="*/ 2147483647 h 605"/>
              <a:gd name="T20" fmla="*/ 2147483647 w 169"/>
              <a:gd name="T21" fmla="*/ 2147483647 h 605"/>
              <a:gd name="T22" fmla="*/ 2147483647 w 169"/>
              <a:gd name="T23" fmla="*/ 2147483647 h 605"/>
              <a:gd name="T24" fmla="*/ 2147483647 w 169"/>
              <a:gd name="T25" fmla="*/ 2147483647 h 605"/>
              <a:gd name="T26" fmla="*/ 2147483647 w 169"/>
              <a:gd name="T27" fmla="*/ 2147483647 h 605"/>
              <a:gd name="T28" fmla="*/ 2147483647 w 169"/>
              <a:gd name="T29" fmla="*/ 2147483647 h 605"/>
              <a:gd name="T30" fmla="*/ 2147483647 w 169"/>
              <a:gd name="T31" fmla="*/ 2147483647 h 605"/>
              <a:gd name="T32" fmla="*/ 2147483647 w 169"/>
              <a:gd name="T33" fmla="*/ 2147483647 h 605"/>
              <a:gd name="T34" fmla="*/ 2147483647 w 169"/>
              <a:gd name="T35" fmla="*/ 2147483647 h 605"/>
              <a:gd name="T36" fmla="*/ 2147483647 w 169"/>
              <a:gd name="T37" fmla="*/ 2147483647 h 605"/>
              <a:gd name="T38" fmla="*/ 2147483647 w 169"/>
              <a:gd name="T39" fmla="*/ 2147483647 h 605"/>
              <a:gd name="T40" fmla="*/ 0 w 169"/>
              <a:gd name="T41" fmla="*/ 2147483647 h 605"/>
              <a:gd name="T42" fmla="*/ 0 w 169"/>
              <a:gd name="T43" fmla="*/ 2147483647 h 605"/>
              <a:gd name="T44" fmla="*/ 2147483647 w 169"/>
              <a:gd name="T45" fmla="*/ 2147483647 h 605"/>
              <a:gd name="T46" fmla="*/ 2147483647 w 169"/>
              <a:gd name="T47" fmla="*/ 2147483647 h 605"/>
              <a:gd name="T48" fmla="*/ 2147483647 w 169"/>
              <a:gd name="T49" fmla="*/ 2147483647 h 605"/>
              <a:gd name="T50" fmla="*/ 2147483647 w 169"/>
              <a:gd name="T51" fmla="*/ 2147483647 h 605"/>
              <a:gd name="T52" fmla="*/ 2147483647 w 169"/>
              <a:gd name="T53" fmla="*/ 2147483647 h 605"/>
              <a:gd name="T54" fmla="*/ 2147483647 w 169"/>
              <a:gd name="T55" fmla="*/ 2147483647 h 605"/>
              <a:gd name="T56" fmla="*/ 2147483647 w 169"/>
              <a:gd name="T57" fmla="*/ 2147483647 h 605"/>
              <a:gd name="T58" fmla="*/ 2147483647 w 169"/>
              <a:gd name="T59" fmla="*/ 2147483647 h 605"/>
              <a:gd name="T60" fmla="*/ 2147483647 w 169"/>
              <a:gd name="T61" fmla="*/ 2147483647 h 605"/>
              <a:gd name="T62" fmla="*/ 2147483647 w 169"/>
              <a:gd name="T63" fmla="*/ 2147483647 h 605"/>
              <a:gd name="T64" fmla="*/ 2147483647 w 169"/>
              <a:gd name="T65" fmla="*/ 2147483647 h 605"/>
              <a:gd name="T66" fmla="*/ 2147483647 w 169"/>
              <a:gd name="T67" fmla="*/ 2147483647 h 605"/>
              <a:gd name="T68" fmla="*/ 2147483647 w 169"/>
              <a:gd name="T69" fmla="*/ 2147483647 h 605"/>
              <a:gd name="T70" fmla="*/ 2147483647 w 169"/>
              <a:gd name="T71" fmla="*/ 2147483647 h 605"/>
              <a:gd name="T72" fmla="*/ 2147483647 w 169"/>
              <a:gd name="T73" fmla="*/ 2147483647 h 605"/>
              <a:gd name="T74" fmla="*/ 2147483647 w 169"/>
              <a:gd name="T75" fmla="*/ 2147483647 h 605"/>
              <a:gd name="T76" fmla="*/ 2147483647 w 169"/>
              <a:gd name="T77" fmla="*/ 2147483647 h 605"/>
              <a:gd name="T78" fmla="*/ 2147483647 w 169"/>
              <a:gd name="T79" fmla="*/ 2147483647 h 605"/>
              <a:gd name="T80" fmla="*/ 2147483647 w 169"/>
              <a:gd name="T81" fmla="*/ 2147483647 h 605"/>
              <a:gd name="T82" fmla="*/ 2147483647 w 169"/>
              <a:gd name="T83" fmla="*/ 2147483647 h 605"/>
              <a:gd name="T84" fmla="*/ 2147483647 w 169"/>
              <a:gd name="T85" fmla="*/ 2147483647 h 605"/>
              <a:gd name="T86" fmla="*/ 2147483647 w 169"/>
              <a:gd name="T87" fmla="*/ 2147483647 h 605"/>
              <a:gd name="T88" fmla="*/ 2147483647 w 169"/>
              <a:gd name="T89" fmla="*/ 2147483647 h 605"/>
              <a:gd name="T90" fmla="*/ 2147483647 w 169"/>
              <a:gd name="T91" fmla="*/ 2147483647 h 605"/>
              <a:gd name="T92" fmla="*/ 2147483647 w 169"/>
              <a:gd name="T93" fmla="*/ 2147483647 h 605"/>
              <a:gd name="T94" fmla="*/ 2147483647 w 169"/>
              <a:gd name="T95" fmla="*/ 2147483647 h 605"/>
              <a:gd name="T96" fmla="*/ 2147483647 w 169"/>
              <a:gd name="T97" fmla="*/ 2147483647 h 605"/>
              <a:gd name="T98" fmla="*/ 2147483647 w 169"/>
              <a:gd name="T99" fmla="*/ 2147483647 h 605"/>
              <a:gd name="T100" fmla="*/ 2147483647 w 169"/>
              <a:gd name="T101" fmla="*/ 0 h 605"/>
              <a:gd name="T102" fmla="*/ 2147483647 w 169"/>
              <a:gd name="T103" fmla="*/ 2147483647 h 605"/>
              <a:gd name="T104" fmla="*/ 2147483647 w 169"/>
              <a:gd name="T105" fmla="*/ 2147483647 h 605"/>
              <a:gd name="T106" fmla="*/ 2147483647 w 169"/>
              <a:gd name="T107" fmla="*/ 2147483647 h 605"/>
              <a:gd name="T108" fmla="*/ 2147483647 w 169"/>
              <a:gd name="T109" fmla="*/ 2147483647 h 605"/>
              <a:gd name="T110" fmla="*/ 2147483647 w 169"/>
              <a:gd name="T111" fmla="*/ 2147483647 h 6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9"/>
              <a:gd name="T169" fmla="*/ 0 h 605"/>
              <a:gd name="T170" fmla="*/ 169 w 169"/>
              <a:gd name="T171" fmla="*/ 605 h 6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9" h="605">
                <a:moveTo>
                  <a:pt x="87" y="24"/>
                </a:moveTo>
                <a:lnTo>
                  <a:pt x="89" y="24"/>
                </a:lnTo>
                <a:lnTo>
                  <a:pt x="92" y="37"/>
                </a:lnTo>
                <a:lnTo>
                  <a:pt x="95" y="50"/>
                </a:lnTo>
                <a:lnTo>
                  <a:pt x="97" y="64"/>
                </a:lnTo>
                <a:lnTo>
                  <a:pt x="97" y="78"/>
                </a:lnTo>
                <a:lnTo>
                  <a:pt x="97" y="93"/>
                </a:lnTo>
                <a:lnTo>
                  <a:pt x="96" y="109"/>
                </a:lnTo>
                <a:lnTo>
                  <a:pt x="95" y="125"/>
                </a:lnTo>
                <a:lnTo>
                  <a:pt x="92" y="142"/>
                </a:lnTo>
                <a:lnTo>
                  <a:pt x="85" y="178"/>
                </a:lnTo>
                <a:lnTo>
                  <a:pt x="75" y="215"/>
                </a:lnTo>
                <a:lnTo>
                  <a:pt x="64" y="253"/>
                </a:lnTo>
                <a:lnTo>
                  <a:pt x="52" y="291"/>
                </a:lnTo>
                <a:lnTo>
                  <a:pt x="38" y="330"/>
                </a:lnTo>
                <a:lnTo>
                  <a:pt x="26" y="371"/>
                </a:lnTo>
                <a:lnTo>
                  <a:pt x="16" y="410"/>
                </a:lnTo>
                <a:lnTo>
                  <a:pt x="7" y="450"/>
                </a:lnTo>
                <a:lnTo>
                  <a:pt x="4" y="469"/>
                </a:lnTo>
                <a:lnTo>
                  <a:pt x="1" y="489"/>
                </a:lnTo>
                <a:lnTo>
                  <a:pt x="0" y="509"/>
                </a:lnTo>
                <a:lnTo>
                  <a:pt x="0" y="528"/>
                </a:lnTo>
                <a:lnTo>
                  <a:pt x="1" y="548"/>
                </a:lnTo>
                <a:lnTo>
                  <a:pt x="4" y="567"/>
                </a:lnTo>
                <a:lnTo>
                  <a:pt x="7" y="586"/>
                </a:lnTo>
                <a:lnTo>
                  <a:pt x="14" y="605"/>
                </a:lnTo>
                <a:lnTo>
                  <a:pt x="80" y="581"/>
                </a:lnTo>
                <a:lnTo>
                  <a:pt x="76" y="568"/>
                </a:lnTo>
                <a:lnTo>
                  <a:pt x="74" y="556"/>
                </a:lnTo>
                <a:lnTo>
                  <a:pt x="73" y="542"/>
                </a:lnTo>
                <a:lnTo>
                  <a:pt x="71" y="527"/>
                </a:lnTo>
                <a:lnTo>
                  <a:pt x="71" y="511"/>
                </a:lnTo>
                <a:lnTo>
                  <a:pt x="73" y="496"/>
                </a:lnTo>
                <a:lnTo>
                  <a:pt x="75" y="479"/>
                </a:lnTo>
                <a:lnTo>
                  <a:pt x="78" y="463"/>
                </a:lnTo>
                <a:lnTo>
                  <a:pt x="85" y="426"/>
                </a:lnTo>
                <a:lnTo>
                  <a:pt x="95" y="389"/>
                </a:lnTo>
                <a:lnTo>
                  <a:pt x="107" y="351"/>
                </a:lnTo>
                <a:lnTo>
                  <a:pt x="119" y="313"/>
                </a:lnTo>
                <a:lnTo>
                  <a:pt x="132" y="274"/>
                </a:lnTo>
                <a:lnTo>
                  <a:pt x="144" y="235"/>
                </a:lnTo>
                <a:lnTo>
                  <a:pt x="154" y="194"/>
                </a:lnTo>
                <a:lnTo>
                  <a:pt x="162" y="156"/>
                </a:lnTo>
                <a:lnTo>
                  <a:pt x="166" y="135"/>
                </a:lnTo>
                <a:lnTo>
                  <a:pt x="167" y="115"/>
                </a:lnTo>
                <a:lnTo>
                  <a:pt x="169" y="96"/>
                </a:lnTo>
                <a:lnTo>
                  <a:pt x="169" y="76"/>
                </a:lnTo>
                <a:lnTo>
                  <a:pt x="167" y="56"/>
                </a:lnTo>
                <a:lnTo>
                  <a:pt x="165" y="38"/>
                </a:lnTo>
                <a:lnTo>
                  <a:pt x="161" y="18"/>
                </a:lnTo>
                <a:lnTo>
                  <a:pt x="155" y="0"/>
                </a:lnTo>
                <a:lnTo>
                  <a:pt x="155" y="1"/>
                </a:lnTo>
                <a:lnTo>
                  <a:pt x="87" y="24"/>
                </a:lnTo>
                <a:lnTo>
                  <a:pt x="89" y="24"/>
                </a:lnTo>
                <a:lnTo>
                  <a:pt x="87" y="24"/>
                </a:lnTo>
                <a:close/>
              </a:path>
            </a:pathLst>
          </a:custGeom>
          <a:solidFill>
            <a:schemeClr val="tx2"/>
          </a:solidFill>
          <a:ln w="9525">
            <a:noFill/>
            <a:round/>
            <a:headEnd/>
            <a:tailEnd/>
          </a:ln>
        </p:spPr>
        <p:txBody>
          <a:bodyPr/>
          <a:lstStyle/>
          <a:p>
            <a:endParaRPr lang="en-US"/>
          </a:p>
        </p:txBody>
      </p:sp>
      <p:sp>
        <p:nvSpPr>
          <p:cNvPr id="22587" name="Freeform 56"/>
          <p:cNvSpPr>
            <a:spLocks/>
          </p:cNvSpPr>
          <p:nvPr/>
        </p:nvSpPr>
        <p:spPr bwMode="auto">
          <a:xfrm>
            <a:off x="3941763" y="3824288"/>
            <a:ext cx="209550" cy="100012"/>
          </a:xfrm>
          <a:custGeom>
            <a:avLst/>
            <a:gdLst>
              <a:gd name="T0" fmla="*/ 0 w 497"/>
              <a:gd name="T1" fmla="*/ 2147483647 h 420"/>
              <a:gd name="T2" fmla="*/ 0 w 497"/>
              <a:gd name="T3" fmla="*/ 2147483647 h 420"/>
              <a:gd name="T4" fmla="*/ 2147483647 w 497"/>
              <a:gd name="T5" fmla="*/ 2147483647 h 420"/>
              <a:gd name="T6" fmla="*/ 2147483647 w 497"/>
              <a:gd name="T7" fmla="*/ 2147483647 h 420"/>
              <a:gd name="T8" fmla="*/ 2147483647 w 497"/>
              <a:gd name="T9" fmla="*/ 2147483647 h 420"/>
              <a:gd name="T10" fmla="*/ 2147483647 w 497"/>
              <a:gd name="T11" fmla="*/ 2147483647 h 420"/>
              <a:gd name="T12" fmla="*/ 2147483647 w 497"/>
              <a:gd name="T13" fmla="*/ 2147483647 h 420"/>
              <a:gd name="T14" fmla="*/ 2147483647 w 497"/>
              <a:gd name="T15" fmla="*/ 2147483647 h 420"/>
              <a:gd name="T16" fmla="*/ 2147483647 w 497"/>
              <a:gd name="T17" fmla="*/ 2147483647 h 420"/>
              <a:gd name="T18" fmla="*/ 2147483647 w 497"/>
              <a:gd name="T19" fmla="*/ 2147483647 h 420"/>
              <a:gd name="T20" fmla="*/ 2147483647 w 497"/>
              <a:gd name="T21" fmla="*/ 2147483647 h 420"/>
              <a:gd name="T22" fmla="*/ 2147483647 w 497"/>
              <a:gd name="T23" fmla="*/ 2147483647 h 420"/>
              <a:gd name="T24" fmla="*/ 2147483647 w 497"/>
              <a:gd name="T25" fmla="*/ 2147483647 h 420"/>
              <a:gd name="T26" fmla="*/ 2147483647 w 497"/>
              <a:gd name="T27" fmla="*/ 2147483647 h 420"/>
              <a:gd name="T28" fmla="*/ 2147483647 w 497"/>
              <a:gd name="T29" fmla="*/ 2147483647 h 420"/>
              <a:gd name="T30" fmla="*/ 2147483647 w 497"/>
              <a:gd name="T31" fmla="*/ 2147483647 h 420"/>
              <a:gd name="T32" fmla="*/ 2147483647 w 497"/>
              <a:gd name="T33" fmla="*/ 2147483647 h 420"/>
              <a:gd name="T34" fmla="*/ 2147483647 w 497"/>
              <a:gd name="T35" fmla="*/ 2147483647 h 420"/>
              <a:gd name="T36" fmla="*/ 2147483647 w 497"/>
              <a:gd name="T37" fmla="*/ 2147483647 h 420"/>
              <a:gd name="T38" fmla="*/ 2147483647 w 497"/>
              <a:gd name="T39" fmla="*/ 2147483647 h 420"/>
              <a:gd name="T40" fmla="*/ 2147483647 w 497"/>
              <a:gd name="T41" fmla="*/ 2147483647 h 420"/>
              <a:gd name="T42" fmla="*/ 2147483647 w 497"/>
              <a:gd name="T43" fmla="*/ 2147483647 h 420"/>
              <a:gd name="T44" fmla="*/ 2147483647 w 497"/>
              <a:gd name="T45" fmla="*/ 2147483647 h 420"/>
              <a:gd name="T46" fmla="*/ 2147483647 w 497"/>
              <a:gd name="T47" fmla="*/ 2147483647 h 420"/>
              <a:gd name="T48" fmla="*/ 2147483647 w 497"/>
              <a:gd name="T49" fmla="*/ 2147483647 h 420"/>
              <a:gd name="T50" fmla="*/ 2147483647 w 497"/>
              <a:gd name="T51" fmla="*/ 2147483647 h 420"/>
              <a:gd name="T52" fmla="*/ 2147483647 w 497"/>
              <a:gd name="T53" fmla="*/ 2147483647 h 420"/>
              <a:gd name="T54" fmla="*/ 2147483647 w 497"/>
              <a:gd name="T55" fmla="*/ 2147483647 h 420"/>
              <a:gd name="T56" fmla="*/ 2147483647 w 497"/>
              <a:gd name="T57" fmla="*/ 2147483647 h 420"/>
              <a:gd name="T58" fmla="*/ 2147483647 w 497"/>
              <a:gd name="T59" fmla="*/ 2147483647 h 420"/>
              <a:gd name="T60" fmla="*/ 2147483647 w 497"/>
              <a:gd name="T61" fmla="*/ 2147483647 h 420"/>
              <a:gd name="T62" fmla="*/ 2147483647 w 497"/>
              <a:gd name="T63" fmla="*/ 2147483647 h 420"/>
              <a:gd name="T64" fmla="*/ 2147483647 w 497"/>
              <a:gd name="T65" fmla="*/ 2147483647 h 420"/>
              <a:gd name="T66" fmla="*/ 2147483647 w 497"/>
              <a:gd name="T67" fmla="*/ 2147483647 h 420"/>
              <a:gd name="T68" fmla="*/ 2147483647 w 497"/>
              <a:gd name="T69" fmla="*/ 2147483647 h 420"/>
              <a:gd name="T70" fmla="*/ 2147483647 w 497"/>
              <a:gd name="T71" fmla="*/ 2147483647 h 420"/>
              <a:gd name="T72" fmla="*/ 2147483647 w 497"/>
              <a:gd name="T73" fmla="*/ 2147483647 h 420"/>
              <a:gd name="T74" fmla="*/ 2147483647 w 497"/>
              <a:gd name="T75" fmla="*/ 2147483647 h 420"/>
              <a:gd name="T76" fmla="*/ 2147483647 w 497"/>
              <a:gd name="T77" fmla="*/ 2147483647 h 420"/>
              <a:gd name="T78" fmla="*/ 2147483647 w 497"/>
              <a:gd name="T79" fmla="*/ 2147483647 h 420"/>
              <a:gd name="T80" fmla="*/ 2147483647 w 497"/>
              <a:gd name="T81" fmla="*/ 2147483647 h 420"/>
              <a:gd name="T82" fmla="*/ 2147483647 w 497"/>
              <a:gd name="T83" fmla="*/ 2147483647 h 420"/>
              <a:gd name="T84" fmla="*/ 2147483647 w 497"/>
              <a:gd name="T85" fmla="*/ 2147483647 h 420"/>
              <a:gd name="T86" fmla="*/ 2147483647 w 497"/>
              <a:gd name="T87" fmla="*/ 2147483647 h 420"/>
              <a:gd name="T88" fmla="*/ 2147483647 w 497"/>
              <a:gd name="T89" fmla="*/ 2147483647 h 420"/>
              <a:gd name="T90" fmla="*/ 2147483647 w 497"/>
              <a:gd name="T91" fmla="*/ 2147483647 h 420"/>
              <a:gd name="T92" fmla="*/ 2147483647 w 497"/>
              <a:gd name="T93" fmla="*/ 2147483647 h 420"/>
              <a:gd name="T94" fmla="*/ 2147483647 w 497"/>
              <a:gd name="T95" fmla="*/ 2147483647 h 420"/>
              <a:gd name="T96" fmla="*/ 2147483647 w 497"/>
              <a:gd name="T97" fmla="*/ 2147483647 h 420"/>
              <a:gd name="T98" fmla="*/ 2147483647 w 497"/>
              <a:gd name="T99" fmla="*/ 2147483647 h 420"/>
              <a:gd name="T100" fmla="*/ 2147483647 w 497"/>
              <a:gd name="T101" fmla="*/ 0 h 420"/>
              <a:gd name="T102" fmla="*/ 2147483647 w 497"/>
              <a:gd name="T103" fmla="*/ 0 h 420"/>
              <a:gd name="T104" fmla="*/ 0 w 497"/>
              <a:gd name="T105" fmla="*/ 2147483647 h 420"/>
              <a:gd name="T106" fmla="*/ 0 w 497"/>
              <a:gd name="T107" fmla="*/ 2147483647 h 420"/>
              <a:gd name="T108" fmla="*/ 0 w 497"/>
              <a:gd name="T109" fmla="*/ 2147483647 h 420"/>
              <a:gd name="T110" fmla="*/ 0 w 497"/>
              <a:gd name="T111" fmla="*/ 2147483647 h 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7"/>
              <a:gd name="T169" fmla="*/ 0 h 420"/>
              <a:gd name="T170" fmla="*/ 497 w 497"/>
              <a:gd name="T171" fmla="*/ 420 h 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7" h="420">
                <a:moveTo>
                  <a:pt x="0" y="23"/>
                </a:moveTo>
                <a:lnTo>
                  <a:pt x="0" y="24"/>
                </a:lnTo>
                <a:lnTo>
                  <a:pt x="8" y="41"/>
                </a:lnTo>
                <a:lnTo>
                  <a:pt x="16" y="59"/>
                </a:lnTo>
                <a:lnTo>
                  <a:pt x="27" y="76"/>
                </a:lnTo>
                <a:lnTo>
                  <a:pt x="40" y="91"/>
                </a:lnTo>
                <a:lnTo>
                  <a:pt x="52" y="105"/>
                </a:lnTo>
                <a:lnTo>
                  <a:pt x="65" y="120"/>
                </a:lnTo>
                <a:lnTo>
                  <a:pt x="80" y="134"/>
                </a:lnTo>
                <a:lnTo>
                  <a:pt x="96" y="147"/>
                </a:lnTo>
                <a:lnTo>
                  <a:pt x="127" y="172"/>
                </a:lnTo>
                <a:lnTo>
                  <a:pt x="161" y="195"/>
                </a:lnTo>
                <a:lnTo>
                  <a:pt x="196" y="217"/>
                </a:lnTo>
                <a:lnTo>
                  <a:pt x="231" y="239"/>
                </a:lnTo>
                <a:lnTo>
                  <a:pt x="266" y="262"/>
                </a:lnTo>
                <a:lnTo>
                  <a:pt x="299" y="282"/>
                </a:lnTo>
                <a:lnTo>
                  <a:pt x="330" y="305"/>
                </a:lnTo>
                <a:lnTo>
                  <a:pt x="359" y="328"/>
                </a:lnTo>
                <a:lnTo>
                  <a:pt x="372" y="339"/>
                </a:lnTo>
                <a:lnTo>
                  <a:pt x="383" y="350"/>
                </a:lnTo>
                <a:lnTo>
                  <a:pt x="394" y="361"/>
                </a:lnTo>
                <a:lnTo>
                  <a:pt x="404" y="372"/>
                </a:lnTo>
                <a:lnTo>
                  <a:pt x="412" y="385"/>
                </a:lnTo>
                <a:lnTo>
                  <a:pt x="420" y="396"/>
                </a:lnTo>
                <a:lnTo>
                  <a:pt x="424" y="408"/>
                </a:lnTo>
                <a:lnTo>
                  <a:pt x="429" y="420"/>
                </a:lnTo>
                <a:lnTo>
                  <a:pt x="497" y="397"/>
                </a:lnTo>
                <a:lnTo>
                  <a:pt x="490" y="378"/>
                </a:lnTo>
                <a:lnTo>
                  <a:pt x="481" y="361"/>
                </a:lnTo>
                <a:lnTo>
                  <a:pt x="471" y="345"/>
                </a:lnTo>
                <a:lnTo>
                  <a:pt x="460" y="329"/>
                </a:lnTo>
                <a:lnTo>
                  <a:pt x="447" y="313"/>
                </a:lnTo>
                <a:lnTo>
                  <a:pt x="433" y="300"/>
                </a:lnTo>
                <a:lnTo>
                  <a:pt x="420" y="286"/>
                </a:lnTo>
                <a:lnTo>
                  <a:pt x="404" y="273"/>
                </a:lnTo>
                <a:lnTo>
                  <a:pt x="373" y="248"/>
                </a:lnTo>
                <a:lnTo>
                  <a:pt x="338" y="223"/>
                </a:lnTo>
                <a:lnTo>
                  <a:pt x="304" y="201"/>
                </a:lnTo>
                <a:lnTo>
                  <a:pt x="270" y="179"/>
                </a:lnTo>
                <a:lnTo>
                  <a:pt x="234" y="157"/>
                </a:lnTo>
                <a:lnTo>
                  <a:pt x="201" y="136"/>
                </a:lnTo>
                <a:lnTo>
                  <a:pt x="170" y="114"/>
                </a:lnTo>
                <a:lnTo>
                  <a:pt x="140" y="91"/>
                </a:lnTo>
                <a:lnTo>
                  <a:pt x="128" y="81"/>
                </a:lnTo>
                <a:lnTo>
                  <a:pt x="116" y="70"/>
                </a:lnTo>
                <a:lnTo>
                  <a:pt x="105" y="57"/>
                </a:lnTo>
                <a:lnTo>
                  <a:pt x="95" y="46"/>
                </a:lnTo>
                <a:lnTo>
                  <a:pt x="86" y="34"/>
                </a:lnTo>
                <a:lnTo>
                  <a:pt x="78" y="23"/>
                </a:lnTo>
                <a:lnTo>
                  <a:pt x="71" y="11"/>
                </a:lnTo>
                <a:lnTo>
                  <a:pt x="67" y="0"/>
                </a:lnTo>
                <a:lnTo>
                  <a:pt x="0" y="23"/>
                </a:lnTo>
                <a:lnTo>
                  <a:pt x="0" y="24"/>
                </a:lnTo>
                <a:lnTo>
                  <a:pt x="0" y="23"/>
                </a:lnTo>
                <a:close/>
              </a:path>
            </a:pathLst>
          </a:custGeom>
          <a:solidFill>
            <a:schemeClr val="tx2"/>
          </a:solidFill>
          <a:ln w="9525">
            <a:noFill/>
            <a:round/>
            <a:headEnd/>
            <a:tailEnd/>
          </a:ln>
        </p:spPr>
        <p:txBody>
          <a:bodyPr/>
          <a:lstStyle/>
          <a:p>
            <a:endParaRPr lang="en-US"/>
          </a:p>
        </p:txBody>
      </p:sp>
      <p:sp>
        <p:nvSpPr>
          <p:cNvPr id="22588" name="Freeform 57"/>
          <p:cNvSpPr>
            <a:spLocks/>
          </p:cNvSpPr>
          <p:nvPr/>
        </p:nvSpPr>
        <p:spPr bwMode="auto">
          <a:xfrm>
            <a:off x="3937000" y="3686175"/>
            <a:ext cx="71438" cy="142875"/>
          </a:xfrm>
          <a:custGeom>
            <a:avLst/>
            <a:gdLst>
              <a:gd name="T0" fmla="*/ 2147483647 w 168"/>
              <a:gd name="T1" fmla="*/ 2147483647 h 604"/>
              <a:gd name="T2" fmla="*/ 2147483647 w 168"/>
              <a:gd name="T3" fmla="*/ 2147483647 h 604"/>
              <a:gd name="T4" fmla="*/ 2147483647 w 168"/>
              <a:gd name="T5" fmla="*/ 2147483647 h 604"/>
              <a:gd name="T6" fmla="*/ 2147483647 w 168"/>
              <a:gd name="T7" fmla="*/ 2147483647 h 604"/>
              <a:gd name="T8" fmla="*/ 2147483647 w 168"/>
              <a:gd name="T9" fmla="*/ 2147483647 h 604"/>
              <a:gd name="T10" fmla="*/ 2147483647 w 168"/>
              <a:gd name="T11" fmla="*/ 2147483647 h 604"/>
              <a:gd name="T12" fmla="*/ 2147483647 w 168"/>
              <a:gd name="T13" fmla="*/ 2147483647 h 604"/>
              <a:gd name="T14" fmla="*/ 2147483647 w 168"/>
              <a:gd name="T15" fmla="*/ 2147483647 h 604"/>
              <a:gd name="T16" fmla="*/ 2147483647 w 168"/>
              <a:gd name="T17" fmla="*/ 2147483647 h 604"/>
              <a:gd name="T18" fmla="*/ 2147483647 w 168"/>
              <a:gd name="T19" fmla="*/ 2147483647 h 604"/>
              <a:gd name="T20" fmla="*/ 2147483647 w 168"/>
              <a:gd name="T21" fmla="*/ 2147483647 h 604"/>
              <a:gd name="T22" fmla="*/ 2147483647 w 168"/>
              <a:gd name="T23" fmla="*/ 2147483647 h 604"/>
              <a:gd name="T24" fmla="*/ 2147483647 w 168"/>
              <a:gd name="T25" fmla="*/ 2147483647 h 604"/>
              <a:gd name="T26" fmla="*/ 2147483647 w 168"/>
              <a:gd name="T27" fmla="*/ 2147483647 h 604"/>
              <a:gd name="T28" fmla="*/ 2147483647 w 168"/>
              <a:gd name="T29" fmla="*/ 2147483647 h 604"/>
              <a:gd name="T30" fmla="*/ 2147483647 w 168"/>
              <a:gd name="T31" fmla="*/ 2147483647 h 604"/>
              <a:gd name="T32" fmla="*/ 2147483647 w 168"/>
              <a:gd name="T33" fmla="*/ 2147483647 h 604"/>
              <a:gd name="T34" fmla="*/ 2147483647 w 168"/>
              <a:gd name="T35" fmla="*/ 2147483647 h 604"/>
              <a:gd name="T36" fmla="*/ 2147483647 w 168"/>
              <a:gd name="T37" fmla="*/ 2147483647 h 604"/>
              <a:gd name="T38" fmla="*/ 2147483647 w 168"/>
              <a:gd name="T39" fmla="*/ 2147483647 h 604"/>
              <a:gd name="T40" fmla="*/ 2147483647 w 168"/>
              <a:gd name="T41" fmla="*/ 2147483647 h 604"/>
              <a:gd name="T42" fmla="*/ 0 w 168"/>
              <a:gd name="T43" fmla="*/ 2147483647 h 604"/>
              <a:gd name="T44" fmla="*/ 2147483647 w 168"/>
              <a:gd name="T45" fmla="*/ 2147483647 h 604"/>
              <a:gd name="T46" fmla="*/ 2147483647 w 168"/>
              <a:gd name="T47" fmla="*/ 2147483647 h 604"/>
              <a:gd name="T48" fmla="*/ 2147483647 w 168"/>
              <a:gd name="T49" fmla="*/ 2147483647 h 604"/>
              <a:gd name="T50" fmla="*/ 2147483647 w 168"/>
              <a:gd name="T51" fmla="*/ 2147483647 h 604"/>
              <a:gd name="T52" fmla="*/ 2147483647 w 168"/>
              <a:gd name="T53" fmla="*/ 2147483647 h 604"/>
              <a:gd name="T54" fmla="*/ 2147483647 w 168"/>
              <a:gd name="T55" fmla="*/ 2147483647 h 604"/>
              <a:gd name="T56" fmla="*/ 2147483647 w 168"/>
              <a:gd name="T57" fmla="*/ 2147483647 h 604"/>
              <a:gd name="T58" fmla="*/ 2147483647 w 168"/>
              <a:gd name="T59" fmla="*/ 2147483647 h 604"/>
              <a:gd name="T60" fmla="*/ 2147483647 w 168"/>
              <a:gd name="T61" fmla="*/ 2147483647 h 604"/>
              <a:gd name="T62" fmla="*/ 2147483647 w 168"/>
              <a:gd name="T63" fmla="*/ 2147483647 h 604"/>
              <a:gd name="T64" fmla="*/ 2147483647 w 168"/>
              <a:gd name="T65" fmla="*/ 2147483647 h 604"/>
              <a:gd name="T66" fmla="*/ 2147483647 w 168"/>
              <a:gd name="T67" fmla="*/ 2147483647 h 604"/>
              <a:gd name="T68" fmla="*/ 2147483647 w 168"/>
              <a:gd name="T69" fmla="*/ 2147483647 h 604"/>
              <a:gd name="T70" fmla="*/ 2147483647 w 168"/>
              <a:gd name="T71" fmla="*/ 2147483647 h 604"/>
              <a:gd name="T72" fmla="*/ 2147483647 w 168"/>
              <a:gd name="T73" fmla="*/ 2147483647 h 604"/>
              <a:gd name="T74" fmla="*/ 2147483647 w 168"/>
              <a:gd name="T75" fmla="*/ 2147483647 h 604"/>
              <a:gd name="T76" fmla="*/ 2147483647 w 168"/>
              <a:gd name="T77" fmla="*/ 2147483647 h 604"/>
              <a:gd name="T78" fmla="*/ 2147483647 w 168"/>
              <a:gd name="T79" fmla="*/ 2147483647 h 604"/>
              <a:gd name="T80" fmla="*/ 2147483647 w 168"/>
              <a:gd name="T81" fmla="*/ 2147483647 h 604"/>
              <a:gd name="T82" fmla="*/ 2147483647 w 168"/>
              <a:gd name="T83" fmla="*/ 2147483647 h 604"/>
              <a:gd name="T84" fmla="*/ 2147483647 w 168"/>
              <a:gd name="T85" fmla="*/ 2147483647 h 604"/>
              <a:gd name="T86" fmla="*/ 2147483647 w 168"/>
              <a:gd name="T87" fmla="*/ 2147483647 h 604"/>
              <a:gd name="T88" fmla="*/ 2147483647 w 168"/>
              <a:gd name="T89" fmla="*/ 2147483647 h 604"/>
              <a:gd name="T90" fmla="*/ 2147483647 w 168"/>
              <a:gd name="T91" fmla="*/ 2147483647 h 604"/>
              <a:gd name="T92" fmla="*/ 2147483647 w 168"/>
              <a:gd name="T93" fmla="*/ 2147483647 h 604"/>
              <a:gd name="T94" fmla="*/ 2147483647 w 168"/>
              <a:gd name="T95" fmla="*/ 2147483647 h 604"/>
              <a:gd name="T96" fmla="*/ 2147483647 w 168"/>
              <a:gd name="T97" fmla="*/ 2147483647 h 604"/>
              <a:gd name="T98" fmla="*/ 2147483647 w 168"/>
              <a:gd name="T99" fmla="*/ 2147483647 h 604"/>
              <a:gd name="T100" fmla="*/ 2147483647 w 168"/>
              <a:gd name="T101" fmla="*/ 0 h 604"/>
              <a:gd name="T102" fmla="*/ 2147483647 w 168"/>
              <a:gd name="T103" fmla="*/ 0 h 604"/>
              <a:gd name="T104" fmla="*/ 2147483647 w 168"/>
              <a:gd name="T105" fmla="*/ 2147483647 h 604"/>
              <a:gd name="T106" fmla="*/ 2147483647 w 168"/>
              <a:gd name="T107" fmla="*/ 2147483647 h 604"/>
              <a:gd name="T108" fmla="*/ 2147483647 w 168"/>
              <a:gd name="T109" fmla="*/ 2147483647 h 604"/>
              <a:gd name="T110" fmla="*/ 2147483647 w 168"/>
              <a:gd name="T111" fmla="*/ 2147483647 h 6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
              <a:gd name="T169" fmla="*/ 0 h 604"/>
              <a:gd name="T170" fmla="*/ 168 w 168"/>
              <a:gd name="T171" fmla="*/ 604 h 6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 h="604">
                <a:moveTo>
                  <a:pt x="87" y="23"/>
                </a:moveTo>
                <a:lnTo>
                  <a:pt x="87" y="25"/>
                </a:lnTo>
                <a:lnTo>
                  <a:pt x="92" y="37"/>
                </a:lnTo>
                <a:lnTo>
                  <a:pt x="94" y="49"/>
                </a:lnTo>
                <a:lnTo>
                  <a:pt x="97" y="64"/>
                </a:lnTo>
                <a:lnTo>
                  <a:pt x="97" y="78"/>
                </a:lnTo>
                <a:lnTo>
                  <a:pt x="97" y="94"/>
                </a:lnTo>
                <a:lnTo>
                  <a:pt x="96" y="110"/>
                </a:lnTo>
                <a:lnTo>
                  <a:pt x="94" y="126"/>
                </a:lnTo>
                <a:lnTo>
                  <a:pt x="92" y="142"/>
                </a:lnTo>
                <a:lnTo>
                  <a:pt x="84" y="177"/>
                </a:lnTo>
                <a:lnTo>
                  <a:pt x="75" y="214"/>
                </a:lnTo>
                <a:lnTo>
                  <a:pt x="64" y="252"/>
                </a:lnTo>
                <a:lnTo>
                  <a:pt x="51" y="292"/>
                </a:lnTo>
                <a:lnTo>
                  <a:pt x="39" y="331"/>
                </a:lnTo>
                <a:lnTo>
                  <a:pt x="27" y="370"/>
                </a:lnTo>
                <a:lnTo>
                  <a:pt x="16" y="410"/>
                </a:lnTo>
                <a:lnTo>
                  <a:pt x="7" y="449"/>
                </a:lnTo>
                <a:lnTo>
                  <a:pt x="5" y="469"/>
                </a:lnTo>
                <a:lnTo>
                  <a:pt x="2" y="488"/>
                </a:lnTo>
                <a:lnTo>
                  <a:pt x="1" y="508"/>
                </a:lnTo>
                <a:lnTo>
                  <a:pt x="0" y="528"/>
                </a:lnTo>
                <a:lnTo>
                  <a:pt x="1" y="547"/>
                </a:lnTo>
                <a:lnTo>
                  <a:pt x="3" y="566"/>
                </a:lnTo>
                <a:lnTo>
                  <a:pt x="7" y="586"/>
                </a:lnTo>
                <a:lnTo>
                  <a:pt x="13" y="604"/>
                </a:lnTo>
                <a:lnTo>
                  <a:pt x="80" y="581"/>
                </a:lnTo>
                <a:lnTo>
                  <a:pt x="76" y="568"/>
                </a:lnTo>
                <a:lnTo>
                  <a:pt x="73" y="555"/>
                </a:lnTo>
                <a:lnTo>
                  <a:pt x="72" y="541"/>
                </a:lnTo>
                <a:lnTo>
                  <a:pt x="72" y="526"/>
                </a:lnTo>
                <a:lnTo>
                  <a:pt x="72" y="512"/>
                </a:lnTo>
                <a:lnTo>
                  <a:pt x="73" y="496"/>
                </a:lnTo>
                <a:lnTo>
                  <a:pt x="75" y="479"/>
                </a:lnTo>
                <a:lnTo>
                  <a:pt x="78" y="463"/>
                </a:lnTo>
                <a:lnTo>
                  <a:pt x="86" y="427"/>
                </a:lnTo>
                <a:lnTo>
                  <a:pt x="96" y="390"/>
                </a:lnTo>
                <a:lnTo>
                  <a:pt x="107" y="352"/>
                </a:lnTo>
                <a:lnTo>
                  <a:pt x="119" y="312"/>
                </a:lnTo>
                <a:lnTo>
                  <a:pt x="131" y="273"/>
                </a:lnTo>
                <a:lnTo>
                  <a:pt x="144" y="234"/>
                </a:lnTo>
                <a:lnTo>
                  <a:pt x="153" y="193"/>
                </a:lnTo>
                <a:lnTo>
                  <a:pt x="162" y="155"/>
                </a:lnTo>
                <a:lnTo>
                  <a:pt x="166" y="134"/>
                </a:lnTo>
                <a:lnTo>
                  <a:pt x="167" y="114"/>
                </a:lnTo>
                <a:lnTo>
                  <a:pt x="168" y="95"/>
                </a:lnTo>
                <a:lnTo>
                  <a:pt x="168" y="76"/>
                </a:lnTo>
                <a:lnTo>
                  <a:pt x="167" y="57"/>
                </a:lnTo>
                <a:lnTo>
                  <a:pt x="164" y="37"/>
                </a:lnTo>
                <a:lnTo>
                  <a:pt x="161" y="19"/>
                </a:lnTo>
                <a:lnTo>
                  <a:pt x="155" y="0"/>
                </a:lnTo>
                <a:lnTo>
                  <a:pt x="87" y="23"/>
                </a:lnTo>
                <a:lnTo>
                  <a:pt x="87" y="25"/>
                </a:lnTo>
                <a:lnTo>
                  <a:pt x="87" y="23"/>
                </a:lnTo>
                <a:close/>
              </a:path>
            </a:pathLst>
          </a:custGeom>
          <a:solidFill>
            <a:schemeClr val="tx2"/>
          </a:solidFill>
          <a:ln w="9525">
            <a:noFill/>
            <a:round/>
            <a:headEnd/>
            <a:tailEnd/>
          </a:ln>
        </p:spPr>
        <p:txBody>
          <a:bodyPr/>
          <a:lstStyle/>
          <a:p>
            <a:endParaRPr lang="en-US"/>
          </a:p>
        </p:txBody>
      </p:sp>
      <p:sp>
        <p:nvSpPr>
          <p:cNvPr id="22589" name="Freeform 58"/>
          <p:cNvSpPr>
            <a:spLocks/>
          </p:cNvSpPr>
          <p:nvPr/>
        </p:nvSpPr>
        <p:spPr bwMode="auto">
          <a:xfrm>
            <a:off x="3792538" y="3590925"/>
            <a:ext cx="209550" cy="100013"/>
          </a:xfrm>
          <a:custGeom>
            <a:avLst/>
            <a:gdLst>
              <a:gd name="T0" fmla="*/ 0 w 497"/>
              <a:gd name="T1" fmla="*/ 2147483647 h 420"/>
              <a:gd name="T2" fmla="*/ 2147483647 w 497"/>
              <a:gd name="T3" fmla="*/ 2147483647 h 420"/>
              <a:gd name="T4" fmla="*/ 2147483647 w 497"/>
              <a:gd name="T5" fmla="*/ 2147483647 h 420"/>
              <a:gd name="T6" fmla="*/ 2147483647 w 497"/>
              <a:gd name="T7" fmla="*/ 2147483647 h 420"/>
              <a:gd name="T8" fmla="*/ 2147483647 w 497"/>
              <a:gd name="T9" fmla="*/ 2147483647 h 420"/>
              <a:gd name="T10" fmla="*/ 2147483647 w 497"/>
              <a:gd name="T11" fmla="*/ 2147483647 h 420"/>
              <a:gd name="T12" fmla="*/ 2147483647 w 497"/>
              <a:gd name="T13" fmla="*/ 2147483647 h 420"/>
              <a:gd name="T14" fmla="*/ 2147483647 w 497"/>
              <a:gd name="T15" fmla="*/ 2147483647 h 420"/>
              <a:gd name="T16" fmla="*/ 2147483647 w 497"/>
              <a:gd name="T17" fmla="*/ 2147483647 h 420"/>
              <a:gd name="T18" fmla="*/ 2147483647 w 497"/>
              <a:gd name="T19" fmla="*/ 2147483647 h 420"/>
              <a:gd name="T20" fmla="*/ 2147483647 w 497"/>
              <a:gd name="T21" fmla="*/ 2147483647 h 420"/>
              <a:gd name="T22" fmla="*/ 2147483647 w 497"/>
              <a:gd name="T23" fmla="*/ 2147483647 h 420"/>
              <a:gd name="T24" fmla="*/ 2147483647 w 497"/>
              <a:gd name="T25" fmla="*/ 2147483647 h 420"/>
              <a:gd name="T26" fmla="*/ 2147483647 w 497"/>
              <a:gd name="T27" fmla="*/ 2147483647 h 420"/>
              <a:gd name="T28" fmla="*/ 2147483647 w 497"/>
              <a:gd name="T29" fmla="*/ 2147483647 h 420"/>
              <a:gd name="T30" fmla="*/ 2147483647 w 497"/>
              <a:gd name="T31" fmla="*/ 2147483647 h 420"/>
              <a:gd name="T32" fmla="*/ 2147483647 w 497"/>
              <a:gd name="T33" fmla="*/ 2147483647 h 420"/>
              <a:gd name="T34" fmla="*/ 2147483647 w 497"/>
              <a:gd name="T35" fmla="*/ 2147483647 h 420"/>
              <a:gd name="T36" fmla="*/ 2147483647 w 497"/>
              <a:gd name="T37" fmla="*/ 2147483647 h 420"/>
              <a:gd name="T38" fmla="*/ 2147483647 w 497"/>
              <a:gd name="T39" fmla="*/ 2147483647 h 420"/>
              <a:gd name="T40" fmla="*/ 2147483647 w 497"/>
              <a:gd name="T41" fmla="*/ 2147483647 h 420"/>
              <a:gd name="T42" fmla="*/ 2147483647 w 497"/>
              <a:gd name="T43" fmla="*/ 2147483647 h 420"/>
              <a:gd name="T44" fmla="*/ 2147483647 w 497"/>
              <a:gd name="T45" fmla="*/ 2147483647 h 420"/>
              <a:gd name="T46" fmla="*/ 2147483647 w 497"/>
              <a:gd name="T47" fmla="*/ 2147483647 h 420"/>
              <a:gd name="T48" fmla="*/ 2147483647 w 497"/>
              <a:gd name="T49" fmla="*/ 2147483647 h 420"/>
              <a:gd name="T50" fmla="*/ 2147483647 w 497"/>
              <a:gd name="T51" fmla="*/ 2147483647 h 420"/>
              <a:gd name="T52" fmla="*/ 2147483647 w 497"/>
              <a:gd name="T53" fmla="*/ 2147483647 h 420"/>
              <a:gd name="T54" fmla="*/ 2147483647 w 497"/>
              <a:gd name="T55" fmla="*/ 2147483647 h 420"/>
              <a:gd name="T56" fmla="*/ 2147483647 w 497"/>
              <a:gd name="T57" fmla="*/ 2147483647 h 420"/>
              <a:gd name="T58" fmla="*/ 2147483647 w 497"/>
              <a:gd name="T59" fmla="*/ 2147483647 h 420"/>
              <a:gd name="T60" fmla="*/ 2147483647 w 497"/>
              <a:gd name="T61" fmla="*/ 2147483647 h 420"/>
              <a:gd name="T62" fmla="*/ 2147483647 w 497"/>
              <a:gd name="T63" fmla="*/ 2147483647 h 420"/>
              <a:gd name="T64" fmla="*/ 2147483647 w 497"/>
              <a:gd name="T65" fmla="*/ 2147483647 h 420"/>
              <a:gd name="T66" fmla="*/ 2147483647 w 497"/>
              <a:gd name="T67" fmla="*/ 2147483647 h 420"/>
              <a:gd name="T68" fmla="*/ 2147483647 w 497"/>
              <a:gd name="T69" fmla="*/ 2147483647 h 420"/>
              <a:gd name="T70" fmla="*/ 2147483647 w 497"/>
              <a:gd name="T71" fmla="*/ 2147483647 h 420"/>
              <a:gd name="T72" fmla="*/ 2147483647 w 497"/>
              <a:gd name="T73" fmla="*/ 2147483647 h 420"/>
              <a:gd name="T74" fmla="*/ 2147483647 w 497"/>
              <a:gd name="T75" fmla="*/ 2147483647 h 420"/>
              <a:gd name="T76" fmla="*/ 2147483647 w 497"/>
              <a:gd name="T77" fmla="*/ 2147483647 h 420"/>
              <a:gd name="T78" fmla="*/ 2147483647 w 497"/>
              <a:gd name="T79" fmla="*/ 2147483647 h 420"/>
              <a:gd name="T80" fmla="*/ 2147483647 w 497"/>
              <a:gd name="T81" fmla="*/ 2147483647 h 420"/>
              <a:gd name="T82" fmla="*/ 2147483647 w 497"/>
              <a:gd name="T83" fmla="*/ 2147483647 h 420"/>
              <a:gd name="T84" fmla="*/ 2147483647 w 497"/>
              <a:gd name="T85" fmla="*/ 2147483647 h 420"/>
              <a:gd name="T86" fmla="*/ 2147483647 w 497"/>
              <a:gd name="T87" fmla="*/ 2147483647 h 420"/>
              <a:gd name="T88" fmla="*/ 2147483647 w 497"/>
              <a:gd name="T89" fmla="*/ 2147483647 h 420"/>
              <a:gd name="T90" fmla="*/ 2147483647 w 497"/>
              <a:gd name="T91" fmla="*/ 2147483647 h 420"/>
              <a:gd name="T92" fmla="*/ 2147483647 w 497"/>
              <a:gd name="T93" fmla="*/ 2147483647 h 420"/>
              <a:gd name="T94" fmla="*/ 2147483647 w 497"/>
              <a:gd name="T95" fmla="*/ 2147483647 h 420"/>
              <a:gd name="T96" fmla="*/ 2147483647 w 497"/>
              <a:gd name="T97" fmla="*/ 2147483647 h 420"/>
              <a:gd name="T98" fmla="*/ 2147483647 w 497"/>
              <a:gd name="T99" fmla="*/ 0 h 420"/>
              <a:gd name="T100" fmla="*/ 0 w 497"/>
              <a:gd name="T101" fmla="*/ 2147483647 h 4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7"/>
              <a:gd name="T154" fmla="*/ 0 h 420"/>
              <a:gd name="T155" fmla="*/ 497 w 497"/>
              <a:gd name="T156" fmla="*/ 420 h 4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7" h="420">
                <a:moveTo>
                  <a:pt x="0" y="24"/>
                </a:moveTo>
                <a:lnTo>
                  <a:pt x="7" y="43"/>
                </a:lnTo>
                <a:lnTo>
                  <a:pt x="16" y="60"/>
                </a:lnTo>
                <a:lnTo>
                  <a:pt x="27" y="76"/>
                </a:lnTo>
                <a:lnTo>
                  <a:pt x="38" y="92"/>
                </a:lnTo>
                <a:lnTo>
                  <a:pt x="51" y="107"/>
                </a:lnTo>
                <a:lnTo>
                  <a:pt x="65" y="120"/>
                </a:lnTo>
                <a:lnTo>
                  <a:pt x="80" y="134"/>
                </a:lnTo>
                <a:lnTo>
                  <a:pt x="96" y="147"/>
                </a:lnTo>
                <a:lnTo>
                  <a:pt x="126" y="172"/>
                </a:lnTo>
                <a:lnTo>
                  <a:pt x="161" y="195"/>
                </a:lnTo>
                <a:lnTo>
                  <a:pt x="195" y="219"/>
                </a:lnTo>
                <a:lnTo>
                  <a:pt x="231" y="241"/>
                </a:lnTo>
                <a:lnTo>
                  <a:pt x="265" y="262"/>
                </a:lnTo>
                <a:lnTo>
                  <a:pt x="299" y="284"/>
                </a:lnTo>
                <a:lnTo>
                  <a:pt x="329" y="306"/>
                </a:lnTo>
                <a:lnTo>
                  <a:pt x="358" y="328"/>
                </a:lnTo>
                <a:lnTo>
                  <a:pt x="370" y="339"/>
                </a:lnTo>
                <a:lnTo>
                  <a:pt x="382" y="350"/>
                </a:lnTo>
                <a:lnTo>
                  <a:pt x="393" y="363"/>
                </a:lnTo>
                <a:lnTo>
                  <a:pt x="403" y="374"/>
                </a:lnTo>
                <a:lnTo>
                  <a:pt x="412" y="385"/>
                </a:lnTo>
                <a:lnTo>
                  <a:pt x="418" y="397"/>
                </a:lnTo>
                <a:lnTo>
                  <a:pt x="424" y="408"/>
                </a:lnTo>
                <a:lnTo>
                  <a:pt x="429" y="420"/>
                </a:lnTo>
                <a:lnTo>
                  <a:pt x="497" y="397"/>
                </a:lnTo>
                <a:lnTo>
                  <a:pt x="489" y="380"/>
                </a:lnTo>
                <a:lnTo>
                  <a:pt x="481" y="361"/>
                </a:lnTo>
                <a:lnTo>
                  <a:pt x="471" y="345"/>
                </a:lnTo>
                <a:lnTo>
                  <a:pt x="458" y="329"/>
                </a:lnTo>
                <a:lnTo>
                  <a:pt x="446" y="315"/>
                </a:lnTo>
                <a:lnTo>
                  <a:pt x="433" y="300"/>
                </a:lnTo>
                <a:lnTo>
                  <a:pt x="419" y="286"/>
                </a:lnTo>
                <a:lnTo>
                  <a:pt x="403" y="273"/>
                </a:lnTo>
                <a:lnTo>
                  <a:pt x="371" y="248"/>
                </a:lnTo>
                <a:lnTo>
                  <a:pt x="338" y="225"/>
                </a:lnTo>
                <a:lnTo>
                  <a:pt x="303" y="202"/>
                </a:lnTo>
                <a:lnTo>
                  <a:pt x="268" y="179"/>
                </a:lnTo>
                <a:lnTo>
                  <a:pt x="233" y="158"/>
                </a:lnTo>
                <a:lnTo>
                  <a:pt x="200" y="136"/>
                </a:lnTo>
                <a:lnTo>
                  <a:pt x="169" y="114"/>
                </a:lnTo>
                <a:lnTo>
                  <a:pt x="140" y="92"/>
                </a:lnTo>
                <a:lnTo>
                  <a:pt x="126" y="81"/>
                </a:lnTo>
                <a:lnTo>
                  <a:pt x="115" y="70"/>
                </a:lnTo>
                <a:lnTo>
                  <a:pt x="104" y="59"/>
                </a:lnTo>
                <a:lnTo>
                  <a:pt x="93" y="47"/>
                </a:lnTo>
                <a:lnTo>
                  <a:pt x="85" y="36"/>
                </a:lnTo>
                <a:lnTo>
                  <a:pt x="77" y="23"/>
                </a:lnTo>
                <a:lnTo>
                  <a:pt x="71" y="12"/>
                </a:lnTo>
                <a:lnTo>
                  <a:pt x="66" y="0"/>
                </a:lnTo>
                <a:lnTo>
                  <a:pt x="0" y="24"/>
                </a:lnTo>
                <a:close/>
              </a:path>
            </a:pathLst>
          </a:custGeom>
          <a:solidFill>
            <a:schemeClr val="tx2"/>
          </a:solidFill>
          <a:ln w="9525">
            <a:noFill/>
            <a:round/>
            <a:headEnd/>
            <a:tailEnd/>
          </a:ln>
        </p:spPr>
        <p:txBody>
          <a:bodyPr/>
          <a:lstStyle/>
          <a:p>
            <a:endParaRPr lang="en-US"/>
          </a:p>
        </p:txBody>
      </p:sp>
      <p:sp>
        <p:nvSpPr>
          <p:cNvPr id="22590" name="Freeform 59"/>
          <p:cNvSpPr>
            <a:spLocks/>
          </p:cNvSpPr>
          <p:nvPr/>
        </p:nvSpPr>
        <p:spPr bwMode="auto">
          <a:xfrm>
            <a:off x="3722688" y="3502025"/>
            <a:ext cx="173037" cy="114300"/>
          </a:xfrm>
          <a:custGeom>
            <a:avLst/>
            <a:gdLst>
              <a:gd name="T0" fmla="*/ 2147483647 w 411"/>
              <a:gd name="T1" fmla="*/ 0 h 485"/>
              <a:gd name="T2" fmla="*/ 0 w 411"/>
              <a:gd name="T3" fmla="*/ 2147483647 h 485"/>
              <a:gd name="T4" fmla="*/ 2147483647 w 411"/>
              <a:gd name="T5" fmla="*/ 2147483647 h 485"/>
              <a:gd name="T6" fmla="*/ 2147483647 w 411"/>
              <a:gd name="T7" fmla="*/ 0 h 485"/>
              <a:gd name="T8" fmla="*/ 2147483647 w 411"/>
              <a:gd name="T9" fmla="*/ 0 h 485"/>
              <a:gd name="T10" fmla="*/ 0 60000 65536"/>
              <a:gd name="T11" fmla="*/ 0 60000 65536"/>
              <a:gd name="T12" fmla="*/ 0 60000 65536"/>
              <a:gd name="T13" fmla="*/ 0 60000 65536"/>
              <a:gd name="T14" fmla="*/ 0 60000 65536"/>
              <a:gd name="T15" fmla="*/ 0 w 411"/>
              <a:gd name="T16" fmla="*/ 0 h 485"/>
              <a:gd name="T17" fmla="*/ 411 w 411"/>
              <a:gd name="T18" fmla="*/ 485 h 485"/>
            </a:gdLst>
            <a:ahLst/>
            <a:cxnLst>
              <a:cxn ang="T10">
                <a:pos x="T0" y="T1"/>
              </a:cxn>
              <a:cxn ang="T11">
                <a:pos x="T2" y="T3"/>
              </a:cxn>
              <a:cxn ang="T12">
                <a:pos x="T4" y="T5"/>
              </a:cxn>
              <a:cxn ang="T13">
                <a:pos x="T6" y="T7"/>
              </a:cxn>
              <a:cxn ang="T14">
                <a:pos x="T8" y="T9"/>
              </a:cxn>
            </a:cxnLst>
            <a:rect l="T15" t="T16" r="T17" b="T18"/>
            <a:pathLst>
              <a:path w="411" h="485">
                <a:moveTo>
                  <a:pt x="54" y="0"/>
                </a:moveTo>
                <a:lnTo>
                  <a:pt x="0" y="485"/>
                </a:lnTo>
                <a:lnTo>
                  <a:pt x="411" y="334"/>
                </a:lnTo>
                <a:lnTo>
                  <a:pt x="54" y="0"/>
                </a:lnTo>
                <a:close/>
              </a:path>
            </a:pathLst>
          </a:custGeom>
          <a:solidFill>
            <a:schemeClr val="tx2"/>
          </a:solidFill>
          <a:ln w="9525">
            <a:noFill/>
            <a:round/>
            <a:headEnd/>
            <a:tailEnd/>
          </a:ln>
        </p:spPr>
        <p:txBody>
          <a:bodyPr/>
          <a:lstStyle/>
          <a:p>
            <a:endParaRPr lang="en-US"/>
          </a:p>
        </p:txBody>
      </p:sp>
      <p:sp>
        <p:nvSpPr>
          <p:cNvPr id="22591" name="Freeform 60"/>
          <p:cNvSpPr>
            <a:spLocks/>
          </p:cNvSpPr>
          <p:nvPr/>
        </p:nvSpPr>
        <p:spPr bwMode="auto">
          <a:xfrm>
            <a:off x="4513263" y="4040188"/>
            <a:ext cx="104775" cy="134937"/>
          </a:xfrm>
          <a:custGeom>
            <a:avLst/>
            <a:gdLst>
              <a:gd name="T0" fmla="*/ 2147483647 w 250"/>
              <a:gd name="T1" fmla="*/ 2147483647 h 570"/>
              <a:gd name="T2" fmla="*/ 2147483647 w 250"/>
              <a:gd name="T3" fmla="*/ 2147483647 h 570"/>
              <a:gd name="T4" fmla="*/ 2147483647 w 250"/>
              <a:gd name="T5" fmla="*/ 2147483647 h 570"/>
              <a:gd name="T6" fmla="*/ 2147483647 w 250"/>
              <a:gd name="T7" fmla="*/ 2147483647 h 570"/>
              <a:gd name="T8" fmla="*/ 2147483647 w 250"/>
              <a:gd name="T9" fmla="*/ 2147483647 h 570"/>
              <a:gd name="T10" fmla="*/ 2147483647 w 250"/>
              <a:gd name="T11" fmla="*/ 2147483647 h 570"/>
              <a:gd name="T12" fmla="*/ 2147483647 w 250"/>
              <a:gd name="T13" fmla="*/ 2147483647 h 570"/>
              <a:gd name="T14" fmla="*/ 2147483647 w 250"/>
              <a:gd name="T15" fmla="*/ 2147483647 h 570"/>
              <a:gd name="T16" fmla="*/ 2147483647 w 250"/>
              <a:gd name="T17" fmla="*/ 2147483647 h 570"/>
              <a:gd name="T18" fmla="*/ 2147483647 w 250"/>
              <a:gd name="T19" fmla="*/ 2147483647 h 570"/>
              <a:gd name="T20" fmla="*/ 2147483647 w 250"/>
              <a:gd name="T21" fmla="*/ 2147483647 h 570"/>
              <a:gd name="T22" fmla="*/ 2147483647 w 250"/>
              <a:gd name="T23" fmla="*/ 2147483647 h 570"/>
              <a:gd name="T24" fmla="*/ 2147483647 w 250"/>
              <a:gd name="T25" fmla="*/ 2147483647 h 570"/>
              <a:gd name="T26" fmla="*/ 2147483647 w 250"/>
              <a:gd name="T27" fmla="*/ 2147483647 h 570"/>
              <a:gd name="T28" fmla="*/ 2147483647 w 250"/>
              <a:gd name="T29" fmla="*/ 2147483647 h 570"/>
              <a:gd name="T30" fmla="*/ 2147483647 w 250"/>
              <a:gd name="T31" fmla="*/ 2147483647 h 570"/>
              <a:gd name="T32" fmla="*/ 2147483647 w 250"/>
              <a:gd name="T33" fmla="*/ 2147483647 h 570"/>
              <a:gd name="T34" fmla="*/ 2147483647 w 250"/>
              <a:gd name="T35" fmla="*/ 2147483647 h 570"/>
              <a:gd name="T36" fmla="*/ 2147483647 w 250"/>
              <a:gd name="T37" fmla="*/ 2147483647 h 570"/>
              <a:gd name="T38" fmla="*/ 2147483647 w 250"/>
              <a:gd name="T39" fmla="*/ 2147483647 h 570"/>
              <a:gd name="T40" fmla="*/ 2147483647 w 250"/>
              <a:gd name="T41" fmla="*/ 2147483647 h 570"/>
              <a:gd name="T42" fmla="*/ 2147483647 w 250"/>
              <a:gd name="T43" fmla="*/ 2147483647 h 570"/>
              <a:gd name="T44" fmla="*/ 2147483647 w 250"/>
              <a:gd name="T45" fmla="*/ 2147483647 h 570"/>
              <a:gd name="T46" fmla="*/ 0 w 250"/>
              <a:gd name="T47" fmla="*/ 2147483647 h 570"/>
              <a:gd name="T48" fmla="*/ 0 w 250"/>
              <a:gd name="T49" fmla="*/ 2147483647 h 570"/>
              <a:gd name="T50" fmla="*/ 2147483647 w 250"/>
              <a:gd name="T51" fmla="*/ 2147483647 h 570"/>
              <a:gd name="T52" fmla="*/ 2147483647 w 250"/>
              <a:gd name="T53" fmla="*/ 2147483647 h 570"/>
              <a:gd name="T54" fmla="*/ 2147483647 w 250"/>
              <a:gd name="T55" fmla="*/ 2147483647 h 570"/>
              <a:gd name="T56" fmla="*/ 2147483647 w 250"/>
              <a:gd name="T57" fmla="*/ 2147483647 h 570"/>
              <a:gd name="T58" fmla="*/ 2147483647 w 250"/>
              <a:gd name="T59" fmla="*/ 2147483647 h 570"/>
              <a:gd name="T60" fmla="*/ 2147483647 w 250"/>
              <a:gd name="T61" fmla="*/ 2147483647 h 570"/>
              <a:gd name="T62" fmla="*/ 2147483647 w 250"/>
              <a:gd name="T63" fmla="*/ 2147483647 h 570"/>
              <a:gd name="T64" fmla="*/ 2147483647 w 250"/>
              <a:gd name="T65" fmla="*/ 2147483647 h 570"/>
              <a:gd name="T66" fmla="*/ 2147483647 w 250"/>
              <a:gd name="T67" fmla="*/ 2147483647 h 570"/>
              <a:gd name="T68" fmla="*/ 2147483647 w 250"/>
              <a:gd name="T69" fmla="*/ 2147483647 h 570"/>
              <a:gd name="T70" fmla="*/ 2147483647 w 250"/>
              <a:gd name="T71" fmla="*/ 2147483647 h 570"/>
              <a:gd name="T72" fmla="*/ 2147483647 w 250"/>
              <a:gd name="T73" fmla="*/ 2147483647 h 570"/>
              <a:gd name="T74" fmla="*/ 2147483647 w 250"/>
              <a:gd name="T75" fmla="*/ 2147483647 h 570"/>
              <a:gd name="T76" fmla="*/ 2147483647 w 250"/>
              <a:gd name="T77" fmla="*/ 2147483647 h 570"/>
              <a:gd name="T78" fmla="*/ 2147483647 w 250"/>
              <a:gd name="T79" fmla="*/ 2147483647 h 570"/>
              <a:gd name="T80" fmla="*/ 2147483647 w 250"/>
              <a:gd name="T81" fmla="*/ 2147483647 h 570"/>
              <a:gd name="T82" fmla="*/ 2147483647 w 250"/>
              <a:gd name="T83" fmla="*/ 2147483647 h 570"/>
              <a:gd name="T84" fmla="*/ 2147483647 w 250"/>
              <a:gd name="T85" fmla="*/ 2147483647 h 570"/>
              <a:gd name="T86" fmla="*/ 2147483647 w 250"/>
              <a:gd name="T87" fmla="*/ 2147483647 h 570"/>
              <a:gd name="T88" fmla="*/ 2147483647 w 250"/>
              <a:gd name="T89" fmla="*/ 2147483647 h 570"/>
              <a:gd name="T90" fmla="*/ 2147483647 w 250"/>
              <a:gd name="T91" fmla="*/ 2147483647 h 570"/>
              <a:gd name="T92" fmla="*/ 2147483647 w 250"/>
              <a:gd name="T93" fmla="*/ 2147483647 h 570"/>
              <a:gd name="T94" fmla="*/ 2147483647 w 250"/>
              <a:gd name="T95" fmla="*/ 2147483647 h 570"/>
              <a:gd name="T96" fmla="*/ 2147483647 w 250"/>
              <a:gd name="T97" fmla="*/ 2147483647 h 570"/>
              <a:gd name="T98" fmla="*/ 2147483647 w 250"/>
              <a:gd name="T99" fmla="*/ 2147483647 h 570"/>
              <a:gd name="T100" fmla="*/ 2147483647 w 250"/>
              <a:gd name="T101" fmla="*/ 0 h 570"/>
              <a:gd name="T102" fmla="*/ 2147483647 w 250"/>
              <a:gd name="T103" fmla="*/ 2147483647 h 570"/>
              <a:gd name="T104" fmla="*/ 2147483647 w 250"/>
              <a:gd name="T105" fmla="*/ 2147483647 h 570"/>
              <a:gd name="T106" fmla="*/ 2147483647 w 250"/>
              <a:gd name="T107" fmla="*/ 2147483647 h 570"/>
              <a:gd name="T108" fmla="*/ 2147483647 w 250"/>
              <a:gd name="T109" fmla="*/ 2147483647 h 570"/>
              <a:gd name="T110" fmla="*/ 2147483647 w 250"/>
              <a:gd name="T111" fmla="*/ 2147483647 h 5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0"/>
              <a:gd name="T169" fmla="*/ 0 h 570"/>
              <a:gd name="T170" fmla="*/ 250 w 250"/>
              <a:gd name="T171" fmla="*/ 570 h 5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0" h="570">
                <a:moveTo>
                  <a:pt x="175" y="12"/>
                </a:moveTo>
                <a:lnTo>
                  <a:pt x="177" y="13"/>
                </a:lnTo>
                <a:lnTo>
                  <a:pt x="178" y="26"/>
                </a:lnTo>
                <a:lnTo>
                  <a:pt x="178" y="39"/>
                </a:lnTo>
                <a:lnTo>
                  <a:pt x="178" y="54"/>
                </a:lnTo>
                <a:lnTo>
                  <a:pt x="177" y="67"/>
                </a:lnTo>
                <a:lnTo>
                  <a:pt x="174" y="82"/>
                </a:lnTo>
                <a:lnTo>
                  <a:pt x="171" y="98"/>
                </a:lnTo>
                <a:lnTo>
                  <a:pt x="166" y="114"/>
                </a:lnTo>
                <a:lnTo>
                  <a:pt x="161" y="129"/>
                </a:lnTo>
                <a:lnTo>
                  <a:pt x="147" y="163"/>
                </a:lnTo>
                <a:lnTo>
                  <a:pt x="131" y="198"/>
                </a:lnTo>
                <a:lnTo>
                  <a:pt x="114" y="233"/>
                </a:lnTo>
                <a:lnTo>
                  <a:pt x="94" y="269"/>
                </a:lnTo>
                <a:lnTo>
                  <a:pt x="76" y="306"/>
                </a:lnTo>
                <a:lnTo>
                  <a:pt x="57" y="343"/>
                </a:lnTo>
                <a:lnTo>
                  <a:pt x="40" y="380"/>
                </a:lnTo>
                <a:lnTo>
                  <a:pt x="25" y="417"/>
                </a:lnTo>
                <a:lnTo>
                  <a:pt x="18" y="436"/>
                </a:lnTo>
                <a:lnTo>
                  <a:pt x="12" y="455"/>
                </a:lnTo>
                <a:lnTo>
                  <a:pt x="7" y="475"/>
                </a:lnTo>
                <a:lnTo>
                  <a:pt x="3" y="493"/>
                </a:lnTo>
                <a:lnTo>
                  <a:pt x="1" y="513"/>
                </a:lnTo>
                <a:lnTo>
                  <a:pt x="0" y="532"/>
                </a:lnTo>
                <a:lnTo>
                  <a:pt x="0" y="551"/>
                </a:lnTo>
                <a:lnTo>
                  <a:pt x="2" y="570"/>
                </a:lnTo>
                <a:lnTo>
                  <a:pt x="72" y="561"/>
                </a:lnTo>
                <a:lnTo>
                  <a:pt x="71" y="547"/>
                </a:lnTo>
                <a:lnTo>
                  <a:pt x="71" y="534"/>
                </a:lnTo>
                <a:lnTo>
                  <a:pt x="72" y="520"/>
                </a:lnTo>
                <a:lnTo>
                  <a:pt x="73" y="505"/>
                </a:lnTo>
                <a:lnTo>
                  <a:pt x="77" y="490"/>
                </a:lnTo>
                <a:lnTo>
                  <a:pt x="81" y="475"/>
                </a:lnTo>
                <a:lnTo>
                  <a:pt x="86" y="459"/>
                </a:lnTo>
                <a:lnTo>
                  <a:pt x="92" y="443"/>
                </a:lnTo>
                <a:lnTo>
                  <a:pt x="105" y="408"/>
                </a:lnTo>
                <a:lnTo>
                  <a:pt x="121" y="374"/>
                </a:lnTo>
                <a:lnTo>
                  <a:pt x="140" y="338"/>
                </a:lnTo>
                <a:lnTo>
                  <a:pt x="158" y="302"/>
                </a:lnTo>
                <a:lnTo>
                  <a:pt x="177" y="265"/>
                </a:lnTo>
                <a:lnTo>
                  <a:pt x="195" y="229"/>
                </a:lnTo>
                <a:lnTo>
                  <a:pt x="212" y="192"/>
                </a:lnTo>
                <a:lnTo>
                  <a:pt x="227" y="155"/>
                </a:lnTo>
                <a:lnTo>
                  <a:pt x="233" y="135"/>
                </a:lnTo>
                <a:lnTo>
                  <a:pt x="239" y="117"/>
                </a:lnTo>
                <a:lnTo>
                  <a:pt x="243" y="97"/>
                </a:lnTo>
                <a:lnTo>
                  <a:pt x="247" y="77"/>
                </a:lnTo>
                <a:lnTo>
                  <a:pt x="249" y="59"/>
                </a:lnTo>
                <a:lnTo>
                  <a:pt x="250" y="39"/>
                </a:lnTo>
                <a:lnTo>
                  <a:pt x="249" y="19"/>
                </a:lnTo>
                <a:lnTo>
                  <a:pt x="247" y="0"/>
                </a:lnTo>
                <a:lnTo>
                  <a:pt x="247" y="1"/>
                </a:lnTo>
                <a:lnTo>
                  <a:pt x="175" y="12"/>
                </a:lnTo>
                <a:lnTo>
                  <a:pt x="175" y="13"/>
                </a:lnTo>
                <a:lnTo>
                  <a:pt x="177" y="13"/>
                </a:lnTo>
                <a:lnTo>
                  <a:pt x="175" y="12"/>
                </a:lnTo>
                <a:close/>
              </a:path>
            </a:pathLst>
          </a:custGeom>
          <a:solidFill>
            <a:schemeClr val="tx2"/>
          </a:solidFill>
          <a:ln w="9525">
            <a:noFill/>
            <a:round/>
            <a:headEnd/>
            <a:tailEnd/>
          </a:ln>
        </p:spPr>
        <p:txBody>
          <a:bodyPr/>
          <a:lstStyle/>
          <a:p>
            <a:endParaRPr lang="en-US"/>
          </a:p>
        </p:txBody>
      </p:sp>
      <p:sp>
        <p:nvSpPr>
          <p:cNvPr id="22592" name="Freeform 61"/>
          <p:cNvSpPr>
            <a:spLocks/>
          </p:cNvSpPr>
          <p:nvPr/>
        </p:nvSpPr>
        <p:spPr bwMode="auto">
          <a:xfrm>
            <a:off x="4437063" y="3929063"/>
            <a:ext cx="179387" cy="112712"/>
          </a:xfrm>
          <a:custGeom>
            <a:avLst/>
            <a:gdLst>
              <a:gd name="T0" fmla="*/ 0 w 426"/>
              <a:gd name="T1" fmla="*/ 2147483647 h 477"/>
              <a:gd name="T2" fmla="*/ 0 w 426"/>
              <a:gd name="T3" fmla="*/ 2147483647 h 477"/>
              <a:gd name="T4" fmla="*/ 2147483647 w 426"/>
              <a:gd name="T5" fmla="*/ 2147483647 h 477"/>
              <a:gd name="T6" fmla="*/ 2147483647 w 426"/>
              <a:gd name="T7" fmla="*/ 2147483647 h 477"/>
              <a:gd name="T8" fmla="*/ 2147483647 w 426"/>
              <a:gd name="T9" fmla="*/ 2147483647 h 477"/>
              <a:gd name="T10" fmla="*/ 2147483647 w 426"/>
              <a:gd name="T11" fmla="*/ 2147483647 h 477"/>
              <a:gd name="T12" fmla="*/ 2147483647 w 426"/>
              <a:gd name="T13" fmla="*/ 2147483647 h 477"/>
              <a:gd name="T14" fmla="*/ 2147483647 w 426"/>
              <a:gd name="T15" fmla="*/ 2147483647 h 477"/>
              <a:gd name="T16" fmla="*/ 2147483647 w 426"/>
              <a:gd name="T17" fmla="*/ 2147483647 h 477"/>
              <a:gd name="T18" fmla="*/ 2147483647 w 426"/>
              <a:gd name="T19" fmla="*/ 2147483647 h 477"/>
              <a:gd name="T20" fmla="*/ 2147483647 w 426"/>
              <a:gd name="T21" fmla="*/ 2147483647 h 477"/>
              <a:gd name="T22" fmla="*/ 2147483647 w 426"/>
              <a:gd name="T23" fmla="*/ 2147483647 h 477"/>
              <a:gd name="T24" fmla="*/ 2147483647 w 426"/>
              <a:gd name="T25" fmla="*/ 2147483647 h 477"/>
              <a:gd name="T26" fmla="*/ 2147483647 w 426"/>
              <a:gd name="T27" fmla="*/ 2147483647 h 477"/>
              <a:gd name="T28" fmla="*/ 2147483647 w 426"/>
              <a:gd name="T29" fmla="*/ 2147483647 h 477"/>
              <a:gd name="T30" fmla="*/ 2147483647 w 426"/>
              <a:gd name="T31" fmla="*/ 2147483647 h 477"/>
              <a:gd name="T32" fmla="*/ 2147483647 w 426"/>
              <a:gd name="T33" fmla="*/ 2147483647 h 477"/>
              <a:gd name="T34" fmla="*/ 2147483647 w 426"/>
              <a:gd name="T35" fmla="*/ 2147483647 h 477"/>
              <a:gd name="T36" fmla="*/ 2147483647 w 426"/>
              <a:gd name="T37" fmla="*/ 2147483647 h 477"/>
              <a:gd name="T38" fmla="*/ 2147483647 w 426"/>
              <a:gd name="T39" fmla="*/ 2147483647 h 477"/>
              <a:gd name="T40" fmla="*/ 2147483647 w 426"/>
              <a:gd name="T41" fmla="*/ 2147483647 h 477"/>
              <a:gd name="T42" fmla="*/ 2147483647 w 426"/>
              <a:gd name="T43" fmla="*/ 2147483647 h 477"/>
              <a:gd name="T44" fmla="*/ 2147483647 w 426"/>
              <a:gd name="T45" fmla="*/ 2147483647 h 477"/>
              <a:gd name="T46" fmla="*/ 2147483647 w 426"/>
              <a:gd name="T47" fmla="*/ 2147483647 h 477"/>
              <a:gd name="T48" fmla="*/ 2147483647 w 426"/>
              <a:gd name="T49" fmla="*/ 2147483647 h 477"/>
              <a:gd name="T50" fmla="*/ 2147483647 w 426"/>
              <a:gd name="T51" fmla="*/ 2147483647 h 477"/>
              <a:gd name="T52" fmla="*/ 2147483647 w 426"/>
              <a:gd name="T53" fmla="*/ 2147483647 h 477"/>
              <a:gd name="T54" fmla="*/ 2147483647 w 426"/>
              <a:gd name="T55" fmla="*/ 2147483647 h 477"/>
              <a:gd name="T56" fmla="*/ 2147483647 w 426"/>
              <a:gd name="T57" fmla="*/ 2147483647 h 477"/>
              <a:gd name="T58" fmla="*/ 2147483647 w 426"/>
              <a:gd name="T59" fmla="*/ 2147483647 h 477"/>
              <a:gd name="T60" fmla="*/ 2147483647 w 426"/>
              <a:gd name="T61" fmla="*/ 2147483647 h 477"/>
              <a:gd name="T62" fmla="*/ 2147483647 w 426"/>
              <a:gd name="T63" fmla="*/ 2147483647 h 477"/>
              <a:gd name="T64" fmla="*/ 2147483647 w 426"/>
              <a:gd name="T65" fmla="*/ 2147483647 h 477"/>
              <a:gd name="T66" fmla="*/ 2147483647 w 426"/>
              <a:gd name="T67" fmla="*/ 2147483647 h 477"/>
              <a:gd name="T68" fmla="*/ 2147483647 w 426"/>
              <a:gd name="T69" fmla="*/ 2147483647 h 477"/>
              <a:gd name="T70" fmla="*/ 2147483647 w 426"/>
              <a:gd name="T71" fmla="*/ 2147483647 h 477"/>
              <a:gd name="T72" fmla="*/ 2147483647 w 426"/>
              <a:gd name="T73" fmla="*/ 2147483647 h 477"/>
              <a:gd name="T74" fmla="*/ 2147483647 w 426"/>
              <a:gd name="T75" fmla="*/ 2147483647 h 477"/>
              <a:gd name="T76" fmla="*/ 2147483647 w 426"/>
              <a:gd name="T77" fmla="*/ 2147483647 h 477"/>
              <a:gd name="T78" fmla="*/ 2147483647 w 426"/>
              <a:gd name="T79" fmla="*/ 2147483647 h 477"/>
              <a:gd name="T80" fmla="*/ 2147483647 w 426"/>
              <a:gd name="T81" fmla="*/ 2147483647 h 477"/>
              <a:gd name="T82" fmla="*/ 2147483647 w 426"/>
              <a:gd name="T83" fmla="*/ 2147483647 h 477"/>
              <a:gd name="T84" fmla="*/ 2147483647 w 426"/>
              <a:gd name="T85" fmla="*/ 2147483647 h 477"/>
              <a:gd name="T86" fmla="*/ 2147483647 w 426"/>
              <a:gd name="T87" fmla="*/ 2147483647 h 477"/>
              <a:gd name="T88" fmla="*/ 2147483647 w 426"/>
              <a:gd name="T89" fmla="*/ 2147483647 h 477"/>
              <a:gd name="T90" fmla="*/ 2147483647 w 426"/>
              <a:gd name="T91" fmla="*/ 2147483647 h 477"/>
              <a:gd name="T92" fmla="*/ 2147483647 w 426"/>
              <a:gd name="T93" fmla="*/ 2147483647 h 477"/>
              <a:gd name="T94" fmla="*/ 2147483647 w 426"/>
              <a:gd name="T95" fmla="*/ 2147483647 h 477"/>
              <a:gd name="T96" fmla="*/ 2147483647 w 426"/>
              <a:gd name="T97" fmla="*/ 2147483647 h 477"/>
              <a:gd name="T98" fmla="*/ 2147483647 w 426"/>
              <a:gd name="T99" fmla="*/ 2147483647 h 477"/>
              <a:gd name="T100" fmla="*/ 2147483647 w 426"/>
              <a:gd name="T101" fmla="*/ 0 h 477"/>
              <a:gd name="T102" fmla="*/ 2147483647 w 426"/>
              <a:gd name="T103" fmla="*/ 0 h 477"/>
              <a:gd name="T104" fmla="*/ 0 w 426"/>
              <a:gd name="T105" fmla="*/ 2147483647 h 477"/>
              <a:gd name="T106" fmla="*/ 0 w 426"/>
              <a:gd name="T107" fmla="*/ 2147483647 h 477"/>
              <a:gd name="T108" fmla="*/ 0 w 426"/>
              <a:gd name="T109" fmla="*/ 2147483647 h 4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6"/>
              <a:gd name="T166" fmla="*/ 0 h 477"/>
              <a:gd name="T167" fmla="*/ 426 w 426"/>
              <a:gd name="T168" fmla="*/ 477 h 4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6" h="477">
                <a:moveTo>
                  <a:pt x="0" y="12"/>
                </a:moveTo>
                <a:lnTo>
                  <a:pt x="0" y="12"/>
                </a:lnTo>
                <a:lnTo>
                  <a:pt x="5" y="32"/>
                </a:lnTo>
                <a:lnTo>
                  <a:pt x="11" y="50"/>
                </a:lnTo>
                <a:lnTo>
                  <a:pt x="19" y="69"/>
                </a:lnTo>
                <a:lnTo>
                  <a:pt x="27" y="86"/>
                </a:lnTo>
                <a:lnTo>
                  <a:pt x="37" y="102"/>
                </a:lnTo>
                <a:lnTo>
                  <a:pt x="48" y="119"/>
                </a:lnTo>
                <a:lnTo>
                  <a:pt x="60" y="135"/>
                </a:lnTo>
                <a:lnTo>
                  <a:pt x="73" y="150"/>
                </a:lnTo>
                <a:lnTo>
                  <a:pt x="100" y="181"/>
                </a:lnTo>
                <a:lnTo>
                  <a:pt x="128" y="209"/>
                </a:lnTo>
                <a:lnTo>
                  <a:pt x="159" y="237"/>
                </a:lnTo>
                <a:lnTo>
                  <a:pt x="190" y="266"/>
                </a:lnTo>
                <a:lnTo>
                  <a:pt x="219" y="293"/>
                </a:lnTo>
                <a:lnTo>
                  <a:pt x="249" y="320"/>
                </a:lnTo>
                <a:lnTo>
                  <a:pt x="276" y="347"/>
                </a:lnTo>
                <a:lnTo>
                  <a:pt x="300" y="374"/>
                </a:lnTo>
                <a:lnTo>
                  <a:pt x="310" y="387"/>
                </a:lnTo>
                <a:lnTo>
                  <a:pt x="320" y="401"/>
                </a:lnTo>
                <a:lnTo>
                  <a:pt x="329" y="413"/>
                </a:lnTo>
                <a:lnTo>
                  <a:pt x="336" y="427"/>
                </a:lnTo>
                <a:lnTo>
                  <a:pt x="343" y="440"/>
                </a:lnTo>
                <a:lnTo>
                  <a:pt x="348" y="452"/>
                </a:lnTo>
                <a:lnTo>
                  <a:pt x="352" y="465"/>
                </a:lnTo>
                <a:lnTo>
                  <a:pt x="354" y="477"/>
                </a:lnTo>
                <a:lnTo>
                  <a:pt x="426" y="466"/>
                </a:lnTo>
                <a:lnTo>
                  <a:pt x="421" y="446"/>
                </a:lnTo>
                <a:lnTo>
                  <a:pt x="416" y="428"/>
                </a:lnTo>
                <a:lnTo>
                  <a:pt x="409" y="411"/>
                </a:lnTo>
                <a:lnTo>
                  <a:pt x="400" y="393"/>
                </a:lnTo>
                <a:lnTo>
                  <a:pt x="390" y="376"/>
                </a:lnTo>
                <a:lnTo>
                  <a:pt x="379" y="360"/>
                </a:lnTo>
                <a:lnTo>
                  <a:pt x="367" y="343"/>
                </a:lnTo>
                <a:lnTo>
                  <a:pt x="354" y="327"/>
                </a:lnTo>
                <a:lnTo>
                  <a:pt x="327" y="298"/>
                </a:lnTo>
                <a:lnTo>
                  <a:pt x="298" y="269"/>
                </a:lnTo>
                <a:lnTo>
                  <a:pt x="268" y="241"/>
                </a:lnTo>
                <a:lnTo>
                  <a:pt x="238" y="213"/>
                </a:lnTo>
                <a:lnTo>
                  <a:pt x="207" y="186"/>
                </a:lnTo>
                <a:lnTo>
                  <a:pt x="179" y="159"/>
                </a:lnTo>
                <a:lnTo>
                  <a:pt x="151" y="131"/>
                </a:lnTo>
                <a:lnTo>
                  <a:pt x="127" y="103"/>
                </a:lnTo>
                <a:lnTo>
                  <a:pt x="116" y="91"/>
                </a:lnTo>
                <a:lnTo>
                  <a:pt x="106" y="77"/>
                </a:lnTo>
                <a:lnTo>
                  <a:pt x="97" y="64"/>
                </a:lnTo>
                <a:lnTo>
                  <a:pt x="90" y="52"/>
                </a:lnTo>
                <a:lnTo>
                  <a:pt x="83" y="38"/>
                </a:lnTo>
                <a:lnTo>
                  <a:pt x="78" y="26"/>
                </a:lnTo>
                <a:lnTo>
                  <a:pt x="73" y="12"/>
                </a:lnTo>
                <a:lnTo>
                  <a:pt x="70" y="0"/>
                </a:lnTo>
                <a:lnTo>
                  <a:pt x="0" y="12"/>
                </a:lnTo>
                <a:close/>
              </a:path>
            </a:pathLst>
          </a:custGeom>
          <a:solidFill>
            <a:schemeClr val="tx2"/>
          </a:solidFill>
          <a:ln w="9525">
            <a:noFill/>
            <a:round/>
            <a:headEnd/>
            <a:tailEnd/>
          </a:ln>
        </p:spPr>
        <p:txBody>
          <a:bodyPr/>
          <a:lstStyle/>
          <a:p>
            <a:endParaRPr lang="en-US"/>
          </a:p>
        </p:txBody>
      </p:sp>
      <p:sp>
        <p:nvSpPr>
          <p:cNvPr id="22593" name="Freeform 62"/>
          <p:cNvSpPr>
            <a:spLocks/>
          </p:cNvSpPr>
          <p:nvPr/>
        </p:nvSpPr>
        <p:spPr bwMode="auto">
          <a:xfrm>
            <a:off x="4433888" y="3795713"/>
            <a:ext cx="107950" cy="134937"/>
          </a:xfrm>
          <a:custGeom>
            <a:avLst/>
            <a:gdLst>
              <a:gd name="T0" fmla="*/ 2147483647 w 253"/>
              <a:gd name="T1" fmla="*/ 2147483647 h 570"/>
              <a:gd name="T2" fmla="*/ 2147483647 w 253"/>
              <a:gd name="T3" fmla="*/ 2147483647 h 570"/>
              <a:gd name="T4" fmla="*/ 2147483647 w 253"/>
              <a:gd name="T5" fmla="*/ 2147483647 h 570"/>
              <a:gd name="T6" fmla="*/ 2147483647 w 253"/>
              <a:gd name="T7" fmla="*/ 2147483647 h 570"/>
              <a:gd name="T8" fmla="*/ 2147483647 w 253"/>
              <a:gd name="T9" fmla="*/ 2147483647 h 570"/>
              <a:gd name="T10" fmla="*/ 2147483647 w 253"/>
              <a:gd name="T11" fmla="*/ 2147483647 h 570"/>
              <a:gd name="T12" fmla="*/ 2147483647 w 253"/>
              <a:gd name="T13" fmla="*/ 2147483647 h 570"/>
              <a:gd name="T14" fmla="*/ 2147483647 w 253"/>
              <a:gd name="T15" fmla="*/ 2147483647 h 570"/>
              <a:gd name="T16" fmla="*/ 2147483647 w 253"/>
              <a:gd name="T17" fmla="*/ 2147483647 h 570"/>
              <a:gd name="T18" fmla="*/ 2147483647 w 253"/>
              <a:gd name="T19" fmla="*/ 2147483647 h 570"/>
              <a:gd name="T20" fmla="*/ 2147483647 w 253"/>
              <a:gd name="T21" fmla="*/ 2147483647 h 570"/>
              <a:gd name="T22" fmla="*/ 2147483647 w 253"/>
              <a:gd name="T23" fmla="*/ 2147483647 h 570"/>
              <a:gd name="T24" fmla="*/ 2147483647 w 253"/>
              <a:gd name="T25" fmla="*/ 2147483647 h 570"/>
              <a:gd name="T26" fmla="*/ 2147483647 w 253"/>
              <a:gd name="T27" fmla="*/ 2147483647 h 570"/>
              <a:gd name="T28" fmla="*/ 2147483647 w 253"/>
              <a:gd name="T29" fmla="*/ 2147483647 h 570"/>
              <a:gd name="T30" fmla="*/ 2147483647 w 253"/>
              <a:gd name="T31" fmla="*/ 2147483647 h 570"/>
              <a:gd name="T32" fmla="*/ 2147483647 w 253"/>
              <a:gd name="T33" fmla="*/ 2147483647 h 570"/>
              <a:gd name="T34" fmla="*/ 2147483647 w 253"/>
              <a:gd name="T35" fmla="*/ 2147483647 h 570"/>
              <a:gd name="T36" fmla="*/ 2147483647 w 253"/>
              <a:gd name="T37" fmla="*/ 2147483647 h 570"/>
              <a:gd name="T38" fmla="*/ 2147483647 w 253"/>
              <a:gd name="T39" fmla="*/ 2147483647 h 570"/>
              <a:gd name="T40" fmla="*/ 2147483647 w 253"/>
              <a:gd name="T41" fmla="*/ 2147483647 h 570"/>
              <a:gd name="T42" fmla="*/ 2147483647 w 253"/>
              <a:gd name="T43" fmla="*/ 2147483647 h 570"/>
              <a:gd name="T44" fmla="*/ 2147483647 w 253"/>
              <a:gd name="T45" fmla="*/ 2147483647 h 570"/>
              <a:gd name="T46" fmla="*/ 0 w 253"/>
              <a:gd name="T47" fmla="*/ 2147483647 h 570"/>
              <a:gd name="T48" fmla="*/ 2147483647 w 253"/>
              <a:gd name="T49" fmla="*/ 2147483647 h 570"/>
              <a:gd name="T50" fmla="*/ 2147483647 w 253"/>
              <a:gd name="T51" fmla="*/ 2147483647 h 570"/>
              <a:gd name="T52" fmla="*/ 2147483647 w 253"/>
              <a:gd name="T53" fmla="*/ 2147483647 h 570"/>
              <a:gd name="T54" fmla="*/ 2147483647 w 253"/>
              <a:gd name="T55" fmla="*/ 2147483647 h 570"/>
              <a:gd name="T56" fmla="*/ 2147483647 w 253"/>
              <a:gd name="T57" fmla="*/ 2147483647 h 570"/>
              <a:gd name="T58" fmla="*/ 2147483647 w 253"/>
              <a:gd name="T59" fmla="*/ 2147483647 h 570"/>
              <a:gd name="T60" fmla="*/ 2147483647 w 253"/>
              <a:gd name="T61" fmla="*/ 2147483647 h 570"/>
              <a:gd name="T62" fmla="*/ 2147483647 w 253"/>
              <a:gd name="T63" fmla="*/ 2147483647 h 570"/>
              <a:gd name="T64" fmla="*/ 2147483647 w 253"/>
              <a:gd name="T65" fmla="*/ 2147483647 h 570"/>
              <a:gd name="T66" fmla="*/ 2147483647 w 253"/>
              <a:gd name="T67" fmla="*/ 2147483647 h 570"/>
              <a:gd name="T68" fmla="*/ 2147483647 w 253"/>
              <a:gd name="T69" fmla="*/ 2147483647 h 570"/>
              <a:gd name="T70" fmla="*/ 2147483647 w 253"/>
              <a:gd name="T71" fmla="*/ 2147483647 h 570"/>
              <a:gd name="T72" fmla="*/ 2147483647 w 253"/>
              <a:gd name="T73" fmla="*/ 2147483647 h 570"/>
              <a:gd name="T74" fmla="*/ 2147483647 w 253"/>
              <a:gd name="T75" fmla="*/ 2147483647 h 570"/>
              <a:gd name="T76" fmla="*/ 2147483647 w 253"/>
              <a:gd name="T77" fmla="*/ 2147483647 h 570"/>
              <a:gd name="T78" fmla="*/ 2147483647 w 253"/>
              <a:gd name="T79" fmla="*/ 2147483647 h 570"/>
              <a:gd name="T80" fmla="*/ 2147483647 w 253"/>
              <a:gd name="T81" fmla="*/ 2147483647 h 570"/>
              <a:gd name="T82" fmla="*/ 2147483647 w 253"/>
              <a:gd name="T83" fmla="*/ 2147483647 h 570"/>
              <a:gd name="T84" fmla="*/ 2147483647 w 253"/>
              <a:gd name="T85" fmla="*/ 2147483647 h 570"/>
              <a:gd name="T86" fmla="*/ 2147483647 w 253"/>
              <a:gd name="T87" fmla="*/ 2147483647 h 570"/>
              <a:gd name="T88" fmla="*/ 2147483647 w 253"/>
              <a:gd name="T89" fmla="*/ 2147483647 h 570"/>
              <a:gd name="T90" fmla="*/ 2147483647 w 253"/>
              <a:gd name="T91" fmla="*/ 2147483647 h 570"/>
              <a:gd name="T92" fmla="*/ 2147483647 w 253"/>
              <a:gd name="T93" fmla="*/ 2147483647 h 570"/>
              <a:gd name="T94" fmla="*/ 2147483647 w 253"/>
              <a:gd name="T95" fmla="*/ 2147483647 h 570"/>
              <a:gd name="T96" fmla="*/ 2147483647 w 253"/>
              <a:gd name="T97" fmla="*/ 2147483647 h 570"/>
              <a:gd name="T98" fmla="*/ 2147483647 w 253"/>
              <a:gd name="T99" fmla="*/ 2147483647 h 570"/>
              <a:gd name="T100" fmla="*/ 2147483647 w 253"/>
              <a:gd name="T101" fmla="*/ 0 h 570"/>
              <a:gd name="T102" fmla="*/ 2147483647 w 253"/>
              <a:gd name="T103" fmla="*/ 2147483647 h 570"/>
              <a:gd name="T104" fmla="*/ 2147483647 w 253"/>
              <a:gd name="T105" fmla="*/ 2147483647 h 570"/>
              <a:gd name="T106" fmla="*/ 2147483647 w 253"/>
              <a:gd name="T107" fmla="*/ 2147483647 h 570"/>
              <a:gd name="T108" fmla="*/ 2147483647 w 253"/>
              <a:gd name="T109" fmla="*/ 2147483647 h 570"/>
              <a:gd name="T110" fmla="*/ 2147483647 w 253"/>
              <a:gd name="T111" fmla="*/ 2147483647 h 5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570"/>
              <a:gd name="T170" fmla="*/ 253 w 253"/>
              <a:gd name="T171" fmla="*/ 570 h 5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570">
                <a:moveTo>
                  <a:pt x="178" y="11"/>
                </a:moveTo>
                <a:lnTo>
                  <a:pt x="179" y="12"/>
                </a:lnTo>
                <a:lnTo>
                  <a:pt x="180" y="25"/>
                </a:lnTo>
                <a:lnTo>
                  <a:pt x="181" y="38"/>
                </a:lnTo>
                <a:lnTo>
                  <a:pt x="180" y="52"/>
                </a:lnTo>
                <a:lnTo>
                  <a:pt x="179" y="66"/>
                </a:lnTo>
                <a:lnTo>
                  <a:pt x="176" y="82"/>
                </a:lnTo>
                <a:lnTo>
                  <a:pt x="173" y="97"/>
                </a:lnTo>
                <a:lnTo>
                  <a:pt x="168" y="113"/>
                </a:lnTo>
                <a:lnTo>
                  <a:pt x="162" y="129"/>
                </a:lnTo>
                <a:lnTo>
                  <a:pt x="148" y="162"/>
                </a:lnTo>
                <a:lnTo>
                  <a:pt x="132" y="196"/>
                </a:lnTo>
                <a:lnTo>
                  <a:pt x="115" y="232"/>
                </a:lnTo>
                <a:lnTo>
                  <a:pt x="95" y="269"/>
                </a:lnTo>
                <a:lnTo>
                  <a:pt x="77" y="305"/>
                </a:lnTo>
                <a:lnTo>
                  <a:pt x="58" y="341"/>
                </a:lnTo>
                <a:lnTo>
                  <a:pt x="40" y="380"/>
                </a:lnTo>
                <a:lnTo>
                  <a:pt x="25" y="416"/>
                </a:lnTo>
                <a:lnTo>
                  <a:pt x="19" y="436"/>
                </a:lnTo>
                <a:lnTo>
                  <a:pt x="13" y="455"/>
                </a:lnTo>
                <a:lnTo>
                  <a:pt x="8" y="474"/>
                </a:lnTo>
                <a:lnTo>
                  <a:pt x="4" y="493"/>
                </a:lnTo>
                <a:lnTo>
                  <a:pt x="2" y="512"/>
                </a:lnTo>
                <a:lnTo>
                  <a:pt x="0" y="532"/>
                </a:lnTo>
                <a:lnTo>
                  <a:pt x="2" y="551"/>
                </a:lnTo>
                <a:lnTo>
                  <a:pt x="4" y="570"/>
                </a:lnTo>
                <a:lnTo>
                  <a:pt x="74" y="558"/>
                </a:lnTo>
                <a:lnTo>
                  <a:pt x="73" y="546"/>
                </a:lnTo>
                <a:lnTo>
                  <a:pt x="73" y="532"/>
                </a:lnTo>
                <a:lnTo>
                  <a:pt x="73" y="519"/>
                </a:lnTo>
                <a:lnTo>
                  <a:pt x="74" y="504"/>
                </a:lnTo>
                <a:lnTo>
                  <a:pt x="78" y="489"/>
                </a:lnTo>
                <a:lnTo>
                  <a:pt x="82" y="473"/>
                </a:lnTo>
                <a:lnTo>
                  <a:pt x="87" y="458"/>
                </a:lnTo>
                <a:lnTo>
                  <a:pt x="92" y="442"/>
                </a:lnTo>
                <a:lnTo>
                  <a:pt x="106" y="408"/>
                </a:lnTo>
                <a:lnTo>
                  <a:pt x="122" y="373"/>
                </a:lnTo>
                <a:lnTo>
                  <a:pt x="139" y="338"/>
                </a:lnTo>
                <a:lnTo>
                  <a:pt x="159" y="301"/>
                </a:lnTo>
                <a:lnTo>
                  <a:pt x="178" y="265"/>
                </a:lnTo>
                <a:lnTo>
                  <a:pt x="197" y="228"/>
                </a:lnTo>
                <a:lnTo>
                  <a:pt x="215" y="190"/>
                </a:lnTo>
                <a:lnTo>
                  <a:pt x="229" y="153"/>
                </a:lnTo>
                <a:lnTo>
                  <a:pt x="235" y="134"/>
                </a:lnTo>
                <a:lnTo>
                  <a:pt x="242" y="115"/>
                </a:lnTo>
                <a:lnTo>
                  <a:pt x="245" y="95"/>
                </a:lnTo>
                <a:lnTo>
                  <a:pt x="249" y="77"/>
                </a:lnTo>
                <a:lnTo>
                  <a:pt x="251" y="57"/>
                </a:lnTo>
                <a:lnTo>
                  <a:pt x="253" y="38"/>
                </a:lnTo>
                <a:lnTo>
                  <a:pt x="251" y="19"/>
                </a:lnTo>
                <a:lnTo>
                  <a:pt x="249" y="0"/>
                </a:lnTo>
                <a:lnTo>
                  <a:pt x="249" y="1"/>
                </a:lnTo>
                <a:lnTo>
                  <a:pt x="178" y="11"/>
                </a:lnTo>
                <a:lnTo>
                  <a:pt x="179" y="12"/>
                </a:lnTo>
                <a:lnTo>
                  <a:pt x="178" y="11"/>
                </a:lnTo>
                <a:close/>
              </a:path>
            </a:pathLst>
          </a:custGeom>
          <a:solidFill>
            <a:schemeClr val="tx2"/>
          </a:solidFill>
          <a:ln w="9525">
            <a:noFill/>
            <a:round/>
            <a:headEnd/>
            <a:tailEnd/>
          </a:ln>
        </p:spPr>
        <p:txBody>
          <a:bodyPr/>
          <a:lstStyle/>
          <a:p>
            <a:endParaRPr lang="en-US"/>
          </a:p>
        </p:txBody>
      </p:sp>
      <p:sp>
        <p:nvSpPr>
          <p:cNvPr id="22594" name="Freeform 63"/>
          <p:cNvSpPr>
            <a:spLocks/>
          </p:cNvSpPr>
          <p:nvPr/>
        </p:nvSpPr>
        <p:spPr bwMode="auto">
          <a:xfrm>
            <a:off x="4360863" y="3684588"/>
            <a:ext cx="179387" cy="112712"/>
          </a:xfrm>
          <a:custGeom>
            <a:avLst/>
            <a:gdLst>
              <a:gd name="T0" fmla="*/ 0 w 426"/>
              <a:gd name="T1" fmla="*/ 2147483647 h 478"/>
              <a:gd name="T2" fmla="*/ 0 w 426"/>
              <a:gd name="T3" fmla="*/ 2147483647 h 478"/>
              <a:gd name="T4" fmla="*/ 2147483647 w 426"/>
              <a:gd name="T5" fmla="*/ 2147483647 h 478"/>
              <a:gd name="T6" fmla="*/ 2147483647 w 426"/>
              <a:gd name="T7" fmla="*/ 2147483647 h 478"/>
              <a:gd name="T8" fmla="*/ 2147483647 w 426"/>
              <a:gd name="T9" fmla="*/ 2147483647 h 478"/>
              <a:gd name="T10" fmla="*/ 2147483647 w 426"/>
              <a:gd name="T11" fmla="*/ 2147483647 h 478"/>
              <a:gd name="T12" fmla="*/ 2147483647 w 426"/>
              <a:gd name="T13" fmla="*/ 2147483647 h 478"/>
              <a:gd name="T14" fmla="*/ 2147483647 w 426"/>
              <a:gd name="T15" fmla="*/ 2147483647 h 478"/>
              <a:gd name="T16" fmla="*/ 2147483647 w 426"/>
              <a:gd name="T17" fmla="*/ 2147483647 h 478"/>
              <a:gd name="T18" fmla="*/ 2147483647 w 426"/>
              <a:gd name="T19" fmla="*/ 2147483647 h 478"/>
              <a:gd name="T20" fmla="*/ 2147483647 w 426"/>
              <a:gd name="T21" fmla="*/ 2147483647 h 478"/>
              <a:gd name="T22" fmla="*/ 2147483647 w 426"/>
              <a:gd name="T23" fmla="*/ 2147483647 h 478"/>
              <a:gd name="T24" fmla="*/ 2147483647 w 426"/>
              <a:gd name="T25" fmla="*/ 2147483647 h 478"/>
              <a:gd name="T26" fmla="*/ 2147483647 w 426"/>
              <a:gd name="T27" fmla="*/ 2147483647 h 478"/>
              <a:gd name="T28" fmla="*/ 2147483647 w 426"/>
              <a:gd name="T29" fmla="*/ 2147483647 h 478"/>
              <a:gd name="T30" fmla="*/ 2147483647 w 426"/>
              <a:gd name="T31" fmla="*/ 2147483647 h 478"/>
              <a:gd name="T32" fmla="*/ 2147483647 w 426"/>
              <a:gd name="T33" fmla="*/ 2147483647 h 478"/>
              <a:gd name="T34" fmla="*/ 2147483647 w 426"/>
              <a:gd name="T35" fmla="*/ 2147483647 h 478"/>
              <a:gd name="T36" fmla="*/ 2147483647 w 426"/>
              <a:gd name="T37" fmla="*/ 2147483647 h 478"/>
              <a:gd name="T38" fmla="*/ 2147483647 w 426"/>
              <a:gd name="T39" fmla="*/ 2147483647 h 478"/>
              <a:gd name="T40" fmla="*/ 2147483647 w 426"/>
              <a:gd name="T41" fmla="*/ 2147483647 h 478"/>
              <a:gd name="T42" fmla="*/ 2147483647 w 426"/>
              <a:gd name="T43" fmla="*/ 2147483647 h 478"/>
              <a:gd name="T44" fmla="*/ 2147483647 w 426"/>
              <a:gd name="T45" fmla="*/ 2147483647 h 478"/>
              <a:gd name="T46" fmla="*/ 2147483647 w 426"/>
              <a:gd name="T47" fmla="*/ 2147483647 h 478"/>
              <a:gd name="T48" fmla="*/ 2147483647 w 426"/>
              <a:gd name="T49" fmla="*/ 2147483647 h 478"/>
              <a:gd name="T50" fmla="*/ 2147483647 w 426"/>
              <a:gd name="T51" fmla="*/ 2147483647 h 478"/>
              <a:gd name="T52" fmla="*/ 2147483647 w 426"/>
              <a:gd name="T53" fmla="*/ 2147483647 h 478"/>
              <a:gd name="T54" fmla="*/ 2147483647 w 426"/>
              <a:gd name="T55" fmla="*/ 2147483647 h 478"/>
              <a:gd name="T56" fmla="*/ 2147483647 w 426"/>
              <a:gd name="T57" fmla="*/ 2147483647 h 478"/>
              <a:gd name="T58" fmla="*/ 2147483647 w 426"/>
              <a:gd name="T59" fmla="*/ 2147483647 h 478"/>
              <a:gd name="T60" fmla="*/ 2147483647 w 426"/>
              <a:gd name="T61" fmla="*/ 2147483647 h 478"/>
              <a:gd name="T62" fmla="*/ 2147483647 w 426"/>
              <a:gd name="T63" fmla="*/ 2147483647 h 478"/>
              <a:gd name="T64" fmla="*/ 2147483647 w 426"/>
              <a:gd name="T65" fmla="*/ 2147483647 h 478"/>
              <a:gd name="T66" fmla="*/ 2147483647 w 426"/>
              <a:gd name="T67" fmla="*/ 2147483647 h 478"/>
              <a:gd name="T68" fmla="*/ 2147483647 w 426"/>
              <a:gd name="T69" fmla="*/ 2147483647 h 478"/>
              <a:gd name="T70" fmla="*/ 2147483647 w 426"/>
              <a:gd name="T71" fmla="*/ 2147483647 h 478"/>
              <a:gd name="T72" fmla="*/ 2147483647 w 426"/>
              <a:gd name="T73" fmla="*/ 2147483647 h 478"/>
              <a:gd name="T74" fmla="*/ 2147483647 w 426"/>
              <a:gd name="T75" fmla="*/ 2147483647 h 478"/>
              <a:gd name="T76" fmla="*/ 2147483647 w 426"/>
              <a:gd name="T77" fmla="*/ 2147483647 h 478"/>
              <a:gd name="T78" fmla="*/ 2147483647 w 426"/>
              <a:gd name="T79" fmla="*/ 2147483647 h 478"/>
              <a:gd name="T80" fmla="*/ 2147483647 w 426"/>
              <a:gd name="T81" fmla="*/ 2147483647 h 478"/>
              <a:gd name="T82" fmla="*/ 2147483647 w 426"/>
              <a:gd name="T83" fmla="*/ 2147483647 h 478"/>
              <a:gd name="T84" fmla="*/ 2147483647 w 426"/>
              <a:gd name="T85" fmla="*/ 2147483647 h 478"/>
              <a:gd name="T86" fmla="*/ 2147483647 w 426"/>
              <a:gd name="T87" fmla="*/ 2147483647 h 478"/>
              <a:gd name="T88" fmla="*/ 2147483647 w 426"/>
              <a:gd name="T89" fmla="*/ 2147483647 h 478"/>
              <a:gd name="T90" fmla="*/ 2147483647 w 426"/>
              <a:gd name="T91" fmla="*/ 2147483647 h 478"/>
              <a:gd name="T92" fmla="*/ 2147483647 w 426"/>
              <a:gd name="T93" fmla="*/ 2147483647 h 478"/>
              <a:gd name="T94" fmla="*/ 2147483647 w 426"/>
              <a:gd name="T95" fmla="*/ 2147483647 h 478"/>
              <a:gd name="T96" fmla="*/ 2147483647 w 426"/>
              <a:gd name="T97" fmla="*/ 2147483647 h 478"/>
              <a:gd name="T98" fmla="*/ 2147483647 w 426"/>
              <a:gd name="T99" fmla="*/ 2147483647 h 478"/>
              <a:gd name="T100" fmla="*/ 2147483647 w 426"/>
              <a:gd name="T101" fmla="*/ 0 h 478"/>
              <a:gd name="T102" fmla="*/ 2147483647 w 426"/>
              <a:gd name="T103" fmla="*/ 2147483647 h 478"/>
              <a:gd name="T104" fmla="*/ 0 w 426"/>
              <a:gd name="T105" fmla="*/ 2147483647 h 478"/>
              <a:gd name="T106" fmla="*/ 0 w 426"/>
              <a:gd name="T107" fmla="*/ 2147483647 h 478"/>
              <a:gd name="T108" fmla="*/ 0 w 426"/>
              <a:gd name="T109" fmla="*/ 2147483647 h 478"/>
              <a:gd name="T110" fmla="*/ 0 w 426"/>
              <a:gd name="T111" fmla="*/ 2147483647 h 4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6"/>
              <a:gd name="T169" fmla="*/ 0 h 478"/>
              <a:gd name="T170" fmla="*/ 426 w 426"/>
              <a:gd name="T171" fmla="*/ 478 h 4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6" h="478">
                <a:moveTo>
                  <a:pt x="0" y="13"/>
                </a:moveTo>
                <a:lnTo>
                  <a:pt x="0" y="14"/>
                </a:lnTo>
                <a:lnTo>
                  <a:pt x="5" y="32"/>
                </a:lnTo>
                <a:lnTo>
                  <a:pt x="11" y="51"/>
                </a:lnTo>
                <a:lnTo>
                  <a:pt x="19" y="69"/>
                </a:lnTo>
                <a:lnTo>
                  <a:pt x="27" y="86"/>
                </a:lnTo>
                <a:lnTo>
                  <a:pt x="37" y="104"/>
                </a:lnTo>
                <a:lnTo>
                  <a:pt x="48" y="120"/>
                </a:lnTo>
                <a:lnTo>
                  <a:pt x="61" y="136"/>
                </a:lnTo>
                <a:lnTo>
                  <a:pt x="74" y="152"/>
                </a:lnTo>
                <a:lnTo>
                  <a:pt x="100" y="181"/>
                </a:lnTo>
                <a:lnTo>
                  <a:pt x="130" y="209"/>
                </a:lnTo>
                <a:lnTo>
                  <a:pt x="160" y="238"/>
                </a:lnTo>
                <a:lnTo>
                  <a:pt x="191" y="266"/>
                </a:lnTo>
                <a:lnTo>
                  <a:pt x="221" y="293"/>
                </a:lnTo>
                <a:lnTo>
                  <a:pt x="250" y="320"/>
                </a:lnTo>
                <a:lnTo>
                  <a:pt x="277" y="347"/>
                </a:lnTo>
                <a:lnTo>
                  <a:pt x="302" y="376"/>
                </a:lnTo>
                <a:lnTo>
                  <a:pt x="312" y="388"/>
                </a:lnTo>
                <a:lnTo>
                  <a:pt x="321" y="401"/>
                </a:lnTo>
                <a:lnTo>
                  <a:pt x="330" y="415"/>
                </a:lnTo>
                <a:lnTo>
                  <a:pt x="337" y="427"/>
                </a:lnTo>
                <a:lnTo>
                  <a:pt x="344" y="441"/>
                </a:lnTo>
                <a:lnTo>
                  <a:pt x="348" y="453"/>
                </a:lnTo>
                <a:lnTo>
                  <a:pt x="352" y="465"/>
                </a:lnTo>
                <a:lnTo>
                  <a:pt x="355" y="478"/>
                </a:lnTo>
                <a:lnTo>
                  <a:pt x="426" y="468"/>
                </a:lnTo>
                <a:lnTo>
                  <a:pt x="422" y="448"/>
                </a:lnTo>
                <a:lnTo>
                  <a:pt x="416" y="430"/>
                </a:lnTo>
                <a:lnTo>
                  <a:pt x="409" y="411"/>
                </a:lnTo>
                <a:lnTo>
                  <a:pt x="400" y="394"/>
                </a:lnTo>
                <a:lnTo>
                  <a:pt x="390" y="377"/>
                </a:lnTo>
                <a:lnTo>
                  <a:pt x="380" y="361"/>
                </a:lnTo>
                <a:lnTo>
                  <a:pt x="368" y="345"/>
                </a:lnTo>
                <a:lnTo>
                  <a:pt x="356" y="329"/>
                </a:lnTo>
                <a:lnTo>
                  <a:pt x="329" y="299"/>
                </a:lnTo>
                <a:lnTo>
                  <a:pt x="299" y="270"/>
                </a:lnTo>
                <a:lnTo>
                  <a:pt x="270" y="241"/>
                </a:lnTo>
                <a:lnTo>
                  <a:pt x="239" y="213"/>
                </a:lnTo>
                <a:lnTo>
                  <a:pt x="208" y="186"/>
                </a:lnTo>
                <a:lnTo>
                  <a:pt x="179" y="159"/>
                </a:lnTo>
                <a:lnTo>
                  <a:pt x="152" y="132"/>
                </a:lnTo>
                <a:lnTo>
                  <a:pt x="127" y="104"/>
                </a:lnTo>
                <a:lnTo>
                  <a:pt x="117" y="91"/>
                </a:lnTo>
                <a:lnTo>
                  <a:pt x="106" y="78"/>
                </a:lnTo>
                <a:lnTo>
                  <a:pt x="98" y="66"/>
                </a:lnTo>
                <a:lnTo>
                  <a:pt x="90" y="52"/>
                </a:lnTo>
                <a:lnTo>
                  <a:pt x="83" y="39"/>
                </a:lnTo>
                <a:lnTo>
                  <a:pt x="78" y="26"/>
                </a:lnTo>
                <a:lnTo>
                  <a:pt x="74" y="14"/>
                </a:lnTo>
                <a:lnTo>
                  <a:pt x="70" y="0"/>
                </a:lnTo>
                <a:lnTo>
                  <a:pt x="70" y="2"/>
                </a:lnTo>
                <a:lnTo>
                  <a:pt x="0" y="13"/>
                </a:lnTo>
                <a:lnTo>
                  <a:pt x="0" y="14"/>
                </a:lnTo>
                <a:lnTo>
                  <a:pt x="0" y="13"/>
                </a:lnTo>
                <a:close/>
              </a:path>
            </a:pathLst>
          </a:custGeom>
          <a:solidFill>
            <a:schemeClr val="tx2"/>
          </a:solidFill>
          <a:ln w="9525">
            <a:noFill/>
            <a:round/>
            <a:headEnd/>
            <a:tailEnd/>
          </a:ln>
        </p:spPr>
        <p:txBody>
          <a:bodyPr/>
          <a:lstStyle/>
          <a:p>
            <a:endParaRPr lang="en-US"/>
          </a:p>
        </p:txBody>
      </p:sp>
      <p:sp>
        <p:nvSpPr>
          <p:cNvPr id="22595" name="Freeform 64"/>
          <p:cNvSpPr>
            <a:spLocks/>
          </p:cNvSpPr>
          <p:nvPr/>
        </p:nvSpPr>
        <p:spPr bwMode="auto">
          <a:xfrm>
            <a:off x="4360863" y="3551238"/>
            <a:ext cx="104775" cy="136525"/>
          </a:xfrm>
          <a:custGeom>
            <a:avLst/>
            <a:gdLst>
              <a:gd name="T0" fmla="*/ 2147483647 w 251"/>
              <a:gd name="T1" fmla="*/ 2147483647 h 571"/>
              <a:gd name="T2" fmla="*/ 2147483647 w 251"/>
              <a:gd name="T3" fmla="*/ 2147483647 h 571"/>
              <a:gd name="T4" fmla="*/ 2147483647 w 251"/>
              <a:gd name="T5" fmla="*/ 2147483647 h 571"/>
              <a:gd name="T6" fmla="*/ 2147483647 w 251"/>
              <a:gd name="T7" fmla="*/ 2147483647 h 571"/>
              <a:gd name="T8" fmla="*/ 2147483647 w 251"/>
              <a:gd name="T9" fmla="*/ 2147483647 h 571"/>
              <a:gd name="T10" fmla="*/ 2147483647 w 251"/>
              <a:gd name="T11" fmla="*/ 2147483647 h 571"/>
              <a:gd name="T12" fmla="*/ 2147483647 w 251"/>
              <a:gd name="T13" fmla="*/ 2147483647 h 571"/>
              <a:gd name="T14" fmla="*/ 2147483647 w 251"/>
              <a:gd name="T15" fmla="*/ 2147483647 h 571"/>
              <a:gd name="T16" fmla="*/ 2147483647 w 251"/>
              <a:gd name="T17" fmla="*/ 2147483647 h 571"/>
              <a:gd name="T18" fmla="*/ 2147483647 w 251"/>
              <a:gd name="T19" fmla="*/ 2147483647 h 571"/>
              <a:gd name="T20" fmla="*/ 2147483647 w 251"/>
              <a:gd name="T21" fmla="*/ 2147483647 h 571"/>
              <a:gd name="T22" fmla="*/ 2147483647 w 251"/>
              <a:gd name="T23" fmla="*/ 2147483647 h 571"/>
              <a:gd name="T24" fmla="*/ 2147483647 w 251"/>
              <a:gd name="T25" fmla="*/ 2147483647 h 571"/>
              <a:gd name="T26" fmla="*/ 2147483647 w 251"/>
              <a:gd name="T27" fmla="*/ 2147483647 h 571"/>
              <a:gd name="T28" fmla="*/ 2147483647 w 251"/>
              <a:gd name="T29" fmla="*/ 2147483647 h 571"/>
              <a:gd name="T30" fmla="*/ 2147483647 w 251"/>
              <a:gd name="T31" fmla="*/ 2147483647 h 571"/>
              <a:gd name="T32" fmla="*/ 2147483647 w 251"/>
              <a:gd name="T33" fmla="*/ 2147483647 h 571"/>
              <a:gd name="T34" fmla="*/ 2147483647 w 251"/>
              <a:gd name="T35" fmla="*/ 2147483647 h 571"/>
              <a:gd name="T36" fmla="*/ 2147483647 w 251"/>
              <a:gd name="T37" fmla="*/ 2147483647 h 571"/>
              <a:gd name="T38" fmla="*/ 2147483647 w 251"/>
              <a:gd name="T39" fmla="*/ 2147483647 h 571"/>
              <a:gd name="T40" fmla="*/ 2147483647 w 251"/>
              <a:gd name="T41" fmla="*/ 2147483647 h 571"/>
              <a:gd name="T42" fmla="*/ 2147483647 w 251"/>
              <a:gd name="T43" fmla="*/ 2147483647 h 571"/>
              <a:gd name="T44" fmla="*/ 2147483647 w 251"/>
              <a:gd name="T45" fmla="*/ 2147483647 h 571"/>
              <a:gd name="T46" fmla="*/ 0 w 251"/>
              <a:gd name="T47" fmla="*/ 2147483647 h 571"/>
              <a:gd name="T48" fmla="*/ 0 w 251"/>
              <a:gd name="T49" fmla="*/ 2147483647 h 571"/>
              <a:gd name="T50" fmla="*/ 2147483647 w 251"/>
              <a:gd name="T51" fmla="*/ 2147483647 h 571"/>
              <a:gd name="T52" fmla="*/ 2147483647 w 251"/>
              <a:gd name="T53" fmla="*/ 2147483647 h 571"/>
              <a:gd name="T54" fmla="*/ 2147483647 w 251"/>
              <a:gd name="T55" fmla="*/ 2147483647 h 571"/>
              <a:gd name="T56" fmla="*/ 2147483647 w 251"/>
              <a:gd name="T57" fmla="*/ 2147483647 h 571"/>
              <a:gd name="T58" fmla="*/ 2147483647 w 251"/>
              <a:gd name="T59" fmla="*/ 2147483647 h 571"/>
              <a:gd name="T60" fmla="*/ 2147483647 w 251"/>
              <a:gd name="T61" fmla="*/ 2147483647 h 571"/>
              <a:gd name="T62" fmla="*/ 2147483647 w 251"/>
              <a:gd name="T63" fmla="*/ 2147483647 h 571"/>
              <a:gd name="T64" fmla="*/ 2147483647 w 251"/>
              <a:gd name="T65" fmla="*/ 2147483647 h 571"/>
              <a:gd name="T66" fmla="*/ 2147483647 w 251"/>
              <a:gd name="T67" fmla="*/ 2147483647 h 571"/>
              <a:gd name="T68" fmla="*/ 2147483647 w 251"/>
              <a:gd name="T69" fmla="*/ 2147483647 h 571"/>
              <a:gd name="T70" fmla="*/ 2147483647 w 251"/>
              <a:gd name="T71" fmla="*/ 2147483647 h 571"/>
              <a:gd name="T72" fmla="*/ 2147483647 w 251"/>
              <a:gd name="T73" fmla="*/ 2147483647 h 571"/>
              <a:gd name="T74" fmla="*/ 2147483647 w 251"/>
              <a:gd name="T75" fmla="*/ 2147483647 h 571"/>
              <a:gd name="T76" fmla="*/ 2147483647 w 251"/>
              <a:gd name="T77" fmla="*/ 2147483647 h 571"/>
              <a:gd name="T78" fmla="*/ 2147483647 w 251"/>
              <a:gd name="T79" fmla="*/ 2147483647 h 571"/>
              <a:gd name="T80" fmla="*/ 2147483647 w 251"/>
              <a:gd name="T81" fmla="*/ 2147483647 h 571"/>
              <a:gd name="T82" fmla="*/ 2147483647 w 251"/>
              <a:gd name="T83" fmla="*/ 2147483647 h 571"/>
              <a:gd name="T84" fmla="*/ 2147483647 w 251"/>
              <a:gd name="T85" fmla="*/ 2147483647 h 571"/>
              <a:gd name="T86" fmla="*/ 2147483647 w 251"/>
              <a:gd name="T87" fmla="*/ 2147483647 h 571"/>
              <a:gd name="T88" fmla="*/ 2147483647 w 251"/>
              <a:gd name="T89" fmla="*/ 2147483647 h 571"/>
              <a:gd name="T90" fmla="*/ 2147483647 w 251"/>
              <a:gd name="T91" fmla="*/ 2147483647 h 571"/>
              <a:gd name="T92" fmla="*/ 2147483647 w 251"/>
              <a:gd name="T93" fmla="*/ 2147483647 h 571"/>
              <a:gd name="T94" fmla="*/ 2147483647 w 251"/>
              <a:gd name="T95" fmla="*/ 2147483647 h 571"/>
              <a:gd name="T96" fmla="*/ 2147483647 w 251"/>
              <a:gd name="T97" fmla="*/ 2147483647 h 571"/>
              <a:gd name="T98" fmla="*/ 2147483647 w 251"/>
              <a:gd name="T99" fmla="*/ 2147483647 h 571"/>
              <a:gd name="T100" fmla="*/ 2147483647 w 251"/>
              <a:gd name="T101" fmla="*/ 0 h 571"/>
              <a:gd name="T102" fmla="*/ 2147483647 w 251"/>
              <a:gd name="T103" fmla="*/ 2147483647 h 571"/>
              <a:gd name="T104" fmla="*/ 2147483647 w 251"/>
              <a:gd name="T105" fmla="*/ 2147483647 h 571"/>
              <a:gd name="T106" fmla="*/ 2147483647 w 251"/>
              <a:gd name="T107" fmla="*/ 2147483647 h 571"/>
              <a:gd name="T108" fmla="*/ 2147483647 w 251"/>
              <a:gd name="T109" fmla="*/ 2147483647 h 571"/>
              <a:gd name="T110" fmla="*/ 2147483647 w 251"/>
              <a:gd name="T111" fmla="*/ 2147483647 h 5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1"/>
              <a:gd name="T169" fmla="*/ 0 h 571"/>
              <a:gd name="T170" fmla="*/ 251 w 251"/>
              <a:gd name="T171" fmla="*/ 571 h 5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1" h="571">
                <a:moveTo>
                  <a:pt x="177" y="12"/>
                </a:moveTo>
                <a:lnTo>
                  <a:pt x="177" y="14"/>
                </a:lnTo>
                <a:lnTo>
                  <a:pt x="178" y="26"/>
                </a:lnTo>
                <a:lnTo>
                  <a:pt x="179" y="39"/>
                </a:lnTo>
                <a:lnTo>
                  <a:pt x="178" y="53"/>
                </a:lnTo>
                <a:lnTo>
                  <a:pt x="177" y="68"/>
                </a:lnTo>
                <a:lnTo>
                  <a:pt x="175" y="82"/>
                </a:lnTo>
                <a:lnTo>
                  <a:pt x="171" y="97"/>
                </a:lnTo>
                <a:lnTo>
                  <a:pt x="166" y="113"/>
                </a:lnTo>
                <a:lnTo>
                  <a:pt x="161" y="129"/>
                </a:lnTo>
                <a:lnTo>
                  <a:pt x="148" y="164"/>
                </a:lnTo>
                <a:lnTo>
                  <a:pt x="132" y="198"/>
                </a:lnTo>
                <a:lnTo>
                  <a:pt x="114" y="234"/>
                </a:lnTo>
                <a:lnTo>
                  <a:pt x="95" y="269"/>
                </a:lnTo>
                <a:lnTo>
                  <a:pt x="76" y="306"/>
                </a:lnTo>
                <a:lnTo>
                  <a:pt x="56" y="343"/>
                </a:lnTo>
                <a:lnTo>
                  <a:pt x="39" y="380"/>
                </a:lnTo>
                <a:lnTo>
                  <a:pt x="25" y="417"/>
                </a:lnTo>
                <a:lnTo>
                  <a:pt x="18" y="437"/>
                </a:lnTo>
                <a:lnTo>
                  <a:pt x="12" y="455"/>
                </a:lnTo>
                <a:lnTo>
                  <a:pt x="7" y="475"/>
                </a:lnTo>
                <a:lnTo>
                  <a:pt x="4" y="493"/>
                </a:lnTo>
                <a:lnTo>
                  <a:pt x="1" y="513"/>
                </a:lnTo>
                <a:lnTo>
                  <a:pt x="0" y="533"/>
                </a:lnTo>
                <a:lnTo>
                  <a:pt x="0" y="551"/>
                </a:lnTo>
                <a:lnTo>
                  <a:pt x="2" y="571"/>
                </a:lnTo>
                <a:lnTo>
                  <a:pt x="72" y="560"/>
                </a:lnTo>
                <a:lnTo>
                  <a:pt x="71" y="547"/>
                </a:lnTo>
                <a:lnTo>
                  <a:pt x="71" y="534"/>
                </a:lnTo>
                <a:lnTo>
                  <a:pt x="72" y="519"/>
                </a:lnTo>
                <a:lnTo>
                  <a:pt x="74" y="504"/>
                </a:lnTo>
                <a:lnTo>
                  <a:pt x="77" y="490"/>
                </a:lnTo>
                <a:lnTo>
                  <a:pt x="81" y="475"/>
                </a:lnTo>
                <a:lnTo>
                  <a:pt x="86" y="459"/>
                </a:lnTo>
                <a:lnTo>
                  <a:pt x="91" y="443"/>
                </a:lnTo>
                <a:lnTo>
                  <a:pt x="106" y="408"/>
                </a:lnTo>
                <a:lnTo>
                  <a:pt x="122" y="374"/>
                </a:lnTo>
                <a:lnTo>
                  <a:pt x="139" y="338"/>
                </a:lnTo>
                <a:lnTo>
                  <a:pt x="159" y="303"/>
                </a:lnTo>
                <a:lnTo>
                  <a:pt x="177" y="266"/>
                </a:lnTo>
                <a:lnTo>
                  <a:pt x="195" y="229"/>
                </a:lnTo>
                <a:lnTo>
                  <a:pt x="213" y="192"/>
                </a:lnTo>
                <a:lnTo>
                  <a:pt x="227" y="154"/>
                </a:lnTo>
                <a:lnTo>
                  <a:pt x="235" y="135"/>
                </a:lnTo>
                <a:lnTo>
                  <a:pt x="240" y="116"/>
                </a:lnTo>
                <a:lnTo>
                  <a:pt x="245" y="97"/>
                </a:lnTo>
                <a:lnTo>
                  <a:pt x="248" y="78"/>
                </a:lnTo>
                <a:lnTo>
                  <a:pt x="250" y="58"/>
                </a:lnTo>
                <a:lnTo>
                  <a:pt x="251" y="39"/>
                </a:lnTo>
                <a:lnTo>
                  <a:pt x="250" y="20"/>
                </a:lnTo>
                <a:lnTo>
                  <a:pt x="247" y="0"/>
                </a:lnTo>
                <a:lnTo>
                  <a:pt x="247" y="1"/>
                </a:lnTo>
                <a:lnTo>
                  <a:pt x="177" y="12"/>
                </a:lnTo>
                <a:lnTo>
                  <a:pt x="177" y="14"/>
                </a:lnTo>
                <a:lnTo>
                  <a:pt x="177" y="12"/>
                </a:lnTo>
                <a:close/>
              </a:path>
            </a:pathLst>
          </a:custGeom>
          <a:solidFill>
            <a:schemeClr val="tx2"/>
          </a:solidFill>
          <a:ln w="9525">
            <a:noFill/>
            <a:round/>
            <a:headEnd/>
            <a:tailEnd/>
          </a:ln>
        </p:spPr>
        <p:txBody>
          <a:bodyPr/>
          <a:lstStyle/>
          <a:p>
            <a:endParaRPr lang="en-US"/>
          </a:p>
        </p:txBody>
      </p:sp>
      <p:sp>
        <p:nvSpPr>
          <p:cNvPr id="22596" name="Freeform 65"/>
          <p:cNvSpPr>
            <a:spLocks/>
          </p:cNvSpPr>
          <p:nvPr/>
        </p:nvSpPr>
        <p:spPr bwMode="auto">
          <a:xfrm>
            <a:off x="4284663" y="3440113"/>
            <a:ext cx="179387" cy="114300"/>
          </a:xfrm>
          <a:custGeom>
            <a:avLst/>
            <a:gdLst>
              <a:gd name="T0" fmla="*/ 0 w 425"/>
              <a:gd name="T1" fmla="*/ 2147483647 h 477"/>
              <a:gd name="T2" fmla="*/ 2147483647 w 425"/>
              <a:gd name="T3" fmla="*/ 2147483647 h 477"/>
              <a:gd name="T4" fmla="*/ 2147483647 w 425"/>
              <a:gd name="T5" fmla="*/ 2147483647 h 477"/>
              <a:gd name="T6" fmla="*/ 2147483647 w 425"/>
              <a:gd name="T7" fmla="*/ 2147483647 h 477"/>
              <a:gd name="T8" fmla="*/ 2147483647 w 425"/>
              <a:gd name="T9" fmla="*/ 2147483647 h 477"/>
              <a:gd name="T10" fmla="*/ 2147483647 w 425"/>
              <a:gd name="T11" fmla="*/ 2147483647 h 477"/>
              <a:gd name="T12" fmla="*/ 2147483647 w 425"/>
              <a:gd name="T13" fmla="*/ 2147483647 h 477"/>
              <a:gd name="T14" fmla="*/ 2147483647 w 425"/>
              <a:gd name="T15" fmla="*/ 2147483647 h 477"/>
              <a:gd name="T16" fmla="*/ 2147483647 w 425"/>
              <a:gd name="T17" fmla="*/ 2147483647 h 477"/>
              <a:gd name="T18" fmla="*/ 2147483647 w 425"/>
              <a:gd name="T19" fmla="*/ 2147483647 h 477"/>
              <a:gd name="T20" fmla="*/ 2147483647 w 425"/>
              <a:gd name="T21" fmla="*/ 2147483647 h 477"/>
              <a:gd name="T22" fmla="*/ 2147483647 w 425"/>
              <a:gd name="T23" fmla="*/ 2147483647 h 477"/>
              <a:gd name="T24" fmla="*/ 2147483647 w 425"/>
              <a:gd name="T25" fmla="*/ 2147483647 h 477"/>
              <a:gd name="T26" fmla="*/ 2147483647 w 425"/>
              <a:gd name="T27" fmla="*/ 2147483647 h 477"/>
              <a:gd name="T28" fmla="*/ 2147483647 w 425"/>
              <a:gd name="T29" fmla="*/ 2147483647 h 477"/>
              <a:gd name="T30" fmla="*/ 2147483647 w 425"/>
              <a:gd name="T31" fmla="*/ 2147483647 h 477"/>
              <a:gd name="T32" fmla="*/ 2147483647 w 425"/>
              <a:gd name="T33" fmla="*/ 2147483647 h 477"/>
              <a:gd name="T34" fmla="*/ 2147483647 w 425"/>
              <a:gd name="T35" fmla="*/ 2147483647 h 477"/>
              <a:gd name="T36" fmla="*/ 2147483647 w 425"/>
              <a:gd name="T37" fmla="*/ 2147483647 h 477"/>
              <a:gd name="T38" fmla="*/ 2147483647 w 425"/>
              <a:gd name="T39" fmla="*/ 2147483647 h 477"/>
              <a:gd name="T40" fmla="*/ 2147483647 w 425"/>
              <a:gd name="T41" fmla="*/ 2147483647 h 477"/>
              <a:gd name="T42" fmla="*/ 2147483647 w 425"/>
              <a:gd name="T43" fmla="*/ 2147483647 h 477"/>
              <a:gd name="T44" fmla="*/ 2147483647 w 425"/>
              <a:gd name="T45" fmla="*/ 2147483647 h 477"/>
              <a:gd name="T46" fmla="*/ 2147483647 w 425"/>
              <a:gd name="T47" fmla="*/ 2147483647 h 477"/>
              <a:gd name="T48" fmla="*/ 2147483647 w 425"/>
              <a:gd name="T49" fmla="*/ 2147483647 h 477"/>
              <a:gd name="T50" fmla="*/ 2147483647 w 425"/>
              <a:gd name="T51" fmla="*/ 2147483647 h 477"/>
              <a:gd name="T52" fmla="*/ 2147483647 w 425"/>
              <a:gd name="T53" fmla="*/ 2147483647 h 477"/>
              <a:gd name="T54" fmla="*/ 2147483647 w 425"/>
              <a:gd name="T55" fmla="*/ 2147483647 h 477"/>
              <a:gd name="T56" fmla="*/ 2147483647 w 425"/>
              <a:gd name="T57" fmla="*/ 2147483647 h 477"/>
              <a:gd name="T58" fmla="*/ 2147483647 w 425"/>
              <a:gd name="T59" fmla="*/ 2147483647 h 477"/>
              <a:gd name="T60" fmla="*/ 2147483647 w 425"/>
              <a:gd name="T61" fmla="*/ 2147483647 h 477"/>
              <a:gd name="T62" fmla="*/ 2147483647 w 425"/>
              <a:gd name="T63" fmla="*/ 2147483647 h 477"/>
              <a:gd name="T64" fmla="*/ 2147483647 w 425"/>
              <a:gd name="T65" fmla="*/ 2147483647 h 477"/>
              <a:gd name="T66" fmla="*/ 2147483647 w 425"/>
              <a:gd name="T67" fmla="*/ 2147483647 h 477"/>
              <a:gd name="T68" fmla="*/ 2147483647 w 425"/>
              <a:gd name="T69" fmla="*/ 2147483647 h 477"/>
              <a:gd name="T70" fmla="*/ 2147483647 w 425"/>
              <a:gd name="T71" fmla="*/ 2147483647 h 477"/>
              <a:gd name="T72" fmla="*/ 2147483647 w 425"/>
              <a:gd name="T73" fmla="*/ 2147483647 h 477"/>
              <a:gd name="T74" fmla="*/ 2147483647 w 425"/>
              <a:gd name="T75" fmla="*/ 2147483647 h 477"/>
              <a:gd name="T76" fmla="*/ 2147483647 w 425"/>
              <a:gd name="T77" fmla="*/ 2147483647 h 477"/>
              <a:gd name="T78" fmla="*/ 2147483647 w 425"/>
              <a:gd name="T79" fmla="*/ 2147483647 h 477"/>
              <a:gd name="T80" fmla="*/ 2147483647 w 425"/>
              <a:gd name="T81" fmla="*/ 2147483647 h 477"/>
              <a:gd name="T82" fmla="*/ 2147483647 w 425"/>
              <a:gd name="T83" fmla="*/ 2147483647 h 477"/>
              <a:gd name="T84" fmla="*/ 2147483647 w 425"/>
              <a:gd name="T85" fmla="*/ 2147483647 h 477"/>
              <a:gd name="T86" fmla="*/ 2147483647 w 425"/>
              <a:gd name="T87" fmla="*/ 2147483647 h 477"/>
              <a:gd name="T88" fmla="*/ 2147483647 w 425"/>
              <a:gd name="T89" fmla="*/ 2147483647 h 477"/>
              <a:gd name="T90" fmla="*/ 2147483647 w 425"/>
              <a:gd name="T91" fmla="*/ 2147483647 h 477"/>
              <a:gd name="T92" fmla="*/ 2147483647 w 425"/>
              <a:gd name="T93" fmla="*/ 2147483647 h 477"/>
              <a:gd name="T94" fmla="*/ 2147483647 w 425"/>
              <a:gd name="T95" fmla="*/ 2147483647 h 477"/>
              <a:gd name="T96" fmla="*/ 2147483647 w 425"/>
              <a:gd name="T97" fmla="*/ 2147483647 h 477"/>
              <a:gd name="T98" fmla="*/ 2147483647 w 425"/>
              <a:gd name="T99" fmla="*/ 0 h 477"/>
              <a:gd name="T100" fmla="*/ 0 w 425"/>
              <a:gd name="T101" fmla="*/ 2147483647 h 4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5"/>
              <a:gd name="T154" fmla="*/ 0 h 477"/>
              <a:gd name="T155" fmla="*/ 425 w 425"/>
              <a:gd name="T156" fmla="*/ 477 h 4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5" h="477">
                <a:moveTo>
                  <a:pt x="0" y="12"/>
                </a:moveTo>
                <a:lnTo>
                  <a:pt x="4" y="32"/>
                </a:lnTo>
                <a:lnTo>
                  <a:pt x="11" y="51"/>
                </a:lnTo>
                <a:lnTo>
                  <a:pt x="18" y="68"/>
                </a:lnTo>
                <a:lnTo>
                  <a:pt x="27" y="85"/>
                </a:lnTo>
                <a:lnTo>
                  <a:pt x="36" y="102"/>
                </a:lnTo>
                <a:lnTo>
                  <a:pt x="48" y="118"/>
                </a:lnTo>
                <a:lnTo>
                  <a:pt x="60" y="134"/>
                </a:lnTo>
                <a:lnTo>
                  <a:pt x="73" y="150"/>
                </a:lnTo>
                <a:lnTo>
                  <a:pt x="100" y="180"/>
                </a:lnTo>
                <a:lnTo>
                  <a:pt x="129" y="209"/>
                </a:lnTo>
                <a:lnTo>
                  <a:pt x="159" y="238"/>
                </a:lnTo>
                <a:lnTo>
                  <a:pt x="190" y="265"/>
                </a:lnTo>
                <a:lnTo>
                  <a:pt x="221" y="293"/>
                </a:lnTo>
                <a:lnTo>
                  <a:pt x="249" y="320"/>
                </a:lnTo>
                <a:lnTo>
                  <a:pt x="276" y="347"/>
                </a:lnTo>
                <a:lnTo>
                  <a:pt x="301" y="374"/>
                </a:lnTo>
                <a:lnTo>
                  <a:pt x="311" y="386"/>
                </a:lnTo>
                <a:lnTo>
                  <a:pt x="321" y="400"/>
                </a:lnTo>
                <a:lnTo>
                  <a:pt x="329" y="413"/>
                </a:lnTo>
                <a:lnTo>
                  <a:pt x="337" y="426"/>
                </a:lnTo>
                <a:lnTo>
                  <a:pt x="343" y="439"/>
                </a:lnTo>
                <a:lnTo>
                  <a:pt x="349" y="452"/>
                </a:lnTo>
                <a:lnTo>
                  <a:pt x="353" y="464"/>
                </a:lnTo>
                <a:lnTo>
                  <a:pt x="355" y="477"/>
                </a:lnTo>
                <a:lnTo>
                  <a:pt x="425" y="466"/>
                </a:lnTo>
                <a:lnTo>
                  <a:pt x="421" y="447"/>
                </a:lnTo>
                <a:lnTo>
                  <a:pt x="415" y="428"/>
                </a:lnTo>
                <a:lnTo>
                  <a:pt x="408" y="410"/>
                </a:lnTo>
                <a:lnTo>
                  <a:pt x="399" y="392"/>
                </a:lnTo>
                <a:lnTo>
                  <a:pt x="391" y="375"/>
                </a:lnTo>
                <a:lnTo>
                  <a:pt x="380" y="359"/>
                </a:lnTo>
                <a:lnTo>
                  <a:pt x="367" y="343"/>
                </a:lnTo>
                <a:lnTo>
                  <a:pt x="355" y="327"/>
                </a:lnTo>
                <a:lnTo>
                  <a:pt x="328" y="298"/>
                </a:lnTo>
                <a:lnTo>
                  <a:pt x="300" y="268"/>
                </a:lnTo>
                <a:lnTo>
                  <a:pt x="269" y="240"/>
                </a:lnTo>
                <a:lnTo>
                  <a:pt x="238" y="212"/>
                </a:lnTo>
                <a:lnTo>
                  <a:pt x="207" y="185"/>
                </a:lnTo>
                <a:lnTo>
                  <a:pt x="179" y="158"/>
                </a:lnTo>
                <a:lnTo>
                  <a:pt x="151" y="131"/>
                </a:lnTo>
                <a:lnTo>
                  <a:pt x="126" y="103"/>
                </a:lnTo>
                <a:lnTo>
                  <a:pt x="116" y="90"/>
                </a:lnTo>
                <a:lnTo>
                  <a:pt x="107" y="78"/>
                </a:lnTo>
                <a:lnTo>
                  <a:pt x="97" y="64"/>
                </a:lnTo>
                <a:lnTo>
                  <a:pt x="89" y="51"/>
                </a:lnTo>
                <a:lnTo>
                  <a:pt x="83" y="38"/>
                </a:lnTo>
                <a:lnTo>
                  <a:pt x="77" y="25"/>
                </a:lnTo>
                <a:lnTo>
                  <a:pt x="73" y="12"/>
                </a:lnTo>
                <a:lnTo>
                  <a:pt x="70" y="0"/>
                </a:lnTo>
                <a:lnTo>
                  <a:pt x="0" y="12"/>
                </a:lnTo>
                <a:close/>
              </a:path>
            </a:pathLst>
          </a:custGeom>
          <a:solidFill>
            <a:schemeClr val="tx2"/>
          </a:solidFill>
          <a:ln w="9525">
            <a:noFill/>
            <a:round/>
            <a:headEnd/>
            <a:tailEnd/>
          </a:ln>
        </p:spPr>
        <p:txBody>
          <a:bodyPr/>
          <a:lstStyle/>
          <a:p>
            <a:endParaRPr lang="en-US"/>
          </a:p>
        </p:txBody>
      </p:sp>
      <p:sp>
        <p:nvSpPr>
          <p:cNvPr id="22597" name="Freeform 66"/>
          <p:cNvSpPr>
            <a:spLocks/>
          </p:cNvSpPr>
          <p:nvPr/>
        </p:nvSpPr>
        <p:spPr bwMode="auto">
          <a:xfrm>
            <a:off x="4208463" y="3344863"/>
            <a:ext cx="182562" cy="112712"/>
          </a:xfrm>
          <a:custGeom>
            <a:avLst/>
            <a:gdLst>
              <a:gd name="T0" fmla="*/ 2147483647 w 429"/>
              <a:gd name="T1" fmla="*/ 0 h 469"/>
              <a:gd name="T2" fmla="*/ 0 w 429"/>
              <a:gd name="T3" fmla="*/ 2147483647 h 469"/>
              <a:gd name="T4" fmla="*/ 2147483647 w 429"/>
              <a:gd name="T5" fmla="*/ 2147483647 h 469"/>
              <a:gd name="T6" fmla="*/ 2147483647 w 429"/>
              <a:gd name="T7" fmla="*/ 0 h 469"/>
              <a:gd name="T8" fmla="*/ 2147483647 w 429"/>
              <a:gd name="T9" fmla="*/ 0 h 469"/>
              <a:gd name="T10" fmla="*/ 0 60000 65536"/>
              <a:gd name="T11" fmla="*/ 0 60000 65536"/>
              <a:gd name="T12" fmla="*/ 0 60000 65536"/>
              <a:gd name="T13" fmla="*/ 0 60000 65536"/>
              <a:gd name="T14" fmla="*/ 0 60000 65536"/>
              <a:gd name="T15" fmla="*/ 0 w 429"/>
              <a:gd name="T16" fmla="*/ 0 h 469"/>
              <a:gd name="T17" fmla="*/ 429 w 429"/>
              <a:gd name="T18" fmla="*/ 469 h 469"/>
            </a:gdLst>
            <a:ahLst/>
            <a:cxnLst>
              <a:cxn ang="T10">
                <a:pos x="T0" y="T1"/>
              </a:cxn>
              <a:cxn ang="T11">
                <a:pos x="T2" y="T3"/>
              </a:cxn>
              <a:cxn ang="T12">
                <a:pos x="T4" y="T5"/>
              </a:cxn>
              <a:cxn ang="T13">
                <a:pos x="T6" y="T7"/>
              </a:cxn>
              <a:cxn ang="T14">
                <a:pos x="T8" y="T9"/>
              </a:cxn>
            </a:cxnLst>
            <a:rect l="T15" t="T16" r="T17" b="T18"/>
            <a:pathLst>
              <a:path w="429" h="469">
                <a:moveTo>
                  <a:pt x="136" y="0"/>
                </a:moveTo>
                <a:lnTo>
                  <a:pt x="0" y="469"/>
                </a:lnTo>
                <a:lnTo>
                  <a:pt x="429" y="391"/>
                </a:lnTo>
                <a:lnTo>
                  <a:pt x="136" y="0"/>
                </a:lnTo>
                <a:close/>
              </a:path>
            </a:pathLst>
          </a:custGeom>
          <a:solidFill>
            <a:schemeClr val="tx2"/>
          </a:solidFill>
          <a:ln w="9525">
            <a:noFill/>
            <a:round/>
            <a:headEnd/>
            <a:tailEnd/>
          </a:ln>
        </p:spPr>
        <p:txBody>
          <a:bodyPr/>
          <a:lstStyle/>
          <a:p>
            <a:endParaRPr lang="en-US"/>
          </a:p>
        </p:txBody>
      </p:sp>
      <p:sp>
        <p:nvSpPr>
          <p:cNvPr id="22598" name="Freeform 67"/>
          <p:cNvSpPr>
            <a:spLocks/>
          </p:cNvSpPr>
          <p:nvPr/>
        </p:nvSpPr>
        <p:spPr bwMode="auto">
          <a:xfrm>
            <a:off x="4818063" y="3975100"/>
            <a:ext cx="142875" cy="123825"/>
          </a:xfrm>
          <a:custGeom>
            <a:avLst/>
            <a:gdLst>
              <a:gd name="T0" fmla="*/ 2147483647 w 340"/>
              <a:gd name="T1" fmla="*/ 0 h 520"/>
              <a:gd name="T2" fmla="*/ 2147483647 w 340"/>
              <a:gd name="T3" fmla="*/ 0 h 520"/>
              <a:gd name="T4" fmla="*/ 2147483647 w 340"/>
              <a:gd name="T5" fmla="*/ 2147483647 h 520"/>
              <a:gd name="T6" fmla="*/ 2147483647 w 340"/>
              <a:gd name="T7" fmla="*/ 2147483647 h 520"/>
              <a:gd name="T8" fmla="*/ 2147483647 w 340"/>
              <a:gd name="T9" fmla="*/ 2147483647 h 520"/>
              <a:gd name="T10" fmla="*/ 2147483647 w 340"/>
              <a:gd name="T11" fmla="*/ 2147483647 h 520"/>
              <a:gd name="T12" fmla="*/ 2147483647 w 340"/>
              <a:gd name="T13" fmla="*/ 2147483647 h 520"/>
              <a:gd name="T14" fmla="*/ 2147483647 w 340"/>
              <a:gd name="T15" fmla="*/ 2147483647 h 520"/>
              <a:gd name="T16" fmla="*/ 2147483647 w 340"/>
              <a:gd name="T17" fmla="*/ 2147483647 h 520"/>
              <a:gd name="T18" fmla="*/ 2147483647 w 340"/>
              <a:gd name="T19" fmla="*/ 2147483647 h 520"/>
              <a:gd name="T20" fmla="*/ 2147483647 w 340"/>
              <a:gd name="T21" fmla="*/ 2147483647 h 520"/>
              <a:gd name="T22" fmla="*/ 2147483647 w 340"/>
              <a:gd name="T23" fmla="*/ 2147483647 h 520"/>
              <a:gd name="T24" fmla="*/ 2147483647 w 340"/>
              <a:gd name="T25" fmla="*/ 2147483647 h 520"/>
              <a:gd name="T26" fmla="*/ 2147483647 w 340"/>
              <a:gd name="T27" fmla="*/ 2147483647 h 520"/>
              <a:gd name="T28" fmla="*/ 2147483647 w 340"/>
              <a:gd name="T29" fmla="*/ 2147483647 h 520"/>
              <a:gd name="T30" fmla="*/ 2147483647 w 340"/>
              <a:gd name="T31" fmla="*/ 2147483647 h 520"/>
              <a:gd name="T32" fmla="*/ 2147483647 w 340"/>
              <a:gd name="T33" fmla="*/ 2147483647 h 520"/>
              <a:gd name="T34" fmla="*/ 2147483647 w 340"/>
              <a:gd name="T35" fmla="*/ 2147483647 h 520"/>
              <a:gd name="T36" fmla="*/ 2147483647 w 340"/>
              <a:gd name="T37" fmla="*/ 2147483647 h 520"/>
              <a:gd name="T38" fmla="*/ 2147483647 w 340"/>
              <a:gd name="T39" fmla="*/ 2147483647 h 520"/>
              <a:gd name="T40" fmla="*/ 2147483647 w 340"/>
              <a:gd name="T41" fmla="*/ 2147483647 h 520"/>
              <a:gd name="T42" fmla="*/ 2147483647 w 340"/>
              <a:gd name="T43" fmla="*/ 2147483647 h 520"/>
              <a:gd name="T44" fmla="*/ 2147483647 w 340"/>
              <a:gd name="T45" fmla="*/ 2147483647 h 520"/>
              <a:gd name="T46" fmla="*/ 2147483647 w 340"/>
              <a:gd name="T47" fmla="*/ 2147483647 h 520"/>
              <a:gd name="T48" fmla="*/ 2147483647 w 340"/>
              <a:gd name="T49" fmla="*/ 2147483647 h 520"/>
              <a:gd name="T50" fmla="*/ 0 w 340"/>
              <a:gd name="T51" fmla="*/ 2147483647 h 520"/>
              <a:gd name="T52" fmla="*/ 2147483647 w 340"/>
              <a:gd name="T53" fmla="*/ 2147483647 h 520"/>
              <a:gd name="T54" fmla="*/ 2147483647 w 340"/>
              <a:gd name="T55" fmla="*/ 2147483647 h 520"/>
              <a:gd name="T56" fmla="*/ 2147483647 w 340"/>
              <a:gd name="T57" fmla="*/ 2147483647 h 520"/>
              <a:gd name="T58" fmla="*/ 2147483647 w 340"/>
              <a:gd name="T59" fmla="*/ 2147483647 h 520"/>
              <a:gd name="T60" fmla="*/ 2147483647 w 340"/>
              <a:gd name="T61" fmla="*/ 2147483647 h 520"/>
              <a:gd name="T62" fmla="*/ 2147483647 w 340"/>
              <a:gd name="T63" fmla="*/ 2147483647 h 520"/>
              <a:gd name="T64" fmla="*/ 2147483647 w 340"/>
              <a:gd name="T65" fmla="*/ 2147483647 h 520"/>
              <a:gd name="T66" fmla="*/ 2147483647 w 340"/>
              <a:gd name="T67" fmla="*/ 2147483647 h 520"/>
              <a:gd name="T68" fmla="*/ 2147483647 w 340"/>
              <a:gd name="T69" fmla="*/ 2147483647 h 520"/>
              <a:gd name="T70" fmla="*/ 2147483647 w 340"/>
              <a:gd name="T71" fmla="*/ 2147483647 h 520"/>
              <a:gd name="T72" fmla="*/ 2147483647 w 340"/>
              <a:gd name="T73" fmla="*/ 2147483647 h 520"/>
              <a:gd name="T74" fmla="*/ 2147483647 w 340"/>
              <a:gd name="T75" fmla="*/ 2147483647 h 520"/>
              <a:gd name="T76" fmla="*/ 2147483647 w 340"/>
              <a:gd name="T77" fmla="*/ 2147483647 h 520"/>
              <a:gd name="T78" fmla="*/ 2147483647 w 340"/>
              <a:gd name="T79" fmla="*/ 2147483647 h 520"/>
              <a:gd name="T80" fmla="*/ 2147483647 w 340"/>
              <a:gd name="T81" fmla="*/ 2147483647 h 520"/>
              <a:gd name="T82" fmla="*/ 2147483647 w 340"/>
              <a:gd name="T83" fmla="*/ 2147483647 h 520"/>
              <a:gd name="T84" fmla="*/ 2147483647 w 340"/>
              <a:gd name="T85" fmla="*/ 2147483647 h 520"/>
              <a:gd name="T86" fmla="*/ 2147483647 w 340"/>
              <a:gd name="T87" fmla="*/ 2147483647 h 520"/>
              <a:gd name="T88" fmla="*/ 2147483647 w 340"/>
              <a:gd name="T89" fmla="*/ 2147483647 h 520"/>
              <a:gd name="T90" fmla="*/ 2147483647 w 340"/>
              <a:gd name="T91" fmla="*/ 2147483647 h 520"/>
              <a:gd name="T92" fmla="*/ 2147483647 w 340"/>
              <a:gd name="T93" fmla="*/ 2147483647 h 520"/>
              <a:gd name="T94" fmla="*/ 2147483647 w 340"/>
              <a:gd name="T95" fmla="*/ 2147483647 h 520"/>
              <a:gd name="T96" fmla="*/ 2147483647 w 340"/>
              <a:gd name="T97" fmla="*/ 2147483647 h 520"/>
              <a:gd name="T98" fmla="*/ 2147483647 w 340"/>
              <a:gd name="T99" fmla="*/ 2147483647 h 520"/>
              <a:gd name="T100" fmla="*/ 2147483647 w 340"/>
              <a:gd name="T101" fmla="*/ 0 h 520"/>
              <a:gd name="T102" fmla="*/ 2147483647 w 340"/>
              <a:gd name="T103" fmla="*/ 0 h 520"/>
              <a:gd name="T104" fmla="*/ 2147483647 w 340"/>
              <a:gd name="T105" fmla="*/ 0 h 520"/>
              <a:gd name="T106" fmla="*/ 2147483647 w 340"/>
              <a:gd name="T107" fmla="*/ 0 h 520"/>
              <a:gd name="T108" fmla="*/ 2147483647 w 340"/>
              <a:gd name="T109" fmla="*/ 0 h 5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0"/>
              <a:gd name="T166" fmla="*/ 0 h 520"/>
              <a:gd name="T167" fmla="*/ 340 w 340"/>
              <a:gd name="T168" fmla="*/ 520 h 5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0" h="520">
                <a:moveTo>
                  <a:pt x="268" y="0"/>
                </a:moveTo>
                <a:lnTo>
                  <a:pt x="268" y="0"/>
                </a:lnTo>
                <a:lnTo>
                  <a:pt x="268" y="13"/>
                </a:lnTo>
                <a:lnTo>
                  <a:pt x="267" y="25"/>
                </a:lnTo>
                <a:lnTo>
                  <a:pt x="264" y="39"/>
                </a:lnTo>
                <a:lnTo>
                  <a:pt x="260" y="54"/>
                </a:lnTo>
                <a:lnTo>
                  <a:pt x="255" y="67"/>
                </a:lnTo>
                <a:lnTo>
                  <a:pt x="249" y="82"/>
                </a:lnTo>
                <a:lnTo>
                  <a:pt x="241" y="97"/>
                </a:lnTo>
                <a:lnTo>
                  <a:pt x="233" y="112"/>
                </a:lnTo>
                <a:lnTo>
                  <a:pt x="214" y="142"/>
                </a:lnTo>
                <a:lnTo>
                  <a:pt x="192" y="173"/>
                </a:lnTo>
                <a:lnTo>
                  <a:pt x="169" y="205"/>
                </a:lnTo>
                <a:lnTo>
                  <a:pt x="144" y="238"/>
                </a:lnTo>
                <a:lnTo>
                  <a:pt x="120" y="270"/>
                </a:lnTo>
                <a:lnTo>
                  <a:pt x="95" y="303"/>
                </a:lnTo>
                <a:lnTo>
                  <a:pt x="72" y="337"/>
                </a:lnTo>
                <a:lnTo>
                  <a:pt x="50" y="371"/>
                </a:lnTo>
                <a:lnTo>
                  <a:pt x="40" y="388"/>
                </a:lnTo>
                <a:lnTo>
                  <a:pt x="31" y="407"/>
                </a:lnTo>
                <a:lnTo>
                  <a:pt x="22" y="424"/>
                </a:lnTo>
                <a:lnTo>
                  <a:pt x="15" y="442"/>
                </a:lnTo>
                <a:lnTo>
                  <a:pt x="9" y="461"/>
                </a:lnTo>
                <a:lnTo>
                  <a:pt x="5" y="479"/>
                </a:lnTo>
                <a:lnTo>
                  <a:pt x="2" y="499"/>
                </a:lnTo>
                <a:lnTo>
                  <a:pt x="0" y="519"/>
                </a:lnTo>
                <a:lnTo>
                  <a:pt x="72" y="520"/>
                </a:lnTo>
                <a:lnTo>
                  <a:pt x="73" y="508"/>
                </a:lnTo>
                <a:lnTo>
                  <a:pt x="75" y="494"/>
                </a:lnTo>
                <a:lnTo>
                  <a:pt x="78" y="481"/>
                </a:lnTo>
                <a:lnTo>
                  <a:pt x="83" y="466"/>
                </a:lnTo>
                <a:lnTo>
                  <a:pt x="88" y="452"/>
                </a:lnTo>
                <a:lnTo>
                  <a:pt x="95" y="437"/>
                </a:lnTo>
                <a:lnTo>
                  <a:pt x="102" y="423"/>
                </a:lnTo>
                <a:lnTo>
                  <a:pt x="111" y="408"/>
                </a:lnTo>
                <a:lnTo>
                  <a:pt x="131" y="376"/>
                </a:lnTo>
                <a:lnTo>
                  <a:pt x="153" y="345"/>
                </a:lnTo>
                <a:lnTo>
                  <a:pt x="176" y="313"/>
                </a:lnTo>
                <a:lnTo>
                  <a:pt x="201" y="281"/>
                </a:lnTo>
                <a:lnTo>
                  <a:pt x="227" y="248"/>
                </a:lnTo>
                <a:lnTo>
                  <a:pt x="251" y="215"/>
                </a:lnTo>
                <a:lnTo>
                  <a:pt x="273" y="182"/>
                </a:lnTo>
                <a:lnTo>
                  <a:pt x="294" y="147"/>
                </a:lnTo>
                <a:lnTo>
                  <a:pt x="304" y="130"/>
                </a:lnTo>
                <a:lnTo>
                  <a:pt x="313" y="112"/>
                </a:lnTo>
                <a:lnTo>
                  <a:pt x="321" y="93"/>
                </a:lnTo>
                <a:lnTo>
                  <a:pt x="327" y="76"/>
                </a:lnTo>
                <a:lnTo>
                  <a:pt x="334" y="56"/>
                </a:lnTo>
                <a:lnTo>
                  <a:pt x="337" y="38"/>
                </a:lnTo>
                <a:lnTo>
                  <a:pt x="340" y="18"/>
                </a:lnTo>
                <a:lnTo>
                  <a:pt x="340" y="0"/>
                </a:lnTo>
                <a:lnTo>
                  <a:pt x="268" y="0"/>
                </a:lnTo>
                <a:close/>
              </a:path>
            </a:pathLst>
          </a:custGeom>
          <a:solidFill>
            <a:schemeClr val="tx2"/>
          </a:solidFill>
          <a:ln w="9525">
            <a:noFill/>
            <a:round/>
            <a:headEnd/>
            <a:tailEnd/>
          </a:ln>
        </p:spPr>
        <p:txBody>
          <a:bodyPr/>
          <a:lstStyle/>
          <a:p>
            <a:endParaRPr lang="en-US"/>
          </a:p>
        </p:txBody>
      </p:sp>
      <p:sp>
        <p:nvSpPr>
          <p:cNvPr id="22599" name="Freeform 68"/>
          <p:cNvSpPr>
            <a:spLocks/>
          </p:cNvSpPr>
          <p:nvPr/>
        </p:nvSpPr>
        <p:spPr bwMode="auto">
          <a:xfrm>
            <a:off x="4818063" y="3851275"/>
            <a:ext cx="142875" cy="123825"/>
          </a:xfrm>
          <a:custGeom>
            <a:avLst/>
            <a:gdLst>
              <a:gd name="T0" fmla="*/ 0 w 340"/>
              <a:gd name="T1" fmla="*/ 0 h 521"/>
              <a:gd name="T2" fmla="*/ 0 w 340"/>
              <a:gd name="T3" fmla="*/ 0 h 521"/>
              <a:gd name="T4" fmla="*/ 2147483647 w 340"/>
              <a:gd name="T5" fmla="*/ 2147483647 h 521"/>
              <a:gd name="T6" fmla="*/ 2147483647 w 340"/>
              <a:gd name="T7" fmla="*/ 2147483647 h 521"/>
              <a:gd name="T8" fmla="*/ 2147483647 w 340"/>
              <a:gd name="T9" fmla="*/ 2147483647 h 521"/>
              <a:gd name="T10" fmla="*/ 2147483647 w 340"/>
              <a:gd name="T11" fmla="*/ 2147483647 h 521"/>
              <a:gd name="T12" fmla="*/ 2147483647 w 340"/>
              <a:gd name="T13" fmla="*/ 2147483647 h 521"/>
              <a:gd name="T14" fmla="*/ 2147483647 w 340"/>
              <a:gd name="T15" fmla="*/ 2147483647 h 521"/>
              <a:gd name="T16" fmla="*/ 2147483647 w 340"/>
              <a:gd name="T17" fmla="*/ 2147483647 h 521"/>
              <a:gd name="T18" fmla="*/ 2147483647 w 340"/>
              <a:gd name="T19" fmla="*/ 2147483647 h 521"/>
              <a:gd name="T20" fmla="*/ 2147483647 w 340"/>
              <a:gd name="T21" fmla="*/ 2147483647 h 521"/>
              <a:gd name="T22" fmla="*/ 2147483647 w 340"/>
              <a:gd name="T23" fmla="*/ 2147483647 h 521"/>
              <a:gd name="T24" fmla="*/ 2147483647 w 340"/>
              <a:gd name="T25" fmla="*/ 2147483647 h 521"/>
              <a:gd name="T26" fmla="*/ 2147483647 w 340"/>
              <a:gd name="T27" fmla="*/ 2147483647 h 521"/>
              <a:gd name="T28" fmla="*/ 2147483647 w 340"/>
              <a:gd name="T29" fmla="*/ 2147483647 h 521"/>
              <a:gd name="T30" fmla="*/ 2147483647 w 340"/>
              <a:gd name="T31" fmla="*/ 2147483647 h 521"/>
              <a:gd name="T32" fmla="*/ 2147483647 w 340"/>
              <a:gd name="T33" fmla="*/ 2147483647 h 521"/>
              <a:gd name="T34" fmla="*/ 2147483647 w 340"/>
              <a:gd name="T35" fmla="*/ 2147483647 h 521"/>
              <a:gd name="T36" fmla="*/ 2147483647 w 340"/>
              <a:gd name="T37" fmla="*/ 2147483647 h 521"/>
              <a:gd name="T38" fmla="*/ 2147483647 w 340"/>
              <a:gd name="T39" fmla="*/ 2147483647 h 521"/>
              <a:gd name="T40" fmla="*/ 2147483647 w 340"/>
              <a:gd name="T41" fmla="*/ 2147483647 h 521"/>
              <a:gd name="T42" fmla="*/ 2147483647 w 340"/>
              <a:gd name="T43" fmla="*/ 2147483647 h 521"/>
              <a:gd name="T44" fmla="*/ 2147483647 w 340"/>
              <a:gd name="T45" fmla="*/ 2147483647 h 521"/>
              <a:gd name="T46" fmla="*/ 2147483647 w 340"/>
              <a:gd name="T47" fmla="*/ 2147483647 h 521"/>
              <a:gd name="T48" fmla="*/ 2147483647 w 340"/>
              <a:gd name="T49" fmla="*/ 2147483647 h 521"/>
              <a:gd name="T50" fmla="*/ 2147483647 w 340"/>
              <a:gd name="T51" fmla="*/ 2147483647 h 521"/>
              <a:gd name="T52" fmla="*/ 2147483647 w 340"/>
              <a:gd name="T53" fmla="*/ 2147483647 h 521"/>
              <a:gd name="T54" fmla="*/ 2147483647 w 340"/>
              <a:gd name="T55" fmla="*/ 2147483647 h 521"/>
              <a:gd name="T56" fmla="*/ 2147483647 w 340"/>
              <a:gd name="T57" fmla="*/ 2147483647 h 521"/>
              <a:gd name="T58" fmla="*/ 2147483647 w 340"/>
              <a:gd name="T59" fmla="*/ 2147483647 h 521"/>
              <a:gd name="T60" fmla="*/ 2147483647 w 340"/>
              <a:gd name="T61" fmla="*/ 2147483647 h 521"/>
              <a:gd name="T62" fmla="*/ 2147483647 w 340"/>
              <a:gd name="T63" fmla="*/ 2147483647 h 521"/>
              <a:gd name="T64" fmla="*/ 2147483647 w 340"/>
              <a:gd name="T65" fmla="*/ 2147483647 h 521"/>
              <a:gd name="T66" fmla="*/ 2147483647 w 340"/>
              <a:gd name="T67" fmla="*/ 2147483647 h 521"/>
              <a:gd name="T68" fmla="*/ 2147483647 w 340"/>
              <a:gd name="T69" fmla="*/ 2147483647 h 521"/>
              <a:gd name="T70" fmla="*/ 2147483647 w 340"/>
              <a:gd name="T71" fmla="*/ 2147483647 h 521"/>
              <a:gd name="T72" fmla="*/ 2147483647 w 340"/>
              <a:gd name="T73" fmla="*/ 2147483647 h 521"/>
              <a:gd name="T74" fmla="*/ 2147483647 w 340"/>
              <a:gd name="T75" fmla="*/ 2147483647 h 521"/>
              <a:gd name="T76" fmla="*/ 2147483647 w 340"/>
              <a:gd name="T77" fmla="*/ 2147483647 h 521"/>
              <a:gd name="T78" fmla="*/ 2147483647 w 340"/>
              <a:gd name="T79" fmla="*/ 2147483647 h 521"/>
              <a:gd name="T80" fmla="*/ 2147483647 w 340"/>
              <a:gd name="T81" fmla="*/ 2147483647 h 521"/>
              <a:gd name="T82" fmla="*/ 2147483647 w 340"/>
              <a:gd name="T83" fmla="*/ 2147483647 h 521"/>
              <a:gd name="T84" fmla="*/ 2147483647 w 340"/>
              <a:gd name="T85" fmla="*/ 2147483647 h 521"/>
              <a:gd name="T86" fmla="*/ 2147483647 w 340"/>
              <a:gd name="T87" fmla="*/ 2147483647 h 521"/>
              <a:gd name="T88" fmla="*/ 2147483647 w 340"/>
              <a:gd name="T89" fmla="*/ 2147483647 h 521"/>
              <a:gd name="T90" fmla="*/ 2147483647 w 340"/>
              <a:gd name="T91" fmla="*/ 2147483647 h 521"/>
              <a:gd name="T92" fmla="*/ 2147483647 w 340"/>
              <a:gd name="T93" fmla="*/ 2147483647 h 521"/>
              <a:gd name="T94" fmla="*/ 2147483647 w 340"/>
              <a:gd name="T95" fmla="*/ 2147483647 h 521"/>
              <a:gd name="T96" fmla="*/ 2147483647 w 340"/>
              <a:gd name="T97" fmla="*/ 2147483647 h 521"/>
              <a:gd name="T98" fmla="*/ 2147483647 w 340"/>
              <a:gd name="T99" fmla="*/ 2147483647 h 521"/>
              <a:gd name="T100" fmla="*/ 2147483647 w 340"/>
              <a:gd name="T101" fmla="*/ 0 h 521"/>
              <a:gd name="T102" fmla="*/ 2147483647 w 340"/>
              <a:gd name="T103" fmla="*/ 0 h 521"/>
              <a:gd name="T104" fmla="*/ 0 w 340"/>
              <a:gd name="T105" fmla="*/ 0 h 521"/>
              <a:gd name="T106" fmla="*/ 0 w 340"/>
              <a:gd name="T107" fmla="*/ 0 h 521"/>
              <a:gd name="T108" fmla="*/ 0 w 340"/>
              <a:gd name="T109" fmla="*/ 0 h 5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0"/>
              <a:gd name="T166" fmla="*/ 0 h 521"/>
              <a:gd name="T167" fmla="*/ 340 w 340"/>
              <a:gd name="T168" fmla="*/ 521 h 5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0" h="521">
                <a:moveTo>
                  <a:pt x="0" y="0"/>
                </a:moveTo>
                <a:lnTo>
                  <a:pt x="0" y="0"/>
                </a:lnTo>
                <a:lnTo>
                  <a:pt x="2" y="20"/>
                </a:lnTo>
                <a:lnTo>
                  <a:pt x="4" y="40"/>
                </a:lnTo>
                <a:lnTo>
                  <a:pt x="8" y="58"/>
                </a:lnTo>
                <a:lnTo>
                  <a:pt x="14" y="77"/>
                </a:lnTo>
                <a:lnTo>
                  <a:pt x="21" y="95"/>
                </a:lnTo>
                <a:lnTo>
                  <a:pt x="29" y="114"/>
                </a:lnTo>
                <a:lnTo>
                  <a:pt x="38" y="131"/>
                </a:lnTo>
                <a:lnTo>
                  <a:pt x="48" y="149"/>
                </a:lnTo>
                <a:lnTo>
                  <a:pt x="69" y="182"/>
                </a:lnTo>
                <a:lnTo>
                  <a:pt x="93" y="217"/>
                </a:lnTo>
                <a:lnTo>
                  <a:pt x="117" y="250"/>
                </a:lnTo>
                <a:lnTo>
                  <a:pt x="143" y="282"/>
                </a:lnTo>
                <a:lnTo>
                  <a:pt x="168" y="314"/>
                </a:lnTo>
                <a:lnTo>
                  <a:pt x="191" y="346"/>
                </a:lnTo>
                <a:lnTo>
                  <a:pt x="213" y="378"/>
                </a:lnTo>
                <a:lnTo>
                  <a:pt x="233" y="409"/>
                </a:lnTo>
                <a:lnTo>
                  <a:pt x="240" y="424"/>
                </a:lnTo>
                <a:lnTo>
                  <a:pt x="248" y="438"/>
                </a:lnTo>
                <a:lnTo>
                  <a:pt x="255" y="452"/>
                </a:lnTo>
                <a:lnTo>
                  <a:pt x="260" y="467"/>
                </a:lnTo>
                <a:lnTo>
                  <a:pt x="264" y="480"/>
                </a:lnTo>
                <a:lnTo>
                  <a:pt x="267" y="494"/>
                </a:lnTo>
                <a:lnTo>
                  <a:pt x="268" y="507"/>
                </a:lnTo>
                <a:lnTo>
                  <a:pt x="268" y="521"/>
                </a:lnTo>
                <a:lnTo>
                  <a:pt x="340" y="521"/>
                </a:lnTo>
                <a:lnTo>
                  <a:pt x="340" y="501"/>
                </a:lnTo>
                <a:lnTo>
                  <a:pt x="337" y="481"/>
                </a:lnTo>
                <a:lnTo>
                  <a:pt x="332" y="463"/>
                </a:lnTo>
                <a:lnTo>
                  <a:pt x="327" y="444"/>
                </a:lnTo>
                <a:lnTo>
                  <a:pt x="320" y="426"/>
                </a:lnTo>
                <a:lnTo>
                  <a:pt x="313" y="408"/>
                </a:lnTo>
                <a:lnTo>
                  <a:pt x="304" y="390"/>
                </a:lnTo>
                <a:lnTo>
                  <a:pt x="294" y="372"/>
                </a:lnTo>
                <a:lnTo>
                  <a:pt x="273" y="339"/>
                </a:lnTo>
                <a:lnTo>
                  <a:pt x="249" y="304"/>
                </a:lnTo>
                <a:lnTo>
                  <a:pt x="224" y="271"/>
                </a:lnTo>
                <a:lnTo>
                  <a:pt x="200" y="239"/>
                </a:lnTo>
                <a:lnTo>
                  <a:pt x="175" y="206"/>
                </a:lnTo>
                <a:lnTo>
                  <a:pt x="150" y="174"/>
                </a:lnTo>
                <a:lnTo>
                  <a:pt x="128" y="143"/>
                </a:lnTo>
                <a:lnTo>
                  <a:pt x="109" y="112"/>
                </a:lnTo>
                <a:lnTo>
                  <a:pt x="101" y="98"/>
                </a:lnTo>
                <a:lnTo>
                  <a:pt x="94" y="83"/>
                </a:lnTo>
                <a:lnTo>
                  <a:pt x="86" y="68"/>
                </a:lnTo>
                <a:lnTo>
                  <a:pt x="81" y="55"/>
                </a:lnTo>
                <a:lnTo>
                  <a:pt x="78" y="40"/>
                </a:lnTo>
                <a:lnTo>
                  <a:pt x="74" y="26"/>
                </a:lnTo>
                <a:lnTo>
                  <a:pt x="73" y="13"/>
                </a:lnTo>
                <a:lnTo>
                  <a:pt x="72" y="0"/>
                </a:lnTo>
                <a:lnTo>
                  <a:pt x="0" y="0"/>
                </a:lnTo>
                <a:close/>
              </a:path>
            </a:pathLst>
          </a:custGeom>
          <a:solidFill>
            <a:schemeClr val="tx2"/>
          </a:solidFill>
          <a:ln w="9525">
            <a:noFill/>
            <a:round/>
            <a:headEnd/>
            <a:tailEnd/>
          </a:ln>
        </p:spPr>
        <p:txBody>
          <a:bodyPr/>
          <a:lstStyle/>
          <a:p>
            <a:endParaRPr lang="en-US"/>
          </a:p>
        </p:txBody>
      </p:sp>
      <p:sp>
        <p:nvSpPr>
          <p:cNvPr id="22600" name="Freeform 69"/>
          <p:cNvSpPr>
            <a:spLocks/>
          </p:cNvSpPr>
          <p:nvPr/>
        </p:nvSpPr>
        <p:spPr bwMode="auto">
          <a:xfrm>
            <a:off x="4818063" y="3727450"/>
            <a:ext cx="142875" cy="123825"/>
          </a:xfrm>
          <a:custGeom>
            <a:avLst/>
            <a:gdLst>
              <a:gd name="T0" fmla="*/ 2147483647 w 340"/>
              <a:gd name="T1" fmla="*/ 0 h 520"/>
              <a:gd name="T2" fmla="*/ 2147483647 w 340"/>
              <a:gd name="T3" fmla="*/ 0 h 520"/>
              <a:gd name="T4" fmla="*/ 2147483647 w 340"/>
              <a:gd name="T5" fmla="*/ 2147483647 h 520"/>
              <a:gd name="T6" fmla="*/ 2147483647 w 340"/>
              <a:gd name="T7" fmla="*/ 2147483647 h 520"/>
              <a:gd name="T8" fmla="*/ 2147483647 w 340"/>
              <a:gd name="T9" fmla="*/ 2147483647 h 520"/>
              <a:gd name="T10" fmla="*/ 2147483647 w 340"/>
              <a:gd name="T11" fmla="*/ 2147483647 h 520"/>
              <a:gd name="T12" fmla="*/ 2147483647 w 340"/>
              <a:gd name="T13" fmla="*/ 2147483647 h 520"/>
              <a:gd name="T14" fmla="*/ 2147483647 w 340"/>
              <a:gd name="T15" fmla="*/ 2147483647 h 520"/>
              <a:gd name="T16" fmla="*/ 2147483647 w 340"/>
              <a:gd name="T17" fmla="*/ 2147483647 h 520"/>
              <a:gd name="T18" fmla="*/ 2147483647 w 340"/>
              <a:gd name="T19" fmla="*/ 2147483647 h 520"/>
              <a:gd name="T20" fmla="*/ 2147483647 w 340"/>
              <a:gd name="T21" fmla="*/ 2147483647 h 520"/>
              <a:gd name="T22" fmla="*/ 2147483647 w 340"/>
              <a:gd name="T23" fmla="*/ 2147483647 h 520"/>
              <a:gd name="T24" fmla="*/ 2147483647 w 340"/>
              <a:gd name="T25" fmla="*/ 2147483647 h 520"/>
              <a:gd name="T26" fmla="*/ 2147483647 w 340"/>
              <a:gd name="T27" fmla="*/ 2147483647 h 520"/>
              <a:gd name="T28" fmla="*/ 2147483647 w 340"/>
              <a:gd name="T29" fmla="*/ 2147483647 h 520"/>
              <a:gd name="T30" fmla="*/ 2147483647 w 340"/>
              <a:gd name="T31" fmla="*/ 2147483647 h 520"/>
              <a:gd name="T32" fmla="*/ 2147483647 w 340"/>
              <a:gd name="T33" fmla="*/ 2147483647 h 520"/>
              <a:gd name="T34" fmla="*/ 2147483647 w 340"/>
              <a:gd name="T35" fmla="*/ 2147483647 h 520"/>
              <a:gd name="T36" fmla="*/ 2147483647 w 340"/>
              <a:gd name="T37" fmla="*/ 2147483647 h 520"/>
              <a:gd name="T38" fmla="*/ 2147483647 w 340"/>
              <a:gd name="T39" fmla="*/ 2147483647 h 520"/>
              <a:gd name="T40" fmla="*/ 2147483647 w 340"/>
              <a:gd name="T41" fmla="*/ 2147483647 h 520"/>
              <a:gd name="T42" fmla="*/ 2147483647 w 340"/>
              <a:gd name="T43" fmla="*/ 2147483647 h 520"/>
              <a:gd name="T44" fmla="*/ 2147483647 w 340"/>
              <a:gd name="T45" fmla="*/ 2147483647 h 520"/>
              <a:gd name="T46" fmla="*/ 2147483647 w 340"/>
              <a:gd name="T47" fmla="*/ 2147483647 h 520"/>
              <a:gd name="T48" fmla="*/ 2147483647 w 340"/>
              <a:gd name="T49" fmla="*/ 2147483647 h 520"/>
              <a:gd name="T50" fmla="*/ 0 w 340"/>
              <a:gd name="T51" fmla="*/ 2147483647 h 520"/>
              <a:gd name="T52" fmla="*/ 2147483647 w 340"/>
              <a:gd name="T53" fmla="*/ 2147483647 h 520"/>
              <a:gd name="T54" fmla="*/ 2147483647 w 340"/>
              <a:gd name="T55" fmla="*/ 2147483647 h 520"/>
              <a:gd name="T56" fmla="*/ 2147483647 w 340"/>
              <a:gd name="T57" fmla="*/ 2147483647 h 520"/>
              <a:gd name="T58" fmla="*/ 2147483647 w 340"/>
              <a:gd name="T59" fmla="*/ 2147483647 h 520"/>
              <a:gd name="T60" fmla="*/ 2147483647 w 340"/>
              <a:gd name="T61" fmla="*/ 2147483647 h 520"/>
              <a:gd name="T62" fmla="*/ 2147483647 w 340"/>
              <a:gd name="T63" fmla="*/ 2147483647 h 520"/>
              <a:gd name="T64" fmla="*/ 2147483647 w 340"/>
              <a:gd name="T65" fmla="*/ 2147483647 h 520"/>
              <a:gd name="T66" fmla="*/ 2147483647 w 340"/>
              <a:gd name="T67" fmla="*/ 2147483647 h 520"/>
              <a:gd name="T68" fmla="*/ 2147483647 w 340"/>
              <a:gd name="T69" fmla="*/ 2147483647 h 520"/>
              <a:gd name="T70" fmla="*/ 2147483647 w 340"/>
              <a:gd name="T71" fmla="*/ 2147483647 h 520"/>
              <a:gd name="T72" fmla="*/ 2147483647 w 340"/>
              <a:gd name="T73" fmla="*/ 2147483647 h 520"/>
              <a:gd name="T74" fmla="*/ 2147483647 w 340"/>
              <a:gd name="T75" fmla="*/ 2147483647 h 520"/>
              <a:gd name="T76" fmla="*/ 2147483647 w 340"/>
              <a:gd name="T77" fmla="*/ 2147483647 h 520"/>
              <a:gd name="T78" fmla="*/ 2147483647 w 340"/>
              <a:gd name="T79" fmla="*/ 2147483647 h 520"/>
              <a:gd name="T80" fmla="*/ 2147483647 w 340"/>
              <a:gd name="T81" fmla="*/ 2147483647 h 520"/>
              <a:gd name="T82" fmla="*/ 2147483647 w 340"/>
              <a:gd name="T83" fmla="*/ 2147483647 h 520"/>
              <a:gd name="T84" fmla="*/ 2147483647 w 340"/>
              <a:gd name="T85" fmla="*/ 2147483647 h 520"/>
              <a:gd name="T86" fmla="*/ 2147483647 w 340"/>
              <a:gd name="T87" fmla="*/ 2147483647 h 520"/>
              <a:gd name="T88" fmla="*/ 2147483647 w 340"/>
              <a:gd name="T89" fmla="*/ 2147483647 h 520"/>
              <a:gd name="T90" fmla="*/ 2147483647 w 340"/>
              <a:gd name="T91" fmla="*/ 2147483647 h 520"/>
              <a:gd name="T92" fmla="*/ 2147483647 w 340"/>
              <a:gd name="T93" fmla="*/ 2147483647 h 520"/>
              <a:gd name="T94" fmla="*/ 2147483647 w 340"/>
              <a:gd name="T95" fmla="*/ 2147483647 h 520"/>
              <a:gd name="T96" fmla="*/ 2147483647 w 340"/>
              <a:gd name="T97" fmla="*/ 2147483647 h 520"/>
              <a:gd name="T98" fmla="*/ 2147483647 w 340"/>
              <a:gd name="T99" fmla="*/ 2147483647 h 520"/>
              <a:gd name="T100" fmla="*/ 2147483647 w 340"/>
              <a:gd name="T101" fmla="*/ 0 h 520"/>
              <a:gd name="T102" fmla="*/ 2147483647 w 340"/>
              <a:gd name="T103" fmla="*/ 2147483647 h 520"/>
              <a:gd name="T104" fmla="*/ 2147483647 w 340"/>
              <a:gd name="T105" fmla="*/ 0 h 520"/>
              <a:gd name="T106" fmla="*/ 2147483647 w 340"/>
              <a:gd name="T107" fmla="*/ 0 h 520"/>
              <a:gd name="T108" fmla="*/ 2147483647 w 340"/>
              <a:gd name="T109" fmla="*/ 0 h 5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0"/>
              <a:gd name="T166" fmla="*/ 0 h 520"/>
              <a:gd name="T167" fmla="*/ 340 w 340"/>
              <a:gd name="T168" fmla="*/ 520 h 5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0" h="520">
                <a:moveTo>
                  <a:pt x="268" y="0"/>
                </a:moveTo>
                <a:lnTo>
                  <a:pt x="268" y="0"/>
                </a:lnTo>
                <a:lnTo>
                  <a:pt x="268" y="14"/>
                </a:lnTo>
                <a:lnTo>
                  <a:pt x="267" y="27"/>
                </a:lnTo>
                <a:lnTo>
                  <a:pt x="264" y="41"/>
                </a:lnTo>
                <a:lnTo>
                  <a:pt x="260" y="54"/>
                </a:lnTo>
                <a:lnTo>
                  <a:pt x="255" y="68"/>
                </a:lnTo>
                <a:lnTo>
                  <a:pt x="248" y="83"/>
                </a:lnTo>
                <a:lnTo>
                  <a:pt x="240" y="97"/>
                </a:lnTo>
                <a:lnTo>
                  <a:pt x="233" y="112"/>
                </a:lnTo>
                <a:lnTo>
                  <a:pt x="213" y="143"/>
                </a:lnTo>
                <a:lnTo>
                  <a:pt x="191" y="175"/>
                </a:lnTo>
                <a:lnTo>
                  <a:pt x="168" y="207"/>
                </a:lnTo>
                <a:lnTo>
                  <a:pt x="143" y="239"/>
                </a:lnTo>
                <a:lnTo>
                  <a:pt x="117" y="272"/>
                </a:lnTo>
                <a:lnTo>
                  <a:pt x="93" y="304"/>
                </a:lnTo>
                <a:lnTo>
                  <a:pt x="69" y="338"/>
                </a:lnTo>
                <a:lnTo>
                  <a:pt x="48" y="372"/>
                </a:lnTo>
                <a:lnTo>
                  <a:pt x="38" y="390"/>
                </a:lnTo>
                <a:lnTo>
                  <a:pt x="29" y="407"/>
                </a:lnTo>
                <a:lnTo>
                  <a:pt x="21" y="426"/>
                </a:lnTo>
                <a:lnTo>
                  <a:pt x="14" y="444"/>
                </a:lnTo>
                <a:lnTo>
                  <a:pt x="8" y="463"/>
                </a:lnTo>
                <a:lnTo>
                  <a:pt x="4" y="481"/>
                </a:lnTo>
                <a:lnTo>
                  <a:pt x="2" y="501"/>
                </a:lnTo>
                <a:lnTo>
                  <a:pt x="0" y="520"/>
                </a:lnTo>
                <a:lnTo>
                  <a:pt x="72" y="520"/>
                </a:lnTo>
                <a:lnTo>
                  <a:pt x="73" y="507"/>
                </a:lnTo>
                <a:lnTo>
                  <a:pt x="74" y="495"/>
                </a:lnTo>
                <a:lnTo>
                  <a:pt x="78" y="481"/>
                </a:lnTo>
                <a:lnTo>
                  <a:pt x="81" y="466"/>
                </a:lnTo>
                <a:lnTo>
                  <a:pt x="86" y="453"/>
                </a:lnTo>
                <a:lnTo>
                  <a:pt x="94" y="438"/>
                </a:lnTo>
                <a:lnTo>
                  <a:pt x="101" y="423"/>
                </a:lnTo>
                <a:lnTo>
                  <a:pt x="109" y="409"/>
                </a:lnTo>
                <a:lnTo>
                  <a:pt x="128" y="378"/>
                </a:lnTo>
                <a:lnTo>
                  <a:pt x="150" y="346"/>
                </a:lnTo>
                <a:lnTo>
                  <a:pt x="175" y="315"/>
                </a:lnTo>
                <a:lnTo>
                  <a:pt x="200" y="282"/>
                </a:lnTo>
                <a:lnTo>
                  <a:pt x="224" y="250"/>
                </a:lnTo>
                <a:lnTo>
                  <a:pt x="249" y="217"/>
                </a:lnTo>
                <a:lnTo>
                  <a:pt x="273" y="182"/>
                </a:lnTo>
                <a:lnTo>
                  <a:pt x="294" y="149"/>
                </a:lnTo>
                <a:lnTo>
                  <a:pt x="304" y="131"/>
                </a:lnTo>
                <a:lnTo>
                  <a:pt x="313" y="113"/>
                </a:lnTo>
                <a:lnTo>
                  <a:pt x="320" y="95"/>
                </a:lnTo>
                <a:lnTo>
                  <a:pt x="327" y="76"/>
                </a:lnTo>
                <a:lnTo>
                  <a:pt x="332" y="58"/>
                </a:lnTo>
                <a:lnTo>
                  <a:pt x="337" y="40"/>
                </a:lnTo>
                <a:lnTo>
                  <a:pt x="340" y="20"/>
                </a:lnTo>
                <a:lnTo>
                  <a:pt x="340" y="0"/>
                </a:lnTo>
                <a:lnTo>
                  <a:pt x="340" y="1"/>
                </a:lnTo>
                <a:lnTo>
                  <a:pt x="268" y="0"/>
                </a:lnTo>
                <a:close/>
              </a:path>
            </a:pathLst>
          </a:custGeom>
          <a:solidFill>
            <a:schemeClr val="tx2"/>
          </a:solidFill>
          <a:ln w="9525">
            <a:noFill/>
            <a:round/>
            <a:headEnd/>
            <a:tailEnd/>
          </a:ln>
        </p:spPr>
        <p:txBody>
          <a:bodyPr/>
          <a:lstStyle/>
          <a:p>
            <a:endParaRPr lang="en-US"/>
          </a:p>
        </p:txBody>
      </p:sp>
      <p:sp>
        <p:nvSpPr>
          <p:cNvPr id="22601" name="Freeform 70"/>
          <p:cNvSpPr>
            <a:spLocks/>
          </p:cNvSpPr>
          <p:nvPr/>
        </p:nvSpPr>
        <p:spPr bwMode="auto">
          <a:xfrm>
            <a:off x="4818063" y="3603625"/>
            <a:ext cx="142875" cy="123825"/>
          </a:xfrm>
          <a:custGeom>
            <a:avLst/>
            <a:gdLst>
              <a:gd name="T0" fmla="*/ 0 w 340"/>
              <a:gd name="T1" fmla="*/ 0 h 521"/>
              <a:gd name="T2" fmla="*/ 0 w 340"/>
              <a:gd name="T3" fmla="*/ 0 h 521"/>
              <a:gd name="T4" fmla="*/ 2147483647 w 340"/>
              <a:gd name="T5" fmla="*/ 2147483647 h 521"/>
              <a:gd name="T6" fmla="*/ 2147483647 w 340"/>
              <a:gd name="T7" fmla="*/ 2147483647 h 521"/>
              <a:gd name="T8" fmla="*/ 2147483647 w 340"/>
              <a:gd name="T9" fmla="*/ 2147483647 h 521"/>
              <a:gd name="T10" fmla="*/ 2147483647 w 340"/>
              <a:gd name="T11" fmla="*/ 2147483647 h 521"/>
              <a:gd name="T12" fmla="*/ 2147483647 w 340"/>
              <a:gd name="T13" fmla="*/ 2147483647 h 521"/>
              <a:gd name="T14" fmla="*/ 2147483647 w 340"/>
              <a:gd name="T15" fmla="*/ 2147483647 h 521"/>
              <a:gd name="T16" fmla="*/ 2147483647 w 340"/>
              <a:gd name="T17" fmla="*/ 2147483647 h 521"/>
              <a:gd name="T18" fmla="*/ 2147483647 w 340"/>
              <a:gd name="T19" fmla="*/ 2147483647 h 521"/>
              <a:gd name="T20" fmla="*/ 2147483647 w 340"/>
              <a:gd name="T21" fmla="*/ 2147483647 h 521"/>
              <a:gd name="T22" fmla="*/ 2147483647 w 340"/>
              <a:gd name="T23" fmla="*/ 2147483647 h 521"/>
              <a:gd name="T24" fmla="*/ 2147483647 w 340"/>
              <a:gd name="T25" fmla="*/ 2147483647 h 521"/>
              <a:gd name="T26" fmla="*/ 2147483647 w 340"/>
              <a:gd name="T27" fmla="*/ 2147483647 h 521"/>
              <a:gd name="T28" fmla="*/ 2147483647 w 340"/>
              <a:gd name="T29" fmla="*/ 2147483647 h 521"/>
              <a:gd name="T30" fmla="*/ 2147483647 w 340"/>
              <a:gd name="T31" fmla="*/ 2147483647 h 521"/>
              <a:gd name="T32" fmla="*/ 2147483647 w 340"/>
              <a:gd name="T33" fmla="*/ 2147483647 h 521"/>
              <a:gd name="T34" fmla="*/ 2147483647 w 340"/>
              <a:gd name="T35" fmla="*/ 2147483647 h 521"/>
              <a:gd name="T36" fmla="*/ 2147483647 w 340"/>
              <a:gd name="T37" fmla="*/ 2147483647 h 521"/>
              <a:gd name="T38" fmla="*/ 2147483647 w 340"/>
              <a:gd name="T39" fmla="*/ 2147483647 h 521"/>
              <a:gd name="T40" fmla="*/ 2147483647 w 340"/>
              <a:gd name="T41" fmla="*/ 2147483647 h 521"/>
              <a:gd name="T42" fmla="*/ 2147483647 w 340"/>
              <a:gd name="T43" fmla="*/ 2147483647 h 521"/>
              <a:gd name="T44" fmla="*/ 2147483647 w 340"/>
              <a:gd name="T45" fmla="*/ 2147483647 h 521"/>
              <a:gd name="T46" fmla="*/ 2147483647 w 340"/>
              <a:gd name="T47" fmla="*/ 2147483647 h 521"/>
              <a:gd name="T48" fmla="*/ 2147483647 w 340"/>
              <a:gd name="T49" fmla="*/ 2147483647 h 521"/>
              <a:gd name="T50" fmla="*/ 2147483647 w 340"/>
              <a:gd name="T51" fmla="*/ 2147483647 h 521"/>
              <a:gd name="T52" fmla="*/ 2147483647 w 340"/>
              <a:gd name="T53" fmla="*/ 2147483647 h 521"/>
              <a:gd name="T54" fmla="*/ 2147483647 w 340"/>
              <a:gd name="T55" fmla="*/ 2147483647 h 521"/>
              <a:gd name="T56" fmla="*/ 2147483647 w 340"/>
              <a:gd name="T57" fmla="*/ 2147483647 h 521"/>
              <a:gd name="T58" fmla="*/ 2147483647 w 340"/>
              <a:gd name="T59" fmla="*/ 2147483647 h 521"/>
              <a:gd name="T60" fmla="*/ 2147483647 w 340"/>
              <a:gd name="T61" fmla="*/ 2147483647 h 521"/>
              <a:gd name="T62" fmla="*/ 2147483647 w 340"/>
              <a:gd name="T63" fmla="*/ 2147483647 h 521"/>
              <a:gd name="T64" fmla="*/ 2147483647 w 340"/>
              <a:gd name="T65" fmla="*/ 2147483647 h 521"/>
              <a:gd name="T66" fmla="*/ 2147483647 w 340"/>
              <a:gd name="T67" fmla="*/ 2147483647 h 521"/>
              <a:gd name="T68" fmla="*/ 2147483647 w 340"/>
              <a:gd name="T69" fmla="*/ 2147483647 h 521"/>
              <a:gd name="T70" fmla="*/ 2147483647 w 340"/>
              <a:gd name="T71" fmla="*/ 2147483647 h 521"/>
              <a:gd name="T72" fmla="*/ 2147483647 w 340"/>
              <a:gd name="T73" fmla="*/ 2147483647 h 521"/>
              <a:gd name="T74" fmla="*/ 2147483647 w 340"/>
              <a:gd name="T75" fmla="*/ 2147483647 h 521"/>
              <a:gd name="T76" fmla="*/ 2147483647 w 340"/>
              <a:gd name="T77" fmla="*/ 2147483647 h 521"/>
              <a:gd name="T78" fmla="*/ 2147483647 w 340"/>
              <a:gd name="T79" fmla="*/ 2147483647 h 521"/>
              <a:gd name="T80" fmla="*/ 2147483647 w 340"/>
              <a:gd name="T81" fmla="*/ 2147483647 h 521"/>
              <a:gd name="T82" fmla="*/ 2147483647 w 340"/>
              <a:gd name="T83" fmla="*/ 2147483647 h 521"/>
              <a:gd name="T84" fmla="*/ 2147483647 w 340"/>
              <a:gd name="T85" fmla="*/ 2147483647 h 521"/>
              <a:gd name="T86" fmla="*/ 2147483647 w 340"/>
              <a:gd name="T87" fmla="*/ 2147483647 h 521"/>
              <a:gd name="T88" fmla="*/ 2147483647 w 340"/>
              <a:gd name="T89" fmla="*/ 2147483647 h 521"/>
              <a:gd name="T90" fmla="*/ 2147483647 w 340"/>
              <a:gd name="T91" fmla="*/ 2147483647 h 521"/>
              <a:gd name="T92" fmla="*/ 2147483647 w 340"/>
              <a:gd name="T93" fmla="*/ 2147483647 h 521"/>
              <a:gd name="T94" fmla="*/ 2147483647 w 340"/>
              <a:gd name="T95" fmla="*/ 2147483647 h 521"/>
              <a:gd name="T96" fmla="*/ 2147483647 w 340"/>
              <a:gd name="T97" fmla="*/ 2147483647 h 521"/>
              <a:gd name="T98" fmla="*/ 2147483647 w 340"/>
              <a:gd name="T99" fmla="*/ 2147483647 h 521"/>
              <a:gd name="T100" fmla="*/ 2147483647 w 340"/>
              <a:gd name="T101" fmla="*/ 0 h 521"/>
              <a:gd name="T102" fmla="*/ 2147483647 w 340"/>
              <a:gd name="T103" fmla="*/ 2147483647 h 521"/>
              <a:gd name="T104" fmla="*/ 0 w 340"/>
              <a:gd name="T105" fmla="*/ 0 h 521"/>
              <a:gd name="T106" fmla="*/ 0 w 340"/>
              <a:gd name="T107" fmla="*/ 0 h 521"/>
              <a:gd name="T108" fmla="*/ 0 w 340"/>
              <a:gd name="T109" fmla="*/ 0 h 5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0"/>
              <a:gd name="T166" fmla="*/ 0 h 521"/>
              <a:gd name="T167" fmla="*/ 340 w 340"/>
              <a:gd name="T168" fmla="*/ 521 h 5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0" h="521">
                <a:moveTo>
                  <a:pt x="0" y="0"/>
                </a:moveTo>
                <a:lnTo>
                  <a:pt x="0" y="0"/>
                </a:lnTo>
                <a:lnTo>
                  <a:pt x="2" y="20"/>
                </a:lnTo>
                <a:lnTo>
                  <a:pt x="4" y="39"/>
                </a:lnTo>
                <a:lnTo>
                  <a:pt x="9" y="59"/>
                </a:lnTo>
                <a:lnTo>
                  <a:pt x="14" y="77"/>
                </a:lnTo>
                <a:lnTo>
                  <a:pt x="21" y="96"/>
                </a:lnTo>
                <a:lnTo>
                  <a:pt x="29" y="113"/>
                </a:lnTo>
                <a:lnTo>
                  <a:pt x="38" y="132"/>
                </a:lnTo>
                <a:lnTo>
                  <a:pt x="48" y="149"/>
                </a:lnTo>
                <a:lnTo>
                  <a:pt x="69" y="183"/>
                </a:lnTo>
                <a:lnTo>
                  <a:pt x="94" y="216"/>
                </a:lnTo>
                <a:lnTo>
                  <a:pt x="118" y="250"/>
                </a:lnTo>
                <a:lnTo>
                  <a:pt x="144" y="283"/>
                </a:lnTo>
                <a:lnTo>
                  <a:pt x="169" y="315"/>
                </a:lnTo>
                <a:lnTo>
                  <a:pt x="192" y="347"/>
                </a:lnTo>
                <a:lnTo>
                  <a:pt x="214" y="378"/>
                </a:lnTo>
                <a:lnTo>
                  <a:pt x="234" y="408"/>
                </a:lnTo>
                <a:lnTo>
                  <a:pt x="241" y="423"/>
                </a:lnTo>
                <a:lnTo>
                  <a:pt x="249" y="438"/>
                </a:lnTo>
                <a:lnTo>
                  <a:pt x="255" y="453"/>
                </a:lnTo>
                <a:lnTo>
                  <a:pt x="260" y="466"/>
                </a:lnTo>
                <a:lnTo>
                  <a:pt x="265" y="481"/>
                </a:lnTo>
                <a:lnTo>
                  <a:pt x="267" y="493"/>
                </a:lnTo>
                <a:lnTo>
                  <a:pt x="268" y="507"/>
                </a:lnTo>
                <a:lnTo>
                  <a:pt x="268" y="520"/>
                </a:lnTo>
                <a:lnTo>
                  <a:pt x="340" y="521"/>
                </a:lnTo>
                <a:lnTo>
                  <a:pt x="340" y="502"/>
                </a:lnTo>
                <a:lnTo>
                  <a:pt x="337" y="482"/>
                </a:lnTo>
                <a:lnTo>
                  <a:pt x="334" y="464"/>
                </a:lnTo>
                <a:lnTo>
                  <a:pt x="329" y="444"/>
                </a:lnTo>
                <a:lnTo>
                  <a:pt x="321" y="425"/>
                </a:lnTo>
                <a:lnTo>
                  <a:pt x="314" y="408"/>
                </a:lnTo>
                <a:lnTo>
                  <a:pt x="305" y="390"/>
                </a:lnTo>
                <a:lnTo>
                  <a:pt x="296" y="373"/>
                </a:lnTo>
                <a:lnTo>
                  <a:pt x="273" y="338"/>
                </a:lnTo>
                <a:lnTo>
                  <a:pt x="250" y="305"/>
                </a:lnTo>
                <a:lnTo>
                  <a:pt x="225" y="272"/>
                </a:lnTo>
                <a:lnTo>
                  <a:pt x="201" y="239"/>
                </a:lnTo>
                <a:lnTo>
                  <a:pt x="175" y="207"/>
                </a:lnTo>
                <a:lnTo>
                  <a:pt x="152" y="175"/>
                </a:lnTo>
                <a:lnTo>
                  <a:pt x="129" y="143"/>
                </a:lnTo>
                <a:lnTo>
                  <a:pt x="110" y="112"/>
                </a:lnTo>
                <a:lnTo>
                  <a:pt x="101" y="97"/>
                </a:lnTo>
                <a:lnTo>
                  <a:pt x="94" y="82"/>
                </a:lnTo>
                <a:lnTo>
                  <a:pt x="88" y="68"/>
                </a:lnTo>
                <a:lnTo>
                  <a:pt x="81" y="54"/>
                </a:lnTo>
                <a:lnTo>
                  <a:pt x="78" y="41"/>
                </a:lnTo>
                <a:lnTo>
                  <a:pt x="74" y="27"/>
                </a:lnTo>
                <a:lnTo>
                  <a:pt x="73" y="13"/>
                </a:lnTo>
                <a:lnTo>
                  <a:pt x="72" y="0"/>
                </a:lnTo>
                <a:lnTo>
                  <a:pt x="72" y="1"/>
                </a:lnTo>
                <a:lnTo>
                  <a:pt x="0" y="0"/>
                </a:lnTo>
                <a:close/>
              </a:path>
            </a:pathLst>
          </a:custGeom>
          <a:solidFill>
            <a:schemeClr val="tx2"/>
          </a:solidFill>
          <a:ln w="9525">
            <a:noFill/>
            <a:round/>
            <a:headEnd/>
            <a:tailEnd/>
          </a:ln>
        </p:spPr>
        <p:txBody>
          <a:bodyPr/>
          <a:lstStyle/>
          <a:p>
            <a:endParaRPr lang="en-US"/>
          </a:p>
        </p:txBody>
      </p:sp>
      <p:sp>
        <p:nvSpPr>
          <p:cNvPr id="22602" name="Freeform 71"/>
          <p:cNvSpPr>
            <a:spLocks/>
          </p:cNvSpPr>
          <p:nvPr/>
        </p:nvSpPr>
        <p:spPr bwMode="auto">
          <a:xfrm>
            <a:off x="4818063" y="3479800"/>
            <a:ext cx="142875" cy="123825"/>
          </a:xfrm>
          <a:custGeom>
            <a:avLst/>
            <a:gdLst>
              <a:gd name="T0" fmla="*/ 2147483647 w 340"/>
              <a:gd name="T1" fmla="*/ 0 h 521"/>
              <a:gd name="T2" fmla="*/ 2147483647 w 340"/>
              <a:gd name="T3" fmla="*/ 2147483647 h 521"/>
              <a:gd name="T4" fmla="*/ 2147483647 w 340"/>
              <a:gd name="T5" fmla="*/ 2147483647 h 521"/>
              <a:gd name="T6" fmla="*/ 2147483647 w 340"/>
              <a:gd name="T7" fmla="*/ 2147483647 h 521"/>
              <a:gd name="T8" fmla="*/ 2147483647 w 340"/>
              <a:gd name="T9" fmla="*/ 2147483647 h 521"/>
              <a:gd name="T10" fmla="*/ 2147483647 w 340"/>
              <a:gd name="T11" fmla="*/ 2147483647 h 521"/>
              <a:gd name="T12" fmla="*/ 2147483647 w 340"/>
              <a:gd name="T13" fmla="*/ 2147483647 h 521"/>
              <a:gd name="T14" fmla="*/ 2147483647 w 340"/>
              <a:gd name="T15" fmla="*/ 2147483647 h 521"/>
              <a:gd name="T16" fmla="*/ 2147483647 w 340"/>
              <a:gd name="T17" fmla="*/ 2147483647 h 521"/>
              <a:gd name="T18" fmla="*/ 2147483647 w 340"/>
              <a:gd name="T19" fmla="*/ 2147483647 h 521"/>
              <a:gd name="T20" fmla="*/ 2147483647 w 340"/>
              <a:gd name="T21" fmla="*/ 2147483647 h 521"/>
              <a:gd name="T22" fmla="*/ 2147483647 w 340"/>
              <a:gd name="T23" fmla="*/ 2147483647 h 521"/>
              <a:gd name="T24" fmla="*/ 2147483647 w 340"/>
              <a:gd name="T25" fmla="*/ 2147483647 h 521"/>
              <a:gd name="T26" fmla="*/ 2147483647 w 340"/>
              <a:gd name="T27" fmla="*/ 2147483647 h 521"/>
              <a:gd name="T28" fmla="*/ 2147483647 w 340"/>
              <a:gd name="T29" fmla="*/ 2147483647 h 521"/>
              <a:gd name="T30" fmla="*/ 2147483647 w 340"/>
              <a:gd name="T31" fmla="*/ 2147483647 h 521"/>
              <a:gd name="T32" fmla="*/ 2147483647 w 340"/>
              <a:gd name="T33" fmla="*/ 2147483647 h 521"/>
              <a:gd name="T34" fmla="*/ 2147483647 w 340"/>
              <a:gd name="T35" fmla="*/ 2147483647 h 521"/>
              <a:gd name="T36" fmla="*/ 2147483647 w 340"/>
              <a:gd name="T37" fmla="*/ 2147483647 h 521"/>
              <a:gd name="T38" fmla="*/ 2147483647 w 340"/>
              <a:gd name="T39" fmla="*/ 2147483647 h 521"/>
              <a:gd name="T40" fmla="*/ 2147483647 w 340"/>
              <a:gd name="T41" fmla="*/ 2147483647 h 521"/>
              <a:gd name="T42" fmla="*/ 2147483647 w 340"/>
              <a:gd name="T43" fmla="*/ 2147483647 h 521"/>
              <a:gd name="T44" fmla="*/ 2147483647 w 340"/>
              <a:gd name="T45" fmla="*/ 2147483647 h 521"/>
              <a:gd name="T46" fmla="*/ 2147483647 w 340"/>
              <a:gd name="T47" fmla="*/ 2147483647 h 521"/>
              <a:gd name="T48" fmla="*/ 2147483647 w 340"/>
              <a:gd name="T49" fmla="*/ 2147483647 h 521"/>
              <a:gd name="T50" fmla="*/ 0 w 340"/>
              <a:gd name="T51" fmla="*/ 2147483647 h 521"/>
              <a:gd name="T52" fmla="*/ 2147483647 w 340"/>
              <a:gd name="T53" fmla="*/ 2147483647 h 521"/>
              <a:gd name="T54" fmla="*/ 2147483647 w 340"/>
              <a:gd name="T55" fmla="*/ 2147483647 h 521"/>
              <a:gd name="T56" fmla="*/ 2147483647 w 340"/>
              <a:gd name="T57" fmla="*/ 2147483647 h 521"/>
              <a:gd name="T58" fmla="*/ 2147483647 w 340"/>
              <a:gd name="T59" fmla="*/ 2147483647 h 521"/>
              <a:gd name="T60" fmla="*/ 2147483647 w 340"/>
              <a:gd name="T61" fmla="*/ 2147483647 h 521"/>
              <a:gd name="T62" fmla="*/ 2147483647 w 340"/>
              <a:gd name="T63" fmla="*/ 2147483647 h 521"/>
              <a:gd name="T64" fmla="*/ 2147483647 w 340"/>
              <a:gd name="T65" fmla="*/ 2147483647 h 521"/>
              <a:gd name="T66" fmla="*/ 2147483647 w 340"/>
              <a:gd name="T67" fmla="*/ 2147483647 h 521"/>
              <a:gd name="T68" fmla="*/ 2147483647 w 340"/>
              <a:gd name="T69" fmla="*/ 2147483647 h 521"/>
              <a:gd name="T70" fmla="*/ 2147483647 w 340"/>
              <a:gd name="T71" fmla="*/ 2147483647 h 521"/>
              <a:gd name="T72" fmla="*/ 2147483647 w 340"/>
              <a:gd name="T73" fmla="*/ 2147483647 h 521"/>
              <a:gd name="T74" fmla="*/ 2147483647 w 340"/>
              <a:gd name="T75" fmla="*/ 2147483647 h 521"/>
              <a:gd name="T76" fmla="*/ 2147483647 w 340"/>
              <a:gd name="T77" fmla="*/ 2147483647 h 521"/>
              <a:gd name="T78" fmla="*/ 2147483647 w 340"/>
              <a:gd name="T79" fmla="*/ 2147483647 h 521"/>
              <a:gd name="T80" fmla="*/ 2147483647 w 340"/>
              <a:gd name="T81" fmla="*/ 2147483647 h 521"/>
              <a:gd name="T82" fmla="*/ 2147483647 w 340"/>
              <a:gd name="T83" fmla="*/ 2147483647 h 521"/>
              <a:gd name="T84" fmla="*/ 2147483647 w 340"/>
              <a:gd name="T85" fmla="*/ 2147483647 h 521"/>
              <a:gd name="T86" fmla="*/ 2147483647 w 340"/>
              <a:gd name="T87" fmla="*/ 2147483647 h 521"/>
              <a:gd name="T88" fmla="*/ 2147483647 w 340"/>
              <a:gd name="T89" fmla="*/ 2147483647 h 521"/>
              <a:gd name="T90" fmla="*/ 2147483647 w 340"/>
              <a:gd name="T91" fmla="*/ 2147483647 h 521"/>
              <a:gd name="T92" fmla="*/ 2147483647 w 340"/>
              <a:gd name="T93" fmla="*/ 2147483647 h 521"/>
              <a:gd name="T94" fmla="*/ 2147483647 w 340"/>
              <a:gd name="T95" fmla="*/ 2147483647 h 521"/>
              <a:gd name="T96" fmla="*/ 2147483647 w 340"/>
              <a:gd name="T97" fmla="*/ 2147483647 h 521"/>
              <a:gd name="T98" fmla="*/ 2147483647 w 340"/>
              <a:gd name="T99" fmla="*/ 2147483647 h 521"/>
              <a:gd name="T100" fmla="*/ 2147483647 w 340"/>
              <a:gd name="T101" fmla="*/ 0 h 521"/>
              <a:gd name="T102" fmla="*/ 2147483647 w 340"/>
              <a:gd name="T103" fmla="*/ 2147483647 h 521"/>
              <a:gd name="T104" fmla="*/ 2147483647 w 340"/>
              <a:gd name="T105" fmla="*/ 0 h 521"/>
              <a:gd name="T106" fmla="*/ 2147483647 w 340"/>
              <a:gd name="T107" fmla="*/ 2147483647 h 521"/>
              <a:gd name="T108" fmla="*/ 2147483647 w 340"/>
              <a:gd name="T109" fmla="*/ 2147483647 h 521"/>
              <a:gd name="T110" fmla="*/ 2147483647 w 340"/>
              <a:gd name="T111" fmla="*/ 0 h 5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0"/>
              <a:gd name="T169" fmla="*/ 0 h 521"/>
              <a:gd name="T170" fmla="*/ 340 w 340"/>
              <a:gd name="T171" fmla="*/ 521 h 52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0" h="521">
                <a:moveTo>
                  <a:pt x="268" y="0"/>
                </a:moveTo>
                <a:lnTo>
                  <a:pt x="268" y="1"/>
                </a:lnTo>
                <a:lnTo>
                  <a:pt x="268" y="14"/>
                </a:lnTo>
                <a:lnTo>
                  <a:pt x="267" y="27"/>
                </a:lnTo>
                <a:lnTo>
                  <a:pt x="264" y="40"/>
                </a:lnTo>
                <a:lnTo>
                  <a:pt x="260" y="54"/>
                </a:lnTo>
                <a:lnTo>
                  <a:pt x="255" y="69"/>
                </a:lnTo>
                <a:lnTo>
                  <a:pt x="249" y="83"/>
                </a:lnTo>
                <a:lnTo>
                  <a:pt x="241" y="98"/>
                </a:lnTo>
                <a:lnTo>
                  <a:pt x="233" y="113"/>
                </a:lnTo>
                <a:lnTo>
                  <a:pt x="213" y="144"/>
                </a:lnTo>
                <a:lnTo>
                  <a:pt x="192" y="174"/>
                </a:lnTo>
                <a:lnTo>
                  <a:pt x="169" y="206"/>
                </a:lnTo>
                <a:lnTo>
                  <a:pt x="144" y="238"/>
                </a:lnTo>
                <a:lnTo>
                  <a:pt x="118" y="272"/>
                </a:lnTo>
                <a:lnTo>
                  <a:pt x="94" y="305"/>
                </a:lnTo>
                <a:lnTo>
                  <a:pt x="70" y="338"/>
                </a:lnTo>
                <a:lnTo>
                  <a:pt x="50" y="372"/>
                </a:lnTo>
                <a:lnTo>
                  <a:pt x="38" y="390"/>
                </a:lnTo>
                <a:lnTo>
                  <a:pt x="30" y="408"/>
                </a:lnTo>
                <a:lnTo>
                  <a:pt x="21" y="425"/>
                </a:lnTo>
                <a:lnTo>
                  <a:pt x="15" y="444"/>
                </a:lnTo>
                <a:lnTo>
                  <a:pt x="9" y="462"/>
                </a:lnTo>
                <a:lnTo>
                  <a:pt x="4" y="482"/>
                </a:lnTo>
                <a:lnTo>
                  <a:pt x="2" y="500"/>
                </a:lnTo>
                <a:lnTo>
                  <a:pt x="0" y="520"/>
                </a:lnTo>
                <a:lnTo>
                  <a:pt x="72" y="521"/>
                </a:lnTo>
                <a:lnTo>
                  <a:pt x="73" y="508"/>
                </a:lnTo>
                <a:lnTo>
                  <a:pt x="74" y="494"/>
                </a:lnTo>
                <a:lnTo>
                  <a:pt x="78" y="481"/>
                </a:lnTo>
                <a:lnTo>
                  <a:pt x="81" y="467"/>
                </a:lnTo>
                <a:lnTo>
                  <a:pt x="88" y="454"/>
                </a:lnTo>
                <a:lnTo>
                  <a:pt x="94" y="439"/>
                </a:lnTo>
                <a:lnTo>
                  <a:pt x="101" y="424"/>
                </a:lnTo>
                <a:lnTo>
                  <a:pt x="110" y="409"/>
                </a:lnTo>
                <a:lnTo>
                  <a:pt x="129" y="377"/>
                </a:lnTo>
                <a:lnTo>
                  <a:pt x="152" y="347"/>
                </a:lnTo>
                <a:lnTo>
                  <a:pt x="175" y="315"/>
                </a:lnTo>
                <a:lnTo>
                  <a:pt x="200" y="283"/>
                </a:lnTo>
                <a:lnTo>
                  <a:pt x="225" y="249"/>
                </a:lnTo>
                <a:lnTo>
                  <a:pt x="250" y="216"/>
                </a:lnTo>
                <a:lnTo>
                  <a:pt x="273" y="183"/>
                </a:lnTo>
                <a:lnTo>
                  <a:pt x="294" y="149"/>
                </a:lnTo>
                <a:lnTo>
                  <a:pt x="304" y="131"/>
                </a:lnTo>
                <a:lnTo>
                  <a:pt x="313" y="113"/>
                </a:lnTo>
                <a:lnTo>
                  <a:pt x="321" y="96"/>
                </a:lnTo>
                <a:lnTo>
                  <a:pt x="327" y="77"/>
                </a:lnTo>
                <a:lnTo>
                  <a:pt x="334" y="58"/>
                </a:lnTo>
                <a:lnTo>
                  <a:pt x="337" y="39"/>
                </a:lnTo>
                <a:lnTo>
                  <a:pt x="340" y="19"/>
                </a:lnTo>
                <a:lnTo>
                  <a:pt x="340" y="0"/>
                </a:lnTo>
                <a:lnTo>
                  <a:pt x="340" y="1"/>
                </a:lnTo>
                <a:lnTo>
                  <a:pt x="268" y="0"/>
                </a:lnTo>
                <a:lnTo>
                  <a:pt x="268" y="1"/>
                </a:lnTo>
                <a:lnTo>
                  <a:pt x="268" y="0"/>
                </a:lnTo>
                <a:close/>
              </a:path>
            </a:pathLst>
          </a:custGeom>
          <a:solidFill>
            <a:schemeClr val="tx2"/>
          </a:solidFill>
          <a:ln w="9525">
            <a:noFill/>
            <a:round/>
            <a:headEnd/>
            <a:tailEnd/>
          </a:ln>
        </p:spPr>
        <p:txBody>
          <a:bodyPr/>
          <a:lstStyle/>
          <a:p>
            <a:endParaRPr lang="en-US"/>
          </a:p>
        </p:txBody>
      </p:sp>
      <p:sp>
        <p:nvSpPr>
          <p:cNvPr id="22603" name="Freeform 72"/>
          <p:cNvSpPr>
            <a:spLocks/>
          </p:cNvSpPr>
          <p:nvPr/>
        </p:nvSpPr>
        <p:spPr bwMode="auto">
          <a:xfrm>
            <a:off x="4818063" y="3355975"/>
            <a:ext cx="142875" cy="123825"/>
          </a:xfrm>
          <a:custGeom>
            <a:avLst/>
            <a:gdLst>
              <a:gd name="T0" fmla="*/ 0 w 340"/>
              <a:gd name="T1" fmla="*/ 0 h 520"/>
              <a:gd name="T2" fmla="*/ 2147483647 w 340"/>
              <a:gd name="T3" fmla="*/ 2147483647 h 520"/>
              <a:gd name="T4" fmla="*/ 2147483647 w 340"/>
              <a:gd name="T5" fmla="*/ 2147483647 h 520"/>
              <a:gd name="T6" fmla="*/ 2147483647 w 340"/>
              <a:gd name="T7" fmla="*/ 2147483647 h 520"/>
              <a:gd name="T8" fmla="*/ 2147483647 w 340"/>
              <a:gd name="T9" fmla="*/ 2147483647 h 520"/>
              <a:gd name="T10" fmla="*/ 2147483647 w 340"/>
              <a:gd name="T11" fmla="*/ 2147483647 h 520"/>
              <a:gd name="T12" fmla="*/ 2147483647 w 340"/>
              <a:gd name="T13" fmla="*/ 2147483647 h 520"/>
              <a:gd name="T14" fmla="*/ 2147483647 w 340"/>
              <a:gd name="T15" fmla="*/ 2147483647 h 520"/>
              <a:gd name="T16" fmla="*/ 2147483647 w 340"/>
              <a:gd name="T17" fmla="*/ 2147483647 h 520"/>
              <a:gd name="T18" fmla="*/ 2147483647 w 340"/>
              <a:gd name="T19" fmla="*/ 2147483647 h 520"/>
              <a:gd name="T20" fmla="*/ 2147483647 w 340"/>
              <a:gd name="T21" fmla="*/ 2147483647 h 520"/>
              <a:gd name="T22" fmla="*/ 2147483647 w 340"/>
              <a:gd name="T23" fmla="*/ 2147483647 h 520"/>
              <a:gd name="T24" fmla="*/ 2147483647 w 340"/>
              <a:gd name="T25" fmla="*/ 2147483647 h 520"/>
              <a:gd name="T26" fmla="*/ 2147483647 w 340"/>
              <a:gd name="T27" fmla="*/ 2147483647 h 520"/>
              <a:gd name="T28" fmla="*/ 2147483647 w 340"/>
              <a:gd name="T29" fmla="*/ 2147483647 h 520"/>
              <a:gd name="T30" fmla="*/ 2147483647 w 340"/>
              <a:gd name="T31" fmla="*/ 2147483647 h 520"/>
              <a:gd name="T32" fmla="*/ 2147483647 w 340"/>
              <a:gd name="T33" fmla="*/ 2147483647 h 520"/>
              <a:gd name="T34" fmla="*/ 2147483647 w 340"/>
              <a:gd name="T35" fmla="*/ 2147483647 h 520"/>
              <a:gd name="T36" fmla="*/ 2147483647 w 340"/>
              <a:gd name="T37" fmla="*/ 2147483647 h 520"/>
              <a:gd name="T38" fmla="*/ 2147483647 w 340"/>
              <a:gd name="T39" fmla="*/ 2147483647 h 520"/>
              <a:gd name="T40" fmla="*/ 2147483647 w 340"/>
              <a:gd name="T41" fmla="*/ 2147483647 h 520"/>
              <a:gd name="T42" fmla="*/ 2147483647 w 340"/>
              <a:gd name="T43" fmla="*/ 2147483647 h 520"/>
              <a:gd name="T44" fmla="*/ 2147483647 w 340"/>
              <a:gd name="T45" fmla="*/ 2147483647 h 520"/>
              <a:gd name="T46" fmla="*/ 2147483647 w 340"/>
              <a:gd name="T47" fmla="*/ 2147483647 h 520"/>
              <a:gd name="T48" fmla="*/ 2147483647 w 340"/>
              <a:gd name="T49" fmla="*/ 2147483647 h 520"/>
              <a:gd name="T50" fmla="*/ 2147483647 w 340"/>
              <a:gd name="T51" fmla="*/ 2147483647 h 520"/>
              <a:gd name="T52" fmla="*/ 2147483647 w 340"/>
              <a:gd name="T53" fmla="*/ 2147483647 h 520"/>
              <a:gd name="T54" fmla="*/ 2147483647 w 340"/>
              <a:gd name="T55" fmla="*/ 2147483647 h 520"/>
              <a:gd name="T56" fmla="*/ 2147483647 w 340"/>
              <a:gd name="T57" fmla="*/ 2147483647 h 520"/>
              <a:gd name="T58" fmla="*/ 2147483647 w 340"/>
              <a:gd name="T59" fmla="*/ 2147483647 h 520"/>
              <a:gd name="T60" fmla="*/ 2147483647 w 340"/>
              <a:gd name="T61" fmla="*/ 2147483647 h 520"/>
              <a:gd name="T62" fmla="*/ 2147483647 w 340"/>
              <a:gd name="T63" fmla="*/ 2147483647 h 520"/>
              <a:gd name="T64" fmla="*/ 2147483647 w 340"/>
              <a:gd name="T65" fmla="*/ 2147483647 h 520"/>
              <a:gd name="T66" fmla="*/ 2147483647 w 340"/>
              <a:gd name="T67" fmla="*/ 2147483647 h 520"/>
              <a:gd name="T68" fmla="*/ 2147483647 w 340"/>
              <a:gd name="T69" fmla="*/ 2147483647 h 520"/>
              <a:gd name="T70" fmla="*/ 2147483647 w 340"/>
              <a:gd name="T71" fmla="*/ 2147483647 h 520"/>
              <a:gd name="T72" fmla="*/ 2147483647 w 340"/>
              <a:gd name="T73" fmla="*/ 2147483647 h 520"/>
              <a:gd name="T74" fmla="*/ 2147483647 w 340"/>
              <a:gd name="T75" fmla="*/ 2147483647 h 520"/>
              <a:gd name="T76" fmla="*/ 2147483647 w 340"/>
              <a:gd name="T77" fmla="*/ 2147483647 h 520"/>
              <a:gd name="T78" fmla="*/ 2147483647 w 340"/>
              <a:gd name="T79" fmla="*/ 2147483647 h 520"/>
              <a:gd name="T80" fmla="*/ 2147483647 w 340"/>
              <a:gd name="T81" fmla="*/ 2147483647 h 520"/>
              <a:gd name="T82" fmla="*/ 2147483647 w 340"/>
              <a:gd name="T83" fmla="*/ 2147483647 h 520"/>
              <a:gd name="T84" fmla="*/ 2147483647 w 340"/>
              <a:gd name="T85" fmla="*/ 2147483647 h 520"/>
              <a:gd name="T86" fmla="*/ 2147483647 w 340"/>
              <a:gd name="T87" fmla="*/ 2147483647 h 520"/>
              <a:gd name="T88" fmla="*/ 2147483647 w 340"/>
              <a:gd name="T89" fmla="*/ 2147483647 h 520"/>
              <a:gd name="T90" fmla="*/ 2147483647 w 340"/>
              <a:gd name="T91" fmla="*/ 2147483647 h 520"/>
              <a:gd name="T92" fmla="*/ 2147483647 w 340"/>
              <a:gd name="T93" fmla="*/ 2147483647 h 520"/>
              <a:gd name="T94" fmla="*/ 2147483647 w 340"/>
              <a:gd name="T95" fmla="*/ 2147483647 h 520"/>
              <a:gd name="T96" fmla="*/ 2147483647 w 340"/>
              <a:gd name="T97" fmla="*/ 2147483647 h 520"/>
              <a:gd name="T98" fmla="*/ 2147483647 w 340"/>
              <a:gd name="T99" fmla="*/ 0 h 520"/>
              <a:gd name="T100" fmla="*/ 0 w 340"/>
              <a:gd name="T101" fmla="*/ 0 h 5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0"/>
              <a:gd name="T154" fmla="*/ 0 h 520"/>
              <a:gd name="T155" fmla="*/ 340 w 340"/>
              <a:gd name="T156" fmla="*/ 520 h 5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0" h="520">
                <a:moveTo>
                  <a:pt x="0" y="0"/>
                </a:moveTo>
                <a:lnTo>
                  <a:pt x="2" y="19"/>
                </a:lnTo>
                <a:lnTo>
                  <a:pt x="4" y="39"/>
                </a:lnTo>
                <a:lnTo>
                  <a:pt x="9" y="58"/>
                </a:lnTo>
                <a:lnTo>
                  <a:pt x="14" y="76"/>
                </a:lnTo>
                <a:lnTo>
                  <a:pt x="21" y="94"/>
                </a:lnTo>
                <a:lnTo>
                  <a:pt x="29" y="113"/>
                </a:lnTo>
                <a:lnTo>
                  <a:pt x="38" y="130"/>
                </a:lnTo>
                <a:lnTo>
                  <a:pt x="48" y="149"/>
                </a:lnTo>
                <a:lnTo>
                  <a:pt x="69" y="182"/>
                </a:lnTo>
                <a:lnTo>
                  <a:pt x="94" y="215"/>
                </a:lnTo>
                <a:lnTo>
                  <a:pt x="118" y="248"/>
                </a:lnTo>
                <a:lnTo>
                  <a:pt x="144" y="281"/>
                </a:lnTo>
                <a:lnTo>
                  <a:pt x="169" y="313"/>
                </a:lnTo>
                <a:lnTo>
                  <a:pt x="192" y="345"/>
                </a:lnTo>
                <a:lnTo>
                  <a:pt x="214" y="376"/>
                </a:lnTo>
                <a:lnTo>
                  <a:pt x="234" y="408"/>
                </a:lnTo>
                <a:lnTo>
                  <a:pt x="241" y="423"/>
                </a:lnTo>
                <a:lnTo>
                  <a:pt x="249" y="438"/>
                </a:lnTo>
                <a:lnTo>
                  <a:pt x="255" y="451"/>
                </a:lnTo>
                <a:lnTo>
                  <a:pt x="260" y="466"/>
                </a:lnTo>
                <a:lnTo>
                  <a:pt x="265" y="479"/>
                </a:lnTo>
                <a:lnTo>
                  <a:pt x="267" y="493"/>
                </a:lnTo>
                <a:lnTo>
                  <a:pt x="268" y="505"/>
                </a:lnTo>
                <a:lnTo>
                  <a:pt x="268" y="519"/>
                </a:lnTo>
                <a:lnTo>
                  <a:pt x="340" y="520"/>
                </a:lnTo>
                <a:lnTo>
                  <a:pt x="340" y="500"/>
                </a:lnTo>
                <a:lnTo>
                  <a:pt x="337" y="482"/>
                </a:lnTo>
                <a:lnTo>
                  <a:pt x="334" y="462"/>
                </a:lnTo>
                <a:lnTo>
                  <a:pt x="329" y="444"/>
                </a:lnTo>
                <a:lnTo>
                  <a:pt x="321" y="425"/>
                </a:lnTo>
                <a:lnTo>
                  <a:pt x="314" y="407"/>
                </a:lnTo>
                <a:lnTo>
                  <a:pt x="305" y="390"/>
                </a:lnTo>
                <a:lnTo>
                  <a:pt x="296" y="371"/>
                </a:lnTo>
                <a:lnTo>
                  <a:pt x="273" y="338"/>
                </a:lnTo>
                <a:lnTo>
                  <a:pt x="250" y="303"/>
                </a:lnTo>
                <a:lnTo>
                  <a:pt x="225" y="270"/>
                </a:lnTo>
                <a:lnTo>
                  <a:pt x="201" y="238"/>
                </a:lnTo>
                <a:lnTo>
                  <a:pt x="175" y="205"/>
                </a:lnTo>
                <a:lnTo>
                  <a:pt x="152" y="173"/>
                </a:lnTo>
                <a:lnTo>
                  <a:pt x="129" y="142"/>
                </a:lnTo>
                <a:lnTo>
                  <a:pt x="110" y="110"/>
                </a:lnTo>
                <a:lnTo>
                  <a:pt x="101" y="97"/>
                </a:lnTo>
                <a:lnTo>
                  <a:pt x="94" y="82"/>
                </a:lnTo>
                <a:lnTo>
                  <a:pt x="88" y="67"/>
                </a:lnTo>
                <a:lnTo>
                  <a:pt x="81" y="53"/>
                </a:lnTo>
                <a:lnTo>
                  <a:pt x="78" y="39"/>
                </a:lnTo>
                <a:lnTo>
                  <a:pt x="74" y="26"/>
                </a:lnTo>
                <a:lnTo>
                  <a:pt x="73" y="12"/>
                </a:lnTo>
                <a:lnTo>
                  <a:pt x="72" y="0"/>
                </a:lnTo>
                <a:lnTo>
                  <a:pt x="0" y="0"/>
                </a:lnTo>
                <a:close/>
              </a:path>
            </a:pathLst>
          </a:custGeom>
          <a:solidFill>
            <a:schemeClr val="tx2"/>
          </a:solidFill>
          <a:ln w="9525">
            <a:noFill/>
            <a:round/>
            <a:headEnd/>
            <a:tailEnd/>
          </a:ln>
        </p:spPr>
        <p:txBody>
          <a:bodyPr/>
          <a:lstStyle/>
          <a:p>
            <a:endParaRPr lang="en-US"/>
          </a:p>
        </p:txBody>
      </p:sp>
      <p:sp>
        <p:nvSpPr>
          <p:cNvPr id="22604" name="Freeform 73"/>
          <p:cNvSpPr>
            <a:spLocks/>
          </p:cNvSpPr>
          <p:nvPr/>
        </p:nvSpPr>
        <p:spPr bwMode="auto">
          <a:xfrm>
            <a:off x="4738688" y="3257550"/>
            <a:ext cx="185737" cy="104775"/>
          </a:xfrm>
          <a:custGeom>
            <a:avLst/>
            <a:gdLst>
              <a:gd name="T0" fmla="*/ 2147483647 w 438"/>
              <a:gd name="T1" fmla="*/ 0 h 439"/>
              <a:gd name="T2" fmla="*/ 0 w 438"/>
              <a:gd name="T3" fmla="*/ 2147483647 h 439"/>
              <a:gd name="T4" fmla="*/ 2147483647 w 438"/>
              <a:gd name="T5" fmla="*/ 2147483647 h 439"/>
              <a:gd name="T6" fmla="*/ 2147483647 w 438"/>
              <a:gd name="T7" fmla="*/ 0 h 439"/>
              <a:gd name="T8" fmla="*/ 2147483647 w 438"/>
              <a:gd name="T9" fmla="*/ 0 h 439"/>
              <a:gd name="T10" fmla="*/ 0 60000 65536"/>
              <a:gd name="T11" fmla="*/ 0 60000 65536"/>
              <a:gd name="T12" fmla="*/ 0 60000 65536"/>
              <a:gd name="T13" fmla="*/ 0 60000 65536"/>
              <a:gd name="T14" fmla="*/ 0 60000 65536"/>
              <a:gd name="T15" fmla="*/ 0 w 438"/>
              <a:gd name="T16" fmla="*/ 0 h 439"/>
              <a:gd name="T17" fmla="*/ 438 w 438"/>
              <a:gd name="T18" fmla="*/ 439 h 439"/>
            </a:gdLst>
            <a:ahLst/>
            <a:cxnLst>
              <a:cxn ang="T10">
                <a:pos x="T0" y="T1"/>
              </a:cxn>
              <a:cxn ang="T11">
                <a:pos x="T2" y="T3"/>
              </a:cxn>
              <a:cxn ang="T12">
                <a:pos x="T4" y="T5"/>
              </a:cxn>
              <a:cxn ang="T13">
                <a:pos x="T6" y="T7"/>
              </a:cxn>
              <a:cxn ang="T14">
                <a:pos x="T8" y="T9"/>
              </a:cxn>
            </a:cxnLst>
            <a:rect l="T15" t="T16" r="T17" b="T18"/>
            <a:pathLst>
              <a:path w="438" h="439">
                <a:moveTo>
                  <a:pt x="218" y="0"/>
                </a:moveTo>
                <a:lnTo>
                  <a:pt x="0" y="439"/>
                </a:lnTo>
                <a:lnTo>
                  <a:pt x="438" y="438"/>
                </a:lnTo>
                <a:lnTo>
                  <a:pt x="218" y="0"/>
                </a:lnTo>
                <a:close/>
              </a:path>
            </a:pathLst>
          </a:custGeom>
          <a:solidFill>
            <a:schemeClr val="tx2"/>
          </a:solidFill>
          <a:ln w="9525">
            <a:noFill/>
            <a:round/>
            <a:headEnd/>
            <a:tailEnd/>
          </a:ln>
        </p:spPr>
        <p:txBody>
          <a:bodyPr/>
          <a:lstStyle/>
          <a:p>
            <a:endParaRPr lang="en-US"/>
          </a:p>
        </p:txBody>
      </p:sp>
      <p:sp>
        <p:nvSpPr>
          <p:cNvPr id="22605" name="Freeform 74"/>
          <p:cNvSpPr>
            <a:spLocks/>
          </p:cNvSpPr>
          <p:nvPr/>
        </p:nvSpPr>
        <p:spPr bwMode="auto">
          <a:xfrm>
            <a:off x="5988050" y="3938588"/>
            <a:ext cx="2024063" cy="1433512"/>
          </a:xfrm>
          <a:custGeom>
            <a:avLst/>
            <a:gdLst>
              <a:gd name="T0" fmla="*/ 2147483647 w 4783"/>
              <a:gd name="T1" fmla="*/ 2147483647 h 6021"/>
              <a:gd name="T2" fmla="*/ 0 w 4783"/>
              <a:gd name="T3" fmla="*/ 2147483647 h 6021"/>
              <a:gd name="T4" fmla="*/ 2147483647 w 4783"/>
              <a:gd name="T5" fmla="*/ 2147483647 h 6021"/>
              <a:gd name="T6" fmla="*/ 2147483647 w 4783"/>
              <a:gd name="T7" fmla="*/ 2147483647 h 6021"/>
              <a:gd name="T8" fmla="*/ 2147483647 w 4783"/>
              <a:gd name="T9" fmla="*/ 2147483647 h 6021"/>
              <a:gd name="T10" fmla="*/ 2147483647 w 4783"/>
              <a:gd name="T11" fmla="*/ 2147483647 h 6021"/>
              <a:gd name="T12" fmla="*/ 2147483647 w 4783"/>
              <a:gd name="T13" fmla="*/ 2147483647 h 6021"/>
              <a:gd name="T14" fmla="*/ 2147483647 w 4783"/>
              <a:gd name="T15" fmla="*/ 2147483647 h 6021"/>
              <a:gd name="T16" fmla="*/ 2147483647 w 4783"/>
              <a:gd name="T17" fmla="*/ 2147483647 h 6021"/>
              <a:gd name="T18" fmla="*/ 2147483647 w 4783"/>
              <a:gd name="T19" fmla="*/ 2147483647 h 6021"/>
              <a:gd name="T20" fmla="*/ 2147483647 w 4783"/>
              <a:gd name="T21" fmla="*/ 2147483647 h 6021"/>
              <a:gd name="T22" fmla="*/ 2147483647 w 4783"/>
              <a:gd name="T23" fmla="*/ 2147483647 h 6021"/>
              <a:gd name="T24" fmla="*/ 2147483647 w 4783"/>
              <a:gd name="T25" fmla="*/ 2147483647 h 6021"/>
              <a:gd name="T26" fmla="*/ 2147483647 w 4783"/>
              <a:gd name="T27" fmla="*/ 2147483647 h 6021"/>
              <a:gd name="T28" fmla="*/ 2147483647 w 4783"/>
              <a:gd name="T29" fmla="*/ 2147483647 h 6021"/>
              <a:gd name="T30" fmla="*/ 2147483647 w 4783"/>
              <a:gd name="T31" fmla="*/ 2147483647 h 6021"/>
              <a:gd name="T32" fmla="*/ 2147483647 w 4783"/>
              <a:gd name="T33" fmla="*/ 2147483647 h 6021"/>
              <a:gd name="T34" fmla="*/ 2147483647 w 4783"/>
              <a:gd name="T35" fmla="*/ 2147483647 h 6021"/>
              <a:gd name="T36" fmla="*/ 2147483647 w 4783"/>
              <a:gd name="T37" fmla="*/ 2147483647 h 6021"/>
              <a:gd name="T38" fmla="*/ 2147483647 w 4783"/>
              <a:gd name="T39" fmla="*/ 2147483647 h 6021"/>
              <a:gd name="T40" fmla="*/ 2147483647 w 4783"/>
              <a:gd name="T41" fmla="*/ 2147483647 h 6021"/>
              <a:gd name="T42" fmla="*/ 2147483647 w 4783"/>
              <a:gd name="T43" fmla="*/ 2147483647 h 6021"/>
              <a:gd name="T44" fmla="*/ 2147483647 w 4783"/>
              <a:gd name="T45" fmla="*/ 2147483647 h 6021"/>
              <a:gd name="T46" fmla="*/ 2147483647 w 4783"/>
              <a:gd name="T47" fmla="*/ 2147483647 h 6021"/>
              <a:gd name="T48" fmla="*/ 2147483647 w 4783"/>
              <a:gd name="T49" fmla="*/ 2147483647 h 6021"/>
              <a:gd name="T50" fmla="*/ 2147483647 w 4783"/>
              <a:gd name="T51" fmla="*/ 2147483647 h 6021"/>
              <a:gd name="T52" fmla="*/ 2147483647 w 4783"/>
              <a:gd name="T53" fmla="*/ 2147483647 h 6021"/>
              <a:gd name="T54" fmla="*/ 2147483647 w 4783"/>
              <a:gd name="T55" fmla="*/ 2147483647 h 6021"/>
              <a:gd name="T56" fmla="*/ 2147483647 w 4783"/>
              <a:gd name="T57" fmla="*/ 2147483647 h 6021"/>
              <a:gd name="T58" fmla="*/ 2147483647 w 4783"/>
              <a:gd name="T59" fmla="*/ 2147483647 h 6021"/>
              <a:gd name="T60" fmla="*/ 2147483647 w 4783"/>
              <a:gd name="T61" fmla="*/ 2147483647 h 6021"/>
              <a:gd name="T62" fmla="*/ 2147483647 w 4783"/>
              <a:gd name="T63" fmla="*/ 2147483647 h 6021"/>
              <a:gd name="T64" fmla="*/ 2147483647 w 4783"/>
              <a:gd name="T65" fmla="*/ 2147483647 h 6021"/>
              <a:gd name="T66" fmla="*/ 2147483647 w 4783"/>
              <a:gd name="T67" fmla="*/ 2147483647 h 6021"/>
              <a:gd name="T68" fmla="*/ 2147483647 w 4783"/>
              <a:gd name="T69" fmla="*/ 2147483647 h 6021"/>
              <a:gd name="T70" fmla="*/ 2147483647 w 4783"/>
              <a:gd name="T71" fmla="*/ 2147483647 h 6021"/>
              <a:gd name="T72" fmla="*/ 2147483647 w 4783"/>
              <a:gd name="T73" fmla="*/ 2147483647 h 6021"/>
              <a:gd name="T74" fmla="*/ 2147483647 w 4783"/>
              <a:gd name="T75" fmla="*/ 2147483647 h 6021"/>
              <a:gd name="T76" fmla="*/ 2147483647 w 4783"/>
              <a:gd name="T77" fmla="*/ 2147483647 h 6021"/>
              <a:gd name="T78" fmla="*/ 2147483647 w 4783"/>
              <a:gd name="T79" fmla="*/ 2147483647 h 6021"/>
              <a:gd name="T80" fmla="*/ 2147483647 w 4783"/>
              <a:gd name="T81" fmla="*/ 2147483647 h 6021"/>
              <a:gd name="T82" fmla="*/ 2147483647 w 4783"/>
              <a:gd name="T83" fmla="*/ 2147483647 h 6021"/>
              <a:gd name="T84" fmla="*/ 2147483647 w 4783"/>
              <a:gd name="T85" fmla="*/ 2147483647 h 6021"/>
              <a:gd name="T86" fmla="*/ 2147483647 w 4783"/>
              <a:gd name="T87" fmla="*/ 2147483647 h 6021"/>
              <a:gd name="T88" fmla="*/ 2147483647 w 4783"/>
              <a:gd name="T89" fmla="*/ 2147483647 h 6021"/>
              <a:gd name="T90" fmla="*/ 2147483647 w 4783"/>
              <a:gd name="T91" fmla="*/ 2147483647 h 6021"/>
              <a:gd name="T92" fmla="*/ 2147483647 w 4783"/>
              <a:gd name="T93" fmla="*/ 2147483647 h 6021"/>
              <a:gd name="T94" fmla="*/ 2147483647 w 4783"/>
              <a:gd name="T95" fmla="*/ 2147483647 h 6021"/>
              <a:gd name="T96" fmla="*/ 2147483647 w 4783"/>
              <a:gd name="T97" fmla="*/ 2147483647 h 6021"/>
              <a:gd name="T98" fmla="*/ 2147483647 w 4783"/>
              <a:gd name="T99" fmla="*/ 2147483647 h 6021"/>
              <a:gd name="T100" fmla="*/ 2147483647 w 4783"/>
              <a:gd name="T101" fmla="*/ 2147483647 h 6021"/>
              <a:gd name="T102" fmla="*/ 2147483647 w 4783"/>
              <a:gd name="T103" fmla="*/ 2147483647 h 6021"/>
              <a:gd name="T104" fmla="*/ 2147483647 w 4783"/>
              <a:gd name="T105" fmla="*/ 2147483647 h 6021"/>
              <a:gd name="T106" fmla="*/ 2147483647 w 4783"/>
              <a:gd name="T107" fmla="*/ 2147483647 h 6021"/>
              <a:gd name="T108" fmla="*/ 2147483647 w 4783"/>
              <a:gd name="T109" fmla="*/ 2147483647 h 6021"/>
              <a:gd name="T110" fmla="*/ 2147483647 w 4783"/>
              <a:gd name="T111" fmla="*/ 2147483647 h 6021"/>
              <a:gd name="T112" fmla="*/ 2147483647 w 4783"/>
              <a:gd name="T113" fmla="*/ 2147483647 h 6021"/>
              <a:gd name="T114" fmla="*/ 2147483647 w 4783"/>
              <a:gd name="T115" fmla="*/ 2147483647 h 6021"/>
              <a:gd name="T116" fmla="*/ 2147483647 w 4783"/>
              <a:gd name="T117" fmla="*/ 2147483647 h 6021"/>
              <a:gd name="T118" fmla="*/ 2147483647 w 4783"/>
              <a:gd name="T119" fmla="*/ 2147483647 h 60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83"/>
              <a:gd name="T181" fmla="*/ 0 h 6021"/>
              <a:gd name="T182" fmla="*/ 4783 w 4783"/>
              <a:gd name="T183" fmla="*/ 6021 h 60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83" h="6021">
                <a:moveTo>
                  <a:pt x="20" y="0"/>
                </a:moveTo>
                <a:lnTo>
                  <a:pt x="14" y="125"/>
                </a:lnTo>
                <a:lnTo>
                  <a:pt x="9" y="248"/>
                </a:lnTo>
                <a:lnTo>
                  <a:pt x="5" y="370"/>
                </a:lnTo>
                <a:lnTo>
                  <a:pt x="2" y="490"/>
                </a:lnTo>
                <a:lnTo>
                  <a:pt x="0" y="608"/>
                </a:lnTo>
                <a:lnTo>
                  <a:pt x="0" y="725"/>
                </a:lnTo>
                <a:lnTo>
                  <a:pt x="0" y="841"/>
                </a:lnTo>
                <a:lnTo>
                  <a:pt x="2" y="955"/>
                </a:lnTo>
                <a:lnTo>
                  <a:pt x="5" y="1067"/>
                </a:lnTo>
                <a:lnTo>
                  <a:pt x="9" y="1178"/>
                </a:lnTo>
                <a:lnTo>
                  <a:pt x="14" y="1287"/>
                </a:lnTo>
                <a:lnTo>
                  <a:pt x="18" y="1395"/>
                </a:lnTo>
                <a:lnTo>
                  <a:pt x="26" y="1501"/>
                </a:lnTo>
                <a:lnTo>
                  <a:pt x="33" y="1606"/>
                </a:lnTo>
                <a:lnTo>
                  <a:pt x="42" y="1709"/>
                </a:lnTo>
                <a:lnTo>
                  <a:pt x="52" y="1811"/>
                </a:lnTo>
                <a:lnTo>
                  <a:pt x="61" y="1912"/>
                </a:lnTo>
                <a:lnTo>
                  <a:pt x="74" y="2010"/>
                </a:lnTo>
                <a:lnTo>
                  <a:pt x="86" y="2108"/>
                </a:lnTo>
                <a:lnTo>
                  <a:pt x="100" y="2203"/>
                </a:lnTo>
                <a:lnTo>
                  <a:pt x="113" y="2298"/>
                </a:lnTo>
                <a:lnTo>
                  <a:pt x="129" y="2392"/>
                </a:lnTo>
                <a:lnTo>
                  <a:pt x="145" y="2483"/>
                </a:lnTo>
                <a:lnTo>
                  <a:pt x="162" y="2574"/>
                </a:lnTo>
                <a:lnTo>
                  <a:pt x="180" y="2662"/>
                </a:lnTo>
                <a:lnTo>
                  <a:pt x="198" y="2750"/>
                </a:lnTo>
                <a:lnTo>
                  <a:pt x="218" y="2836"/>
                </a:lnTo>
                <a:lnTo>
                  <a:pt x="239" y="2920"/>
                </a:lnTo>
                <a:lnTo>
                  <a:pt x="260" y="3003"/>
                </a:lnTo>
                <a:lnTo>
                  <a:pt x="282" y="3085"/>
                </a:lnTo>
                <a:lnTo>
                  <a:pt x="305" y="3166"/>
                </a:lnTo>
                <a:lnTo>
                  <a:pt x="328" y="3245"/>
                </a:lnTo>
                <a:lnTo>
                  <a:pt x="353" y="3323"/>
                </a:lnTo>
                <a:lnTo>
                  <a:pt x="378" y="3400"/>
                </a:lnTo>
                <a:lnTo>
                  <a:pt x="405" y="3475"/>
                </a:lnTo>
                <a:lnTo>
                  <a:pt x="430" y="3549"/>
                </a:lnTo>
                <a:lnTo>
                  <a:pt x="459" y="3622"/>
                </a:lnTo>
                <a:lnTo>
                  <a:pt x="487" y="3693"/>
                </a:lnTo>
                <a:lnTo>
                  <a:pt x="515" y="3763"/>
                </a:lnTo>
                <a:lnTo>
                  <a:pt x="546" y="3832"/>
                </a:lnTo>
                <a:lnTo>
                  <a:pt x="576" y="3899"/>
                </a:lnTo>
                <a:lnTo>
                  <a:pt x="608" y="3966"/>
                </a:lnTo>
                <a:lnTo>
                  <a:pt x="640" y="4031"/>
                </a:lnTo>
                <a:lnTo>
                  <a:pt x="672" y="4095"/>
                </a:lnTo>
                <a:lnTo>
                  <a:pt x="705" y="4158"/>
                </a:lnTo>
                <a:lnTo>
                  <a:pt x="739" y="4219"/>
                </a:lnTo>
                <a:lnTo>
                  <a:pt x="774" y="4280"/>
                </a:lnTo>
                <a:lnTo>
                  <a:pt x="809" y="4339"/>
                </a:lnTo>
                <a:lnTo>
                  <a:pt x="845" y="4396"/>
                </a:lnTo>
                <a:lnTo>
                  <a:pt x="881" y="4453"/>
                </a:lnTo>
                <a:lnTo>
                  <a:pt x="918" y="4508"/>
                </a:lnTo>
                <a:lnTo>
                  <a:pt x="956" y="4562"/>
                </a:lnTo>
                <a:lnTo>
                  <a:pt x="994" y="4615"/>
                </a:lnTo>
                <a:lnTo>
                  <a:pt x="1033" y="4668"/>
                </a:lnTo>
                <a:lnTo>
                  <a:pt x="1073" y="4719"/>
                </a:lnTo>
                <a:lnTo>
                  <a:pt x="1112" y="4768"/>
                </a:lnTo>
                <a:lnTo>
                  <a:pt x="1152" y="4817"/>
                </a:lnTo>
                <a:lnTo>
                  <a:pt x="1194" y="4864"/>
                </a:lnTo>
                <a:lnTo>
                  <a:pt x="1235" y="4910"/>
                </a:lnTo>
                <a:lnTo>
                  <a:pt x="1278" y="4956"/>
                </a:lnTo>
                <a:lnTo>
                  <a:pt x="1320" y="5000"/>
                </a:lnTo>
                <a:lnTo>
                  <a:pt x="1363" y="5043"/>
                </a:lnTo>
                <a:lnTo>
                  <a:pt x="1407" y="5085"/>
                </a:lnTo>
                <a:lnTo>
                  <a:pt x="1451" y="5127"/>
                </a:lnTo>
                <a:lnTo>
                  <a:pt x="1496" y="5166"/>
                </a:lnTo>
                <a:lnTo>
                  <a:pt x="1541" y="5206"/>
                </a:lnTo>
                <a:lnTo>
                  <a:pt x="1585" y="5242"/>
                </a:lnTo>
                <a:lnTo>
                  <a:pt x="1632" y="5279"/>
                </a:lnTo>
                <a:lnTo>
                  <a:pt x="1679" y="5315"/>
                </a:lnTo>
                <a:lnTo>
                  <a:pt x="1724" y="5351"/>
                </a:lnTo>
                <a:lnTo>
                  <a:pt x="1772" y="5384"/>
                </a:lnTo>
                <a:lnTo>
                  <a:pt x="1819" y="5417"/>
                </a:lnTo>
                <a:lnTo>
                  <a:pt x="1867" y="5449"/>
                </a:lnTo>
                <a:lnTo>
                  <a:pt x="1916" y="5480"/>
                </a:lnTo>
                <a:lnTo>
                  <a:pt x="1964" y="5509"/>
                </a:lnTo>
                <a:lnTo>
                  <a:pt x="2013" y="5539"/>
                </a:lnTo>
                <a:lnTo>
                  <a:pt x="2063" y="5566"/>
                </a:lnTo>
                <a:lnTo>
                  <a:pt x="2112" y="5593"/>
                </a:lnTo>
                <a:lnTo>
                  <a:pt x="2162" y="5620"/>
                </a:lnTo>
                <a:lnTo>
                  <a:pt x="2213" y="5645"/>
                </a:lnTo>
                <a:lnTo>
                  <a:pt x="2263" y="5669"/>
                </a:lnTo>
                <a:lnTo>
                  <a:pt x="2314" y="5693"/>
                </a:lnTo>
                <a:lnTo>
                  <a:pt x="2365" y="5715"/>
                </a:lnTo>
                <a:lnTo>
                  <a:pt x="2417" y="5737"/>
                </a:lnTo>
                <a:lnTo>
                  <a:pt x="2469" y="5758"/>
                </a:lnTo>
                <a:lnTo>
                  <a:pt x="2520" y="5777"/>
                </a:lnTo>
                <a:lnTo>
                  <a:pt x="2572" y="5796"/>
                </a:lnTo>
                <a:lnTo>
                  <a:pt x="2625" y="5814"/>
                </a:lnTo>
                <a:lnTo>
                  <a:pt x="2678" y="5832"/>
                </a:lnTo>
                <a:lnTo>
                  <a:pt x="2731" y="5849"/>
                </a:lnTo>
                <a:lnTo>
                  <a:pt x="2783" y="5864"/>
                </a:lnTo>
                <a:lnTo>
                  <a:pt x="2836" y="5880"/>
                </a:lnTo>
                <a:lnTo>
                  <a:pt x="2889" y="5893"/>
                </a:lnTo>
                <a:lnTo>
                  <a:pt x="2943" y="5907"/>
                </a:lnTo>
                <a:lnTo>
                  <a:pt x="2996" y="5919"/>
                </a:lnTo>
                <a:lnTo>
                  <a:pt x="3050" y="5931"/>
                </a:lnTo>
                <a:lnTo>
                  <a:pt x="3105" y="5941"/>
                </a:lnTo>
                <a:lnTo>
                  <a:pt x="3159" y="5952"/>
                </a:lnTo>
                <a:lnTo>
                  <a:pt x="3213" y="5961"/>
                </a:lnTo>
                <a:lnTo>
                  <a:pt x="3267" y="5971"/>
                </a:lnTo>
                <a:lnTo>
                  <a:pt x="3321" y="5978"/>
                </a:lnTo>
                <a:lnTo>
                  <a:pt x="3375" y="5985"/>
                </a:lnTo>
                <a:lnTo>
                  <a:pt x="3429" y="5991"/>
                </a:lnTo>
                <a:lnTo>
                  <a:pt x="3485" y="5998"/>
                </a:lnTo>
                <a:lnTo>
                  <a:pt x="3539" y="6003"/>
                </a:lnTo>
                <a:lnTo>
                  <a:pt x="3593" y="6007"/>
                </a:lnTo>
                <a:lnTo>
                  <a:pt x="3648" y="6011"/>
                </a:lnTo>
                <a:lnTo>
                  <a:pt x="3702" y="6015"/>
                </a:lnTo>
                <a:lnTo>
                  <a:pt x="3758" y="6017"/>
                </a:lnTo>
                <a:lnTo>
                  <a:pt x="3812" y="6019"/>
                </a:lnTo>
                <a:lnTo>
                  <a:pt x="3867" y="6020"/>
                </a:lnTo>
                <a:lnTo>
                  <a:pt x="3921" y="6021"/>
                </a:lnTo>
                <a:lnTo>
                  <a:pt x="4031" y="6020"/>
                </a:lnTo>
                <a:lnTo>
                  <a:pt x="4139" y="6017"/>
                </a:lnTo>
                <a:lnTo>
                  <a:pt x="4247" y="6012"/>
                </a:lnTo>
                <a:lnTo>
                  <a:pt x="4355" y="6005"/>
                </a:lnTo>
                <a:lnTo>
                  <a:pt x="4464" y="5995"/>
                </a:lnTo>
                <a:lnTo>
                  <a:pt x="4571" y="5983"/>
                </a:lnTo>
                <a:lnTo>
                  <a:pt x="4676" y="5969"/>
                </a:lnTo>
                <a:lnTo>
                  <a:pt x="4783" y="5953"/>
                </a:lnTo>
                <a:lnTo>
                  <a:pt x="4775" y="5904"/>
                </a:lnTo>
                <a:lnTo>
                  <a:pt x="4670" y="5919"/>
                </a:lnTo>
                <a:lnTo>
                  <a:pt x="4565" y="5932"/>
                </a:lnTo>
                <a:lnTo>
                  <a:pt x="4459" y="5945"/>
                </a:lnTo>
                <a:lnTo>
                  <a:pt x="4352" y="5955"/>
                </a:lnTo>
                <a:lnTo>
                  <a:pt x="4245" y="5962"/>
                </a:lnTo>
                <a:lnTo>
                  <a:pt x="4138" y="5967"/>
                </a:lnTo>
                <a:lnTo>
                  <a:pt x="4029" y="5969"/>
                </a:lnTo>
                <a:lnTo>
                  <a:pt x="3921" y="5971"/>
                </a:lnTo>
                <a:lnTo>
                  <a:pt x="3867" y="5969"/>
                </a:lnTo>
                <a:lnTo>
                  <a:pt x="3813" y="5968"/>
                </a:lnTo>
                <a:lnTo>
                  <a:pt x="3759" y="5967"/>
                </a:lnTo>
                <a:lnTo>
                  <a:pt x="3705" y="5964"/>
                </a:lnTo>
                <a:lnTo>
                  <a:pt x="3651" y="5961"/>
                </a:lnTo>
                <a:lnTo>
                  <a:pt x="3598" y="5957"/>
                </a:lnTo>
                <a:lnTo>
                  <a:pt x="3544" y="5952"/>
                </a:lnTo>
                <a:lnTo>
                  <a:pt x="3489" y="5947"/>
                </a:lnTo>
                <a:lnTo>
                  <a:pt x="3435" y="5942"/>
                </a:lnTo>
                <a:lnTo>
                  <a:pt x="3381" y="5935"/>
                </a:lnTo>
                <a:lnTo>
                  <a:pt x="3328" y="5928"/>
                </a:lnTo>
                <a:lnTo>
                  <a:pt x="3274" y="5920"/>
                </a:lnTo>
                <a:lnTo>
                  <a:pt x="3220" y="5912"/>
                </a:lnTo>
                <a:lnTo>
                  <a:pt x="3167" y="5902"/>
                </a:lnTo>
                <a:lnTo>
                  <a:pt x="3114" y="5892"/>
                </a:lnTo>
                <a:lnTo>
                  <a:pt x="3060" y="5881"/>
                </a:lnTo>
                <a:lnTo>
                  <a:pt x="3007" y="5870"/>
                </a:lnTo>
                <a:lnTo>
                  <a:pt x="2954" y="5857"/>
                </a:lnTo>
                <a:lnTo>
                  <a:pt x="2902" y="5844"/>
                </a:lnTo>
                <a:lnTo>
                  <a:pt x="2850" y="5830"/>
                </a:lnTo>
                <a:lnTo>
                  <a:pt x="2797" y="5816"/>
                </a:lnTo>
                <a:lnTo>
                  <a:pt x="2745" y="5800"/>
                </a:lnTo>
                <a:lnTo>
                  <a:pt x="2692" y="5784"/>
                </a:lnTo>
                <a:lnTo>
                  <a:pt x="2641" y="5766"/>
                </a:lnTo>
                <a:lnTo>
                  <a:pt x="2589" y="5749"/>
                </a:lnTo>
                <a:lnTo>
                  <a:pt x="2537" y="5730"/>
                </a:lnTo>
                <a:lnTo>
                  <a:pt x="2487" y="5710"/>
                </a:lnTo>
                <a:lnTo>
                  <a:pt x="2435" y="5690"/>
                </a:lnTo>
                <a:lnTo>
                  <a:pt x="2385" y="5668"/>
                </a:lnTo>
                <a:lnTo>
                  <a:pt x="2335" y="5646"/>
                </a:lnTo>
                <a:lnTo>
                  <a:pt x="2285" y="5624"/>
                </a:lnTo>
                <a:lnTo>
                  <a:pt x="2235" y="5599"/>
                </a:lnTo>
                <a:lnTo>
                  <a:pt x="2186" y="5575"/>
                </a:lnTo>
                <a:lnTo>
                  <a:pt x="2136" y="5549"/>
                </a:lnTo>
                <a:lnTo>
                  <a:pt x="2087" y="5523"/>
                </a:lnTo>
                <a:lnTo>
                  <a:pt x="2039" y="5495"/>
                </a:lnTo>
                <a:lnTo>
                  <a:pt x="1990" y="5466"/>
                </a:lnTo>
                <a:lnTo>
                  <a:pt x="1942" y="5437"/>
                </a:lnTo>
                <a:lnTo>
                  <a:pt x="1895" y="5406"/>
                </a:lnTo>
                <a:lnTo>
                  <a:pt x="1847" y="5375"/>
                </a:lnTo>
                <a:lnTo>
                  <a:pt x="1801" y="5343"/>
                </a:lnTo>
                <a:lnTo>
                  <a:pt x="1755" y="5310"/>
                </a:lnTo>
                <a:lnTo>
                  <a:pt x="1708" y="5276"/>
                </a:lnTo>
                <a:lnTo>
                  <a:pt x="1663" y="5240"/>
                </a:lnTo>
                <a:lnTo>
                  <a:pt x="1619" y="5204"/>
                </a:lnTo>
                <a:lnTo>
                  <a:pt x="1573" y="5166"/>
                </a:lnTo>
                <a:lnTo>
                  <a:pt x="1529" y="5128"/>
                </a:lnTo>
                <a:lnTo>
                  <a:pt x="1485" y="5089"/>
                </a:lnTo>
                <a:lnTo>
                  <a:pt x="1442" y="5048"/>
                </a:lnTo>
                <a:lnTo>
                  <a:pt x="1398" y="5008"/>
                </a:lnTo>
                <a:lnTo>
                  <a:pt x="1357" y="4965"/>
                </a:lnTo>
                <a:lnTo>
                  <a:pt x="1315" y="4921"/>
                </a:lnTo>
                <a:lnTo>
                  <a:pt x="1273" y="4876"/>
                </a:lnTo>
                <a:lnTo>
                  <a:pt x="1232" y="4830"/>
                </a:lnTo>
                <a:lnTo>
                  <a:pt x="1192" y="4784"/>
                </a:lnTo>
                <a:lnTo>
                  <a:pt x="1151" y="4736"/>
                </a:lnTo>
                <a:lnTo>
                  <a:pt x="1112" y="4687"/>
                </a:lnTo>
                <a:lnTo>
                  <a:pt x="1073" y="4637"/>
                </a:lnTo>
                <a:lnTo>
                  <a:pt x="1034" y="4586"/>
                </a:lnTo>
                <a:lnTo>
                  <a:pt x="998" y="4533"/>
                </a:lnTo>
                <a:lnTo>
                  <a:pt x="959" y="4480"/>
                </a:lnTo>
                <a:lnTo>
                  <a:pt x="924" y="4425"/>
                </a:lnTo>
                <a:lnTo>
                  <a:pt x="887" y="4369"/>
                </a:lnTo>
                <a:lnTo>
                  <a:pt x="852" y="4311"/>
                </a:lnTo>
                <a:lnTo>
                  <a:pt x="817" y="4254"/>
                </a:lnTo>
                <a:lnTo>
                  <a:pt x="783" y="4195"/>
                </a:lnTo>
                <a:lnTo>
                  <a:pt x="749" y="4133"/>
                </a:lnTo>
                <a:lnTo>
                  <a:pt x="717" y="4072"/>
                </a:lnTo>
                <a:lnTo>
                  <a:pt x="684" y="4009"/>
                </a:lnTo>
                <a:lnTo>
                  <a:pt x="653" y="3944"/>
                </a:lnTo>
                <a:lnTo>
                  <a:pt x="622" y="3879"/>
                </a:lnTo>
                <a:lnTo>
                  <a:pt x="592" y="3812"/>
                </a:lnTo>
                <a:lnTo>
                  <a:pt x="562" y="3743"/>
                </a:lnTo>
                <a:lnTo>
                  <a:pt x="534" y="3674"/>
                </a:lnTo>
                <a:lnTo>
                  <a:pt x="506" y="3603"/>
                </a:lnTo>
                <a:lnTo>
                  <a:pt x="478" y="3532"/>
                </a:lnTo>
                <a:lnTo>
                  <a:pt x="451" y="3458"/>
                </a:lnTo>
                <a:lnTo>
                  <a:pt x="426" y="3384"/>
                </a:lnTo>
                <a:lnTo>
                  <a:pt x="401" y="3308"/>
                </a:lnTo>
                <a:lnTo>
                  <a:pt x="376" y="3230"/>
                </a:lnTo>
                <a:lnTo>
                  <a:pt x="353" y="3152"/>
                </a:lnTo>
                <a:lnTo>
                  <a:pt x="331" y="3072"/>
                </a:lnTo>
                <a:lnTo>
                  <a:pt x="309" y="2991"/>
                </a:lnTo>
                <a:lnTo>
                  <a:pt x="288" y="2908"/>
                </a:lnTo>
                <a:lnTo>
                  <a:pt x="267" y="2825"/>
                </a:lnTo>
                <a:lnTo>
                  <a:pt x="248" y="2738"/>
                </a:lnTo>
                <a:lnTo>
                  <a:pt x="229" y="2652"/>
                </a:lnTo>
                <a:lnTo>
                  <a:pt x="212" y="2564"/>
                </a:lnTo>
                <a:lnTo>
                  <a:pt x="194" y="2474"/>
                </a:lnTo>
                <a:lnTo>
                  <a:pt x="178" y="2383"/>
                </a:lnTo>
                <a:lnTo>
                  <a:pt x="164" y="2291"/>
                </a:lnTo>
                <a:lnTo>
                  <a:pt x="150" y="2196"/>
                </a:lnTo>
                <a:lnTo>
                  <a:pt x="137" y="2101"/>
                </a:lnTo>
                <a:lnTo>
                  <a:pt x="124" y="2004"/>
                </a:lnTo>
                <a:lnTo>
                  <a:pt x="112" y="1906"/>
                </a:lnTo>
                <a:lnTo>
                  <a:pt x="102" y="1806"/>
                </a:lnTo>
                <a:lnTo>
                  <a:pt x="92" y="1705"/>
                </a:lnTo>
                <a:lnTo>
                  <a:pt x="84" y="1602"/>
                </a:lnTo>
                <a:lnTo>
                  <a:pt x="76" y="1498"/>
                </a:lnTo>
                <a:lnTo>
                  <a:pt x="69" y="1392"/>
                </a:lnTo>
                <a:lnTo>
                  <a:pt x="64" y="1285"/>
                </a:lnTo>
                <a:lnTo>
                  <a:pt x="59" y="1177"/>
                </a:lnTo>
                <a:lnTo>
                  <a:pt x="55" y="1066"/>
                </a:lnTo>
                <a:lnTo>
                  <a:pt x="53" y="954"/>
                </a:lnTo>
                <a:lnTo>
                  <a:pt x="52" y="841"/>
                </a:lnTo>
                <a:lnTo>
                  <a:pt x="50" y="725"/>
                </a:lnTo>
                <a:lnTo>
                  <a:pt x="52" y="608"/>
                </a:lnTo>
                <a:lnTo>
                  <a:pt x="53" y="490"/>
                </a:lnTo>
                <a:lnTo>
                  <a:pt x="55" y="371"/>
                </a:lnTo>
                <a:lnTo>
                  <a:pt x="59" y="249"/>
                </a:lnTo>
                <a:lnTo>
                  <a:pt x="64" y="126"/>
                </a:lnTo>
                <a:lnTo>
                  <a:pt x="70" y="2"/>
                </a:lnTo>
                <a:lnTo>
                  <a:pt x="20" y="0"/>
                </a:lnTo>
                <a:close/>
              </a:path>
            </a:pathLst>
          </a:custGeom>
          <a:solidFill>
            <a:schemeClr val="tx2"/>
          </a:solidFill>
          <a:ln w="9525">
            <a:noFill/>
            <a:round/>
            <a:headEnd/>
            <a:tailEnd/>
          </a:ln>
        </p:spPr>
        <p:txBody>
          <a:bodyPr/>
          <a:lstStyle/>
          <a:p>
            <a:endParaRPr lang="en-US"/>
          </a:p>
        </p:txBody>
      </p:sp>
      <p:sp>
        <p:nvSpPr>
          <p:cNvPr id="22606" name="Freeform 75"/>
          <p:cNvSpPr>
            <a:spLocks/>
          </p:cNvSpPr>
          <p:nvPr/>
        </p:nvSpPr>
        <p:spPr bwMode="auto">
          <a:xfrm>
            <a:off x="5940425" y="3868738"/>
            <a:ext cx="130175" cy="76200"/>
          </a:xfrm>
          <a:custGeom>
            <a:avLst/>
            <a:gdLst>
              <a:gd name="T0" fmla="*/ 2147483647 w 309"/>
              <a:gd name="T1" fmla="*/ 0 h 317"/>
              <a:gd name="T2" fmla="*/ 0 w 309"/>
              <a:gd name="T3" fmla="*/ 2147483647 h 317"/>
              <a:gd name="T4" fmla="*/ 2147483647 w 309"/>
              <a:gd name="T5" fmla="*/ 2147483647 h 317"/>
              <a:gd name="T6" fmla="*/ 2147483647 w 309"/>
              <a:gd name="T7" fmla="*/ 0 h 317"/>
              <a:gd name="T8" fmla="*/ 2147483647 w 309"/>
              <a:gd name="T9" fmla="*/ 0 h 317"/>
              <a:gd name="T10" fmla="*/ 0 60000 65536"/>
              <a:gd name="T11" fmla="*/ 0 60000 65536"/>
              <a:gd name="T12" fmla="*/ 0 60000 65536"/>
              <a:gd name="T13" fmla="*/ 0 60000 65536"/>
              <a:gd name="T14" fmla="*/ 0 60000 65536"/>
              <a:gd name="T15" fmla="*/ 0 w 309"/>
              <a:gd name="T16" fmla="*/ 0 h 317"/>
              <a:gd name="T17" fmla="*/ 309 w 309"/>
              <a:gd name="T18" fmla="*/ 317 h 317"/>
            </a:gdLst>
            <a:ahLst/>
            <a:cxnLst>
              <a:cxn ang="T10">
                <a:pos x="T0" y="T1"/>
              </a:cxn>
              <a:cxn ang="T11">
                <a:pos x="T2" y="T3"/>
              </a:cxn>
              <a:cxn ang="T12">
                <a:pos x="T4" y="T5"/>
              </a:cxn>
              <a:cxn ang="T13">
                <a:pos x="T6" y="T7"/>
              </a:cxn>
              <a:cxn ang="T14">
                <a:pos x="T8" y="T9"/>
              </a:cxn>
            </a:cxnLst>
            <a:rect l="T15" t="T16" r="T17" b="T18"/>
            <a:pathLst>
              <a:path w="309" h="317">
                <a:moveTo>
                  <a:pt x="171" y="0"/>
                </a:moveTo>
                <a:lnTo>
                  <a:pt x="0" y="301"/>
                </a:lnTo>
                <a:lnTo>
                  <a:pt x="309" y="317"/>
                </a:lnTo>
                <a:lnTo>
                  <a:pt x="171" y="0"/>
                </a:lnTo>
                <a:close/>
              </a:path>
            </a:pathLst>
          </a:custGeom>
          <a:solidFill>
            <a:schemeClr val="tx2"/>
          </a:solidFill>
          <a:ln w="9525">
            <a:noFill/>
            <a:round/>
            <a:headEnd/>
            <a:tailEnd/>
          </a:ln>
        </p:spPr>
        <p:txBody>
          <a:bodyPr/>
          <a:lstStyle/>
          <a:p>
            <a:endParaRPr lang="en-US"/>
          </a:p>
        </p:txBody>
      </p:sp>
      <p:sp>
        <p:nvSpPr>
          <p:cNvPr id="22607" name="Freeform 76"/>
          <p:cNvSpPr>
            <a:spLocks/>
          </p:cNvSpPr>
          <p:nvPr/>
        </p:nvSpPr>
        <p:spPr bwMode="auto">
          <a:xfrm>
            <a:off x="6350000" y="4029075"/>
            <a:ext cx="1689100" cy="1154113"/>
          </a:xfrm>
          <a:custGeom>
            <a:avLst/>
            <a:gdLst>
              <a:gd name="T0" fmla="*/ 2147483647 w 3989"/>
              <a:gd name="T1" fmla="*/ 2147483647 h 4844"/>
              <a:gd name="T2" fmla="*/ 0 w 3989"/>
              <a:gd name="T3" fmla="*/ 2147483647 h 4844"/>
              <a:gd name="T4" fmla="*/ 2147483647 w 3989"/>
              <a:gd name="T5" fmla="*/ 2147483647 h 4844"/>
              <a:gd name="T6" fmla="*/ 2147483647 w 3989"/>
              <a:gd name="T7" fmla="*/ 2147483647 h 4844"/>
              <a:gd name="T8" fmla="*/ 2147483647 w 3989"/>
              <a:gd name="T9" fmla="*/ 2147483647 h 4844"/>
              <a:gd name="T10" fmla="*/ 2147483647 w 3989"/>
              <a:gd name="T11" fmla="*/ 2147483647 h 4844"/>
              <a:gd name="T12" fmla="*/ 2147483647 w 3989"/>
              <a:gd name="T13" fmla="*/ 2147483647 h 4844"/>
              <a:gd name="T14" fmla="*/ 2147483647 w 3989"/>
              <a:gd name="T15" fmla="*/ 2147483647 h 4844"/>
              <a:gd name="T16" fmla="*/ 2147483647 w 3989"/>
              <a:gd name="T17" fmla="*/ 2147483647 h 4844"/>
              <a:gd name="T18" fmla="*/ 2147483647 w 3989"/>
              <a:gd name="T19" fmla="*/ 2147483647 h 4844"/>
              <a:gd name="T20" fmla="*/ 2147483647 w 3989"/>
              <a:gd name="T21" fmla="*/ 2147483647 h 4844"/>
              <a:gd name="T22" fmla="*/ 2147483647 w 3989"/>
              <a:gd name="T23" fmla="*/ 2147483647 h 4844"/>
              <a:gd name="T24" fmla="*/ 2147483647 w 3989"/>
              <a:gd name="T25" fmla="*/ 2147483647 h 4844"/>
              <a:gd name="T26" fmla="*/ 2147483647 w 3989"/>
              <a:gd name="T27" fmla="*/ 2147483647 h 4844"/>
              <a:gd name="T28" fmla="*/ 2147483647 w 3989"/>
              <a:gd name="T29" fmla="*/ 2147483647 h 4844"/>
              <a:gd name="T30" fmla="*/ 2147483647 w 3989"/>
              <a:gd name="T31" fmla="*/ 2147483647 h 4844"/>
              <a:gd name="T32" fmla="*/ 2147483647 w 3989"/>
              <a:gd name="T33" fmla="*/ 2147483647 h 4844"/>
              <a:gd name="T34" fmla="*/ 2147483647 w 3989"/>
              <a:gd name="T35" fmla="*/ 2147483647 h 4844"/>
              <a:gd name="T36" fmla="*/ 2147483647 w 3989"/>
              <a:gd name="T37" fmla="*/ 2147483647 h 4844"/>
              <a:gd name="T38" fmla="*/ 2147483647 w 3989"/>
              <a:gd name="T39" fmla="*/ 2147483647 h 4844"/>
              <a:gd name="T40" fmla="*/ 2147483647 w 3989"/>
              <a:gd name="T41" fmla="*/ 2147483647 h 4844"/>
              <a:gd name="T42" fmla="*/ 2147483647 w 3989"/>
              <a:gd name="T43" fmla="*/ 2147483647 h 4844"/>
              <a:gd name="T44" fmla="*/ 2147483647 w 3989"/>
              <a:gd name="T45" fmla="*/ 2147483647 h 4844"/>
              <a:gd name="T46" fmla="*/ 2147483647 w 3989"/>
              <a:gd name="T47" fmla="*/ 2147483647 h 4844"/>
              <a:gd name="T48" fmla="*/ 2147483647 w 3989"/>
              <a:gd name="T49" fmla="*/ 2147483647 h 4844"/>
              <a:gd name="T50" fmla="*/ 2147483647 w 3989"/>
              <a:gd name="T51" fmla="*/ 2147483647 h 4844"/>
              <a:gd name="T52" fmla="*/ 2147483647 w 3989"/>
              <a:gd name="T53" fmla="*/ 2147483647 h 4844"/>
              <a:gd name="T54" fmla="*/ 2147483647 w 3989"/>
              <a:gd name="T55" fmla="*/ 2147483647 h 4844"/>
              <a:gd name="T56" fmla="*/ 2147483647 w 3989"/>
              <a:gd name="T57" fmla="*/ 2147483647 h 4844"/>
              <a:gd name="T58" fmla="*/ 2147483647 w 3989"/>
              <a:gd name="T59" fmla="*/ 2147483647 h 4844"/>
              <a:gd name="T60" fmla="*/ 2147483647 w 3989"/>
              <a:gd name="T61" fmla="*/ 2147483647 h 4844"/>
              <a:gd name="T62" fmla="*/ 2147483647 w 3989"/>
              <a:gd name="T63" fmla="*/ 2147483647 h 4844"/>
              <a:gd name="T64" fmla="*/ 2147483647 w 3989"/>
              <a:gd name="T65" fmla="*/ 2147483647 h 4844"/>
              <a:gd name="T66" fmla="*/ 2147483647 w 3989"/>
              <a:gd name="T67" fmla="*/ 2147483647 h 4844"/>
              <a:gd name="T68" fmla="*/ 2147483647 w 3989"/>
              <a:gd name="T69" fmla="*/ 2147483647 h 4844"/>
              <a:gd name="T70" fmla="*/ 2147483647 w 3989"/>
              <a:gd name="T71" fmla="*/ 2147483647 h 4844"/>
              <a:gd name="T72" fmla="*/ 2147483647 w 3989"/>
              <a:gd name="T73" fmla="*/ 2147483647 h 4844"/>
              <a:gd name="T74" fmla="*/ 2147483647 w 3989"/>
              <a:gd name="T75" fmla="*/ 2147483647 h 4844"/>
              <a:gd name="T76" fmla="*/ 2147483647 w 3989"/>
              <a:gd name="T77" fmla="*/ 2147483647 h 4844"/>
              <a:gd name="T78" fmla="*/ 2147483647 w 3989"/>
              <a:gd name="T79" fmla="*/ 2147483647 h 4844"/>
              <a:gd name="T80" fmla="*/ 2147483647 w 3989"/>
              <a:gd name="T81" fmla="*/ 2147483647 h 4844"/>
              <a:gd name="T82" fmla="*/ 2147483647 w 3989"/>
              <a:gd name="T83" fmla="*/ 2147483647 h 4844"/>
              <a:gd name="T84" fmla="*/ 2147483647 w 3989"/>
              <a:gd name="T85" fmla="*/ 2147483647 h 4844"/>
              <a:gd name="T86" fmla="*/ 2147483647 w 3989"/>
              <a:gd name="T87" fmla="*/ 2147483647 h 4844"/>
              <a:gd name="T88" fmla="*/ 2147483647 w 3989"/>
              <a:gd name="T89" fmla="*/ 2147483647 h 4844"/>
              <a:gd name="T90" fmla="*/ 2147483647 w 3989"/>
              <a:gd name="T91" fmla="*/ 2147483647 h 4844"/>
              <a:gd name="T92" fmla="*/ 2147483647 w 3989"/>
              <a:gd name="T93" fmla="*/ 2147483647 h 4844"/>
              <a:gd name="T94" fmla="*/ 2147483647 w 3989"/>
              <a:gd name="T95" fmla="*/ 2147483647 h 4844"/>
              <a:gd name="T96" fmla="*/ 2147483647 w 3989"/>
              <a:gd name="T97" fmla="*/ 2147483647 h 4844"/>
              <a:gd name="T98" fmla="*/ 2147483647 w 3989"/>
              <a:gd name="T99" fmla="*/ 2147483647 h 4844"/>
              <a:gd name="T100" fmla="*/ 2147483647 w 3989"/>
              <a:gd name="T101" fmla="*/ 2147483647 h 4844"/>
              <a:gd name="T102" fmla="*/ 2147483647 w 3989"/>
              <a:gd name="T103" fmla="*/ 2147483647 h 4844"/>
              <a:gd name="T104" fmla="*/ 2147483647 w 3989"/>
              <a:gd name="T105" fmla="*/ 2147483647 h 4844"/>
              <a:gd name="T106" fmla="*/ 2147483647 w 3989"/>
              <a:gd name="T107" fmla="*/ 2147483647 h 4844"/>
              <a:gd name="T108" fmla="*/ 2147483647 w 3989"/>
              <a:gd name="T109" fmla="*/ 2147483647 h 4844"/>
              <a:gd name="T110" fmla="*/ 2147483647 w 3989"/>
              <a:gd name="T111" fmla="*/ 2147483647 h 48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89"/>
              <a:gd name="T169" fmla="*/ 0 h 4844"/>
              <a:gd name="T170" fmla="*/ 3989 w 3989"/>
              <a:gd name="T171" fmla="*/ 4844 h 48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89" h="4844">
                <a:moveTo>
                  <a:pt x="16" y="0"/>
                </a:moveTo>
                <a:lnTo>
                  <a:pt x="11" y="99"/>
                </a:lnTo>
                <a:lnTo>
                  <a:pt x="8" y="199"/>
                </a:lnTo>
                <a:lnTo>
                  <a:pt x="4" y="297"/>
                </a:lnTo>
                <a:lnTo>
                  <a:pt x="2" y="393"/>
                </a:lnTo>
                <a:lnTo>
                  <a:pt x="0" y="489"/>
                </a:lnTo>
                <a:lnTo>
                  <a:pt x="0" y="583"/>
                </a:lnTo>
                <a:lnTo>
                  <a:pt x="0" y="676"/>
                </a:lnTo>
                <a:lnTo>
                  <a:pt x="2" y="767"/>
                </a:lnTo>
                <a:lnTo>
                  <a:pt x="4" y="858"/>
                </a:lnTo>
                <a:lnTo>
                  <a:pt x="6" y="947"/>
                </a:lnTo>
                <a:lnTo>
                  <a:pt x="11" y="1035"/>
                </a:lnTo>
                <a:lnTo>
                  <a:pt x="15" y="1121"/>
                </a:lnTo>
                <a:lnTo>
                  <a:pt x="21" y="1207"/>
                </a:lnTo>
                <a:lnTo>
                  <a:pt x="27" y="1291"/>
                </a:lnTo>
                <a:lnTo>
                  <a:pt x="35" y="1375"/>
                </a:lnTo>
                <a:lnTo>
                  <a:pt x="43" y="1456"/>
                </a:lnTo>
                <a:lnTo>
                  <a:pt x="52" y="1537"/>
                </a:lnTo>
                <a:lnTo>
                  <a:pt x="62" y="1617"/>
                </a:lnTo>
                <a:lnTo>
                  <a:pt x="72" y="1694"/>
                </a:lnTo>
                <a:lnTo>
                  <a:pt x="83" y="1772"/>
                </a:lnTo>
                <a:lnTo>
                  <a:pt x="95" y="1848"/>
                </a:lnTo>
                <a:lnTo>
                  <a:pt x="107" y="1923"/>
                </a:lnTo>
                <a:lnTo>
                  <a:pt x="121" y="1997"/>
                </a:lnTo>
                <a:lnTo>
                  <a:pt x="134" y="2069"/>
                </a:lnTo>
                <a:lnTo>
                  <a:pt x="150" y="2141"/>
                </a:lnTo>
                <a:lnTo>
                  <a:pt x="165" y="2211"/>
                </a:lnTo>
                <a:lnTo>
                  <a:pt x="182" y="2280"/>
                </a:lnTo>
                <a:lnTo>
                  <a:pt x="198" y="2349"/>
                </a:lnTo>
                <a:lnTo>
                  <a:pt x="217" y="2415"/>
                </a:lnTo>
                <a:lnTo>
                  <a:pt x="235" y="2481"/>
                </a:lnTo>
                <a:lnTo>
                  <a:pt x="254" y="2547"/>
                </a:lnTo>
                <a:lnTo>
                  <a:pt x="273" y="2611"/>
                </a:lnTo>
                <a:lnTo>
                  <a:pt x="294" y="2673"/>
                </a:lnTo>
                <a:lnTo>
                  <a:pt x="315" y="2735"/>
                </a:lnTo>
                <a:lnTo>
                  <a:pt x="337" y="2795"/>
                </a:lnTo>
                <a:lnTo>
                  <a:pt x="359" y="2854"/>
                </a:lnTo>
                <a:lnTo>
                  <a:pt x="383" y="2913"/>
                </a:lnTo>
                <a:lnTo>
                  <a:pt x="406" y="2971"/>
                </a:lnTo>
                <a:lnTo>
                  <a:pt x="431" y="3028"/>
                </a:lnTo>
                <a:lnTo>
                  <a:pt x="455" y="3083"/>
                </a:lnTo>
                <a:lnTo>
                  <a:pt x="480" y="3137"/>
                </a:lnTo>
                <a:lnTo>
                  <a:pt x="507" y="3190"/>
                </a:lnTo>
                <a:lnTo>
                  <a:pt x="533" y="3243"/>
                </a:lnTo>
                <a:lnTo>
                  <a:pt x="560" y="3294"/>
                </a:lnTo>
                <a:lnTo>
                  <a:pt x="588" y="3345"/>
                </a:lnTo>
                <a:lnTo>
                  <a:pt x="617" y="3394"/>
                </a:lnTo>
                <a:lnTo>
                  <a:pt x="645" y="3442"/>
                </a:lnTo>
                <a:lnTo>
                  <a:pt x="674" y="3490"/>
                </a:lnTo>
                <a:lnTo>
                  <a:pt x="704" y="3537"/>
                </a:lnTo>
                <a:lnTo>
                  <a:pt x="735" y="3582"/>
                </a:lnTo>
                <a:lnTo>
                  <a:pt x="765" y="3626"/>
                </a:lnTo>
                <a:lnTo>
                  <a:pt x="797" y="3671"/>
                </a:lnTo>
                <a:lnTo>
                  <a:pt x="829" y="3713"/>
                </a:lnTo>
                <a:lnTo>
                  <a:pt x="861" y="3754"/>
                </a:lnTo>
                <a:lnTo>
                  <a:pt x="895" y="3796"/>
                </a:lnTo>
                <a:lnTo>
                  <a:pt x="928" y="3836"/>
                </a:lnTo>
                <a:lnTo>
                  <a:pt x="962" y="3875"/>
                </a:lnTo>
                <a:lnTo>
                  <a:pt x="997" y="3913"/>
                </a:lnTo>
                <a:lnTo>
                  <a:pt x="1031" y="3951"/>
                </a:lnTo>
                <a:lnTo>
                  <a:pt x="1065" y="3987"/>
                </a:lnTo>
                <a:lnTo>
                  <a:pt x="1101" y="4022"/>
                </a:lnTo>
                <a:lnTo>
                  <a:pt x="1138" y="4057"/>
                </a:lnTo>
                <a:lnTo>
                  <a:pt x="1174" y="4091"/>
                </a:lnTo>
                <a:lnTo>
                  <a:pt x="1211" y="4125"/>
                </a:lnTo>
                <a:lnTo>
                  <a:pt x="1248" y="4157"/>
                </a:lnTo>
                <a:lnTo>
                  <a:pt x="1286" y="4187"/>
                </a:lnTo>
                <a:lnTo>
                  <a:pt x="1324" y="4218"/>
                </a:lnTo>
                <a:lnTo>
                  <a:pt x="1362" y="4248"/>
                </a:lnTo>
                <a:lnTo>
                  <a:pt x="1400" y="4277"/>
                </a:lnTo>
                <a:lnTo>
                  <a:pt x="1439" y="4304"/>
                </a:lnTo>
                <a:lnTo>
                  <a:pt x="1479" y="4332"/>
                </a:lnTo>
                <a:lnTo>
                  <a:pt x="1518" y="4358"/>
                </a:lnTo>
                <a:lnTo>
                  <a:pt x="1559" y="4384"/>
                </a:lnTo>
                <a:lnTo>
                  <a:pt x="1598" y="4409"/>
                </a:lnTo>
                <a:lnTo>
                  <a:pt x="1639" y="4433"/>
                </a:lnTo>
                <a:lnTo>
                  <a:pt x="1680" y="4457"/>
                </a:lnTo>
                <a:lnTo>
                  <a:pt x="1721" y="4479"/>
                </a:lnTo>
                <a:lnTo>
                  <a:pt x="1763" y="4501"/>
                </a:lnTo>
                <a:lnTo>
                  <a:pt x="1805" y="4522"/>
                </a:lnTo>
                <a:lnTo>
                  <a:pt x="1847" y="4541"/>
                </a:lnTo>
                <a:lnTo>
                  <a:pt x="1888" y="4561"/>
                </a:lnTo>
                <a:lnTo>
                  <a:pt x="1931" y="4580"/>
                </a:lnTo>
                <a:lnTo>
                  <a:pt x="1973" y="4598"/>
                </a:lnTo>
                <a:lnTo>
                  <a:pt x="2016" y="4615"/>
                </a:lnTo>
                <a:lnTo>
                  <a:pt x="2059" y="4633"/>
                </a:lnTo>
                <a:lnTo>
                  <a:pt x="2102" y="4648"/>
                </a:lnTo>
                <a:lnTo>
                  <a:pt x="2147" y="4663"/>
                </a:lnTo>
                <a:lnTo>
                  <a:pt x="2190" y="4678"/>
                </a:lnTo>
                <a:lnTo>
                  <a:pt x="2234" y="4693"/>
                </a:lnTo>
                <a:lnTo>
                  <a:pt x="2278" y="4705"/>
                </a:lnTo>
                <a:lnTo>
                  <a:pt x="2323" y="4719"/>
                </a:lnTo>
                <a:lnTo>
                  <a:pt x="2367" y="4730"/>
                </a:lnTo>
                <a:lnTo>
                  <a:pt x="2411" y="4742"/>
                </a:lnTo>
                <a:lnTo>
                  <a:pt x="2455" y="4752"/>
                </a:lnTo>
                <a:lnTo>
                  <a:pt x="2500" y="4763"/>
                </a:lnTo>
                <a:lnTo>
                  <a:pt x="2545" y="4771"/>
                </a:lnTo>
                <a:lnTo>
                  <a:pt x="2635" y="4789"/>
                </a:lnTo>
                <a:lnTo>
                  <a:pt x="2726" y="4803"/>
                </a:lnTo>
                <a:lnTo>
                  <a:pt x="2816" y="4816"/>
                </a:lnTo>
                <a:lnTo>
                  <a:pt x="2907" y="4826"/>
                </a:lnTo>
                <a:lnTo>
                  <a:pt x="2998" y="4834"/>
                </a:lnTo>
                <a:lnTo>
                  <a:pt x="3089" y="4839"/>
                </a:lnTo>
                <a:lnTo>
                  <a:pt x="3180" y="4843"/>
                </a:lnTo>
                <a:lnTo>
                  <a:pt x="3271" y="4844"/>
                </a:lnTo>
                <a:lnTo>
                  <a:pt x="3362" y="4844"/>
                </a:lnTo>
                <a:lnTo>
                  <a:pt x="3453" y="4842"/>
                </a:lnTo>
                <a:lnTo>
                  <a:pt x="3543" y="4838"/>
                </a:lnTo>
                <a:lnTo>
                  <a:pt x="3634" y="4832"/>
                </a:lnTo>
                <a:lnTo>
                  <a:pt x="3724" y="4823"/>
                </a:lnTo>
                <a:lnTo>
                  <a:pt x="3812" y="4815"/>
                </a:lnTo>
                <a:lnTo>
                  <a:pt x="3902" y="4803"/>
                </a:lnTo>
                <a:lnTo>
                  <a:pt x="3989" y="4790"/>
                </a:lnTo>
                <a:lnTo>
                  <a:pt x="3982" y="4740"/>
                </a:lnTo>
                <a:lnTo>
                  <a:pt x="3894" y="4753"/>
                </a:lnTo>
                <a:lnTo>
                  <a:pt x="3807" y="4764"/>
                </a:lnTo>
                <a:lnTo>
                  <a:pt x="3719" y="4773"/>
                </a:lnTo>
                <a:lnTo>
                  <a:pt x="3630" y="4781"/>
                </a:lnTo>
                <a:lnTo>
                  <a:pt x="3540" y="4786"/>
                </a:lnTo>
                <a:lnTo>
                  <a:pt x="3450" y="4791"/>
                </a:lnTo>
                <a:lnTo>
                  <a:pt x="3362" y="4794"/>
                </a:lnTo>
                <a:lnTo>
                  <a:pt x="3271" y="4794"/>
                </a:lnTo>
                <a:lnTo>
                  <a:pt x="3181" y="4792"/>
                </a:lnTo>
                <a:lnTo>
                  <a:pt x="3091" y="4789"/>
                </a:lnTo>
                <a:lnTo>
                  <a:pt x="3001" y="4784"/>
                </a:lnTo>
                <a:lnTo>
                  <a:pt x="2912" y="4775"/>
                </a:lnTo>
                <a:lnTo>
                  <a:pt x="2822" y="4765"/>
                </a:lnTo>
                <a:lnTo>
                  <a:pt x="2732" y="4753"/>
                </a:lnTo>
                <a:lnTo>
                  <a:pt x="2644" y="4740"/>
                </a:lnTo>
                <a:lnTo>
                  <a:pt x="2555" y="4722"/>
                </a:lnTo>
                <a:lnTo>
                  <a:pt x="2511" y="4712"/>
                </a:lnTo>
                <a:lnTo>
                  <a:pt x="2466" y="4703"/>
                </a:lnTo>
                <a:lnTo>
                  <a:pt x="2423" y="4693"/>
                </a:lnTo>
                <a:lnTo>
                  <a:pt x="2379" y="4682"/>
                </a:lnTo>
                <a:lnTo>
                  <a:pt x="2336" y="4669"/>
                </a:lnTo>
                <a:lnTo>
                  <a:pt x="2292" y="4657"/>
                </a:lnTo>
                <a:lnTo>
                  <a:pt x="2249" y="4644"/>
                </a:lnTo>
                <a:lnTo>
                  <a:pt x="2206" y="4630"/>
                </a:lnTo>
                <a:lnTo>
                  <a:pt x="2163" y="4615"/>
                </a:lnTo>
                <a:lnTo>
                  <a:pt x="2120" y="4601"/>
                </a:lnTo>
                <a:lnTo>
                  <a:pt x="2078" y="4585"/>
                </a:lnTo>
                <a:lnTo>
                  <a:pt x="2035" y="4569"/>
                </a:lnTo>
                <a:lnTo>
                  <a:pt x="1993" y="4551"/>
                </a:lnTo>
                <a:lnTo>
                  <a:pt x="1951" y="4534"/>
                </a:lnTo>
                <a:lnTo>
                  <a:pt x="1909" y="4516"/>
                </a:lnTo>
                <a:lnTo>
                  <a:pt x="1867" y="4496"/>
                </a:lnTo>
                <a:lnTo>
                  <a:pt x="1827" y="4476"/>
                </a:lnTo>
                <a:lnTo>
                  <a:pt x="1786" y="4455"/>
                </a:lnTo>
                <a:lnTo>
                  <a:pt x="1746" y="4434"/>
                </a:lnTo>
                <a:lnTo>
                  <a:pt x="1705" y="4412"/>
                </a:lnTo>
                <a:lnTo>
                  <a:pt x="1664" y="4389"/>
                </a:lnTo>
                <a:lnTo>
                  <a:pt x="1625" y="4366"/>
                </a:lnTo>
                <a:lnTo>
                  <a:pt x="1586" y="4341"/>
                </a:lnTo>
                <a:lnTo>
                  <a:pt x="1546" y="4316"/>
                </a:lnTo>
                <a:lnTo>
                  <a:pt x="1507" y="4291"/>
                </a:lnTo>
                <a:lnTo>
                  <a:pt x="1469" y="4264"/>
                </a:lnTo>
                <a:lnTo>
                  <a:pt x="1431" y="4236"/>
                </a:lnTo>
                <a:lnTo>
                  <a:pt x="1393" y="4208"/>
                </a:lnTo>
                <a:lnTo>
                  <a:pt x="1355" y="4179"/>
                </a:lnTo>
                <a:lnTo>
                  <a:pt x="1318" y="4148"/>
                </a:lnTo>
                <a:lnTo>
                  <a:pt x="1281" y="4118"/>
                </a:lnTo>
                <a:lnTo>
                  <a:pt x="1244" y="4086"/>
                </a:lnTo>
                <a:lnTo>
                  <a:pt x="1208" y="4054"/>
                </a:lnTo>
                <a:lnTo>
                  <a:pt x="1172" y="4021"/>
                </a:lnTo>
                <a:lnTo>
                  <a:pt x="1137" y="3987"/>
                </a:lnTo>
                <a:lnTo>
                  <a:pt x="1102" y="3951"/>
                </a:lnTo>
                <a:lnTo>
                  <a:pt x="1068" y="3915"/>
                </a:lnTo>
                <a:lnTo>
                  <a:pt x="1033" y="3880"/>
                </a:lnTo>
                <a:lnTo>
                  <a:pt x="1000" y="3842"/>
                </a:lnTo>
                <a:lnTo>
                  <a:pt x="967" y="3804"/>
                </a:lnTo>
                <a:lnTo>
                  <a:pt x="934" y="3764"/>
                </a:lnTo>
                <a:lnTo>
                  <a:pt x="902" y="3724"/>
                </a:lnTo>
                <a:lnTo>
                  <a:pt x="870" y="3683"/>
                </a:lnTo>
                <a:lnTo>
                  <a:pt x="838" y="3640"/>
                </a:lnTo>
                <a:lnTo>
                  <a:pt x="807" y="3597"/>
                </a:lnTo>
                <a:lnTo>
                  <a:pt x="776" y="3554"/>
                </a:lnTo>
                <a:lnTo>
                  <a:pt x="747" y="3508"/>
                </a:lnTo>
                <a:lnTo>
                  <a:pt x="717" y="3463"/>
                </a:lnTo>
                <a:lnTo>
                  <a:pt x="688" y="3416"/>
                </a:lnTo>
                <a:lnTo>
                  <a:pt x="660" y="3368"/>
                </a:lnTo>
                <a:lnTo>
                  <a:pt x="633" y="3320"/>
                </a:lnTo>
                <a:lnTo>
                  <a:pt x="605" y="3270"/>
                </a:lnTo>
                <a:lnTo>
                  <a:pt x="578" y="3219"/>
                </a:lnTo>
                <a:lnTo>
                  <a:pt x="551" y="3168"/>
                </a:lnTo>
                <a:lnTo>
                  <a:pt x="527" y="3115"/>
                </a:lnTo>
                <a:lnTo>
                  <a:pt x="501" y="3062"/>
                </a:lnTo>
                <a:lnTo>
                  <a:pt x="476" y="3007"/>
                </a:lnTo>
                <a:lnTo>
                  <a:pt x="453" y="2951"/>
                </a:lnTo>
                <a:lnTo>
                  <a:pt x="430" y="2895"/>
                </a:lnTo>
                <a:lnTo>
                  <a:pt x="406" y="2837"/>
                </a:lnTo>
                <a:lnTo>
                  <a:pt x="384" y="2778"/>
                </a:lnTo>
                <a:lnTo>
                  <a:pt x="363" y="2718"/>
                </a:lnTo>
                <a:lnTo>
                  <a:pt x="342" y="2657"/>
                </a:lnTo>
                <a:lnTo>
                  <a:pt x="323" y="2595"/>
                </a:lnTo>
                <a:lnTo>
                  <a:pt x="303" y="2532"/>
                </a:lnTo>
                <a:lnTo>
                  <a:pt x="283" y="2468"/>
                </a:lnTo>
                <a:lnTo>
                  <a:pt x="266" y="2403"/>
                </a:lnTo>
                <a:lnTo>
                  <a:pt x="248" y="2336"/>
                </a:lnTo>
                <a:lnTo>
                  <a:pt x="230" y="2269"/>
                </a:lnTo>
                <a:lnTo>
                  <a:pt x="214" y="2200"/>
                </a:lnTo>
                <a:lnTo>
                  <a:pt x="200" y="2130"/>
                </a:lnTo>
                <a:lnTo>
                  <a:pt x="185" y="2060"/>
                </a:lnTo>
                <a:lnTo>
                  <a:pt x="170" y="1987"/>
                </a:lnTo>
                <a:lnTo>
                  <a:pt x="158" y="1914"/>
                </a:lnTo>
                <a:lnTo>
                  <a:pt x="144" y="1839"/>
                </a:lnTo>
                <a:lnTo>
                  <a:pt x="133" y="1764"/>
                </a:lnTo>
                <a:lnTo>
                  <a:pt x="122" y="1688"/>
                </a:lnTo>
                <a:lnTo>
                  <a:pt x="111" y="1611"/>
                </a:lnTo>
                <a:lnTo>
                  <a:pt x="102" y="1531"/>
                </a:lnTo>
                <a:lnTo>
                  <a:pt x="94" y="1451"/>
                </a:lnTo>
                <a:lnTo>
                  <a:pt x="85" y="1370"/>
                </a:lnTo>
                <a:lnTo>
                  <a:pt x="78" y="1287"/>
                </a:lnTo>
                <a:lnTo>
                  <a:pt x="72" y="1204"/>
                </a:lnTo>
                <a:lnTo>
                  <a:pt x="67" y="1119"/>
                </a:lnTo>
                <a:lnTo>
                  <a:pt x="62" y="1033"/>
                </a:lnTo>
                <a:lnTo>
                  <a:pt x="58" y="945"/>
                </a:lnTo>
                <a:lnTo>
                  <a:pt x="54" y="857"/>
                </a:lnTo>
                <a:lnTo>
                  <a:pt x="52" y="767"/>
                </a:lnTo>
                <a:lnTo>
                  <a:pt x="51" y="675"/>
                </a:lnTo>
                <a:lnTo>
                  <a:pt x="51" y="583"/>
                </a:lnTo>
                <a:lnTo>
                  <a:pt x="51" y="489"/>
                </a:lnTo>
                <a:lnTo>
                  <a:pt x="52" y="394"/>
                </a:lnTo>
                <a:lnTo>
                  <a:pt x="54" y="298"/>
                </a:lnTo>
                <a:lnTo>
                  <a:pt x="58" y="200"/>
                </a:lnTo>
                <a:lnTo>
                  <a:pt x="62" y="102"/>
                </a:lnTo>
                <a:lnTo>
                  <a:pt x="67" y="2"/>
                </a:lnTo>
                <a:lnTo>
                  <a:pt x="16" y="0"/>
                </a:lnTo>
                <a:close/>
              </a:path>
            </a:pathLst>
          </a:custGeom>
          <a:solidFill>
            <a:schemeClr val="tx2"/>
          </a:solidFill>
          <a:ln w="9525">
            <a:noFill/>
            <a:round/>
            <a:headEnd/>
            <a:tailEnd/>
          </a:ln>
        </p:spPr>
        <p:txBody>
          <a:bodyPr/>
          <a:lstStyle/>
          <a:p>
            <a:endParaRPr lang="en-US"/>
          </a:p>
        </p:txBody>
      </p:sp>
      <p:sp>
        <p:nvSpPr>
          <p:cNvPr id="22608" name="Freeform 77"/>
          <p:cNvSpPr>
            <a:spLocks/>
          </p:cNvSpPr>
          <p:nvPr/>
        </p:nvSpPr>
        <p:spPr bwMode="auto">
          <a:xfrm>
            <a:off x="6302375" y="3954463"/>
            <a:ext cx="130175" cy="76200"/>
          </a:xfrm>
          <a:custGeom>
            <a:avLst/>
            <a:gdLst>
              <a:gd name="T0" fmla="*/ 2147483647 w 309"/>
              <a:gd name="T1" fmla="*/ 0 h 318"/>
              <a:gd name="T2" fmla="*/ 0 w 309"/>
              <a:gd name="T3" fmla="*/ 2147483647 h 318"/>
              <a:gd name="T4" fmla="*/ 2147483647 w 309"/>
              <a:gd name="T5" fmla="*/ 2147483647 h 318"/>
              <a:gd name="T6" fmla="*/ 2147483647 w 309"/>
              <a:gd name="T7" fmla="*/ 0 h 318"/>
              <a:gd name="T8" fmla="*/ 2147483647 w 309"/>
              <a:gd name="T9" fmla="*/ 0 h 318"/>
              <a:gd name="T10" fmla="*/ 0 60000 65536"/>
              <a:gd name="T11" fmla="*/ 0 60000 65536"/>
              <a:gd name="T12" fmla="*/ 0 60000 65536"/>
              <a:gd name="T13" fmla="*/ 0 60000 65536"/>
              <a:gd name="T14" fmla="*/ 0 60000 65536"/>
              <a:gd name="T15" fmla="*/ 0 w 309"/>
              <a:gd name="T16" fmla="*/ 0 h 318"/>
              <a:gd name="T17" fmla="*/ 309 w 309"/>
              <a:gd name="T18" fmla="*/ 318 h 318"/>
            </a:gdLst>
            <a:ahLst/>
            <a:cxnLst>
              <a:cxn ang="T10">
                <a:pos x="T0" y="T1"/>
              </a:cxn>
              <a:cxn ang="T11">
                <a:pos x="T2" y="T3"/>
              </a:cxn>
              <a:cxn ang="T12">
                <a:pos x="T4" y="T5"/>
              </a:cxn>
              <a:cxn ang="T13">
                <a:pos x="T6" y="T7"/>
              </a:cxn>
              <a:cxn ang="T14">
                <a:pos x="T8" y="T9"/>
              </a:cxn>
            </a:cxnLst>
            <a:rect l="T15" t="T16" r="T17" b="T18"/>
            <a:pathLst>
              <a:path w="309" h="318">
                <a:moveTo>
                  <a:pt x="171" y="0"/>
                </a:moveTo>
                <a:lnTo>
                  <a:pt x="0" y="301"/>
                </a:lnTo>
                <a:lnTo>
                  <a:pt x="309" y="318"/>
                </a:lnTo>
                <a:lnTo>
                  <a:pt x="171" y="0"/>
                </a:lnTo>
                <a:close/>
              </a:path>
            </a:pathLst>
          </a:custGeom>
          <a:solidFill>
            <a:schemeClr val="tx2"/>
          </a:solidFill>
          <a:ln w="9525">
            <a:noFill/>
            <a:round/>
            <a:headEnd/>
            <a:tailEnd/>
          </a:ln>
        </p:spPr>
        <p:txBody>
          <a:bodyPr/>
          <a:lstStyle/>
          <a:p>
            <a:endParaRPr lang="en-US"/>
          </a:p>
        </p:txBody>
      </p:sp>
      <p:sp>
        <p:nvSpPr>
          <p:cNvPr id="22609" name="Freeform 78"/>
          <p:cNvSpPr>
            <a:spLocks/>
          </p:cNvSpPr>
          <p:nvPr/>
        </p:nvSpPr>
        <p:spPr bwMode="auto">
          <a:xfrm>
            <a:off x="6726238" y="4111625"/>
            <a:ext cx="1312862" cy="890588"/>
          </a:xfrm>
          <a:custGeom>
            <a:avLst/>
            <a:gdLst>
              <a:gd name="T0" fmla="*/ 2147483647 w 3101"/>
              <a:gd name="T1" fmla="*/ 2147483647 h 3742"/>
              <a:gd name="T2" fmla="*/ 0 w 3101"/>
              <a:gd name="T3" fmla="*/ 2147483647 h 3742"/>
              <a:gd name="T4" fmla="*/ 2147483647 w 3101"/>
              <a:gd name="T5" fmla="*/ 2147483647 h 3742"/>
              <a:gd name="T6" fmla="*/ 2147483647 w 3101"/>
              <a:gd name="T7" fmla="*/ 2147483647 h 3742"/>
              <a:gd name="T8" fmla="*/ 2147483647 w 3101"/>
              <a:gd name="T9" fmla="*/ 2147483647 h 3742"/>
              <a:gd name="T10" fmla="*/ 2147483647 w 3101"/>
              <a:gd name="T11" fmla="*/ 2147483647 h 3742"/>
              <a:gd name="T12" fmla="*/ 2147483647 w 3101"/>
              <a:gd name="T13" fmla="*/ 2147483647 h 3742"/>
              <a:gd name="T14" fmla="*/ 2147483647 w 3101"/>
              <a:gd name="T15" fmla="*/ 2147483647 h 3742"/>
              <a:gd name="T16" fmla="*/ 2147483647 w 3101"/>
              <a:gd name="T17" fmla="*/ 2147483647 h 3742"/>
              <a:gd name="T18" fmla="*/ 2147483647 w 3101"/>
              <a:gd name="T19" fmla="*/ 2147483647 h 3742"/>
              <a:gd name="T20" fmla="*/ 2147483647 w 3101"/>
              <a:gd name="T21" fmla="*/ 2147483647 h 3742"/>
              <a:gd name="T22" fmla="*/ 2147483647 w 3101"/>
              <a:gd name="T23" fmla="*/ 2147483647 h 3742"/>
              <a:gd name="T24" fmla="*/ 2147483647 w 3101"/>
              <a:gd name="T25" fmla="*/ 2147483647 h 3742"/>
              <a:gd name="T26" fmla="*/ 2147483647 w 3101"/>
              <a:gd name="T27" fmla="*/ 2147483647 h 3742"/>
              <a:gd name="T28" fmla="*/ 2147483647 w 3101"/>
              <a:gd name="T29" fmla="*/ 2147483647 h 3742"/>
              <a:gd name="T30" fmla="*/ 2147483647 w 3101"/>
              <a:gd name="T31" fmla="*/ 2147483647 h 3742"/>
              <a:gd name="T32" fmla="*/ 2147483647 w 3101"/>
              <a:gd name="T33" fmla="*/ 2147483647 h 3742"/>
              <a:gd name="T34" fmla="*/ 2147483647 w 3101"/>
              <a:gd name="T35" fmla="*/ 2147483647 h 3742"/>
              <a:gd name="T36" fmla="*/ 2147483647 w 3101"/>
              <a:gd name="T37" fmla="*/ 2147483647 h 3742"/>
              <a:gd name="T38" fmla="*/ 2147483647 w 3101"/>
              <a:gd name="T39" fmla="*/ 2147483647 h 3742"/>
              <a:gd name="T40" fmla="*/ 2147483647 w 3101"/>
              <a:gd name="T41" fmla="*/ 2147483647 h 3742"/>
              <a:gd name="T42" fmla="*/ 2147483647 w 3101"/>
              <a:gd name="T43" fmla="*/ 2147483647 h 3742"/>
              <a:gd name="T44" fmla="*/ 2147483647 w 3101"/>
              <a:gd name="T45" fmla="*/ 2147483647 h 3742"/>
              <a:gd name="T46" fmla="*/ 2147483647 w 3101"/>
              <a:gd name="T47" fmla="*/ 2147483647 h 3742"/>
              <a:gd name="T48" fmla="*/ 2147483647 w 3101"/>
              <a:gd name="T49" fmla="*/ 2147483647 h 3742"/>
              <a:gd name="T50" fmla="*/ 2147483647 w 3101"/>
              <a:gd name="T51" fmla="*/ 2147483647 h 3742"/>
              <a:gd name="T52" fmla="*/ 2147483647 w 3101"/>
              <a:gd name="T53" fmla="*/ 2147483647 h 3742"/>
              <a:gd name="T54" fmla="*/ 2147483647 w 3101"/>
              <a:gd name="T55" fmla="*/ 2147483647 h 3742"/>
              <a:gd name="T56" fmla="*/ 2147483647 w 3101"/>
              <a:gd name="T57" fmla="*/ 2147483647 h 3742"/>
              <a:gd name="T58" fmla="*/ 2147483647 w 3101"/>
              <a:gd name="T59" fmla="*/ 2147483647 h 3742"/>
              <a:gd name="T60" fmla="*/ 2147483647 w 3101"/>
              <a:gd name="T61" fmla="*/ 2147483647 h 3742"/>
              <a:gd name="T62" fmla="*/ 2147483647 w 3101"/>
              <a:gd name="T63" fmla="*/ 2147483647 h 3742"/>
              <a:gd name="T64" fmla="*/ 2147483647 w 3101"/>
              <a:gd name="T65" fmla="*/ 2147483647 h 3742"/>
              <a:gd name="T66" fmla="*/ 2147483647 w 3101"/>
              <a:gd name="T67" fmla="*/ 2147483647 h 3742"/>
              <a:gd name="T68" fmla="*/ 2147483647 w 3101"/>
              <a:gd name="T69" fmla="*/ 2147483647 h 3742"/>
              <a:gd name="T70" fmla="*/ 2147483647 w 3101"/>
              <a:gd name="T71" fmla="*/ 2147483647 h 3742"/>
              <a:gd name="T72" fmla="*/ 2147483647 w 3101"/>
              <a:gd name="T73" fmla="*/ 2147483647 h 3742"/>
              <a:gd name="T74" fmla="*/ 2147483647 w 3101"/>
              <a:gd name="T75" fmla="*/ 2147483647 h 3742"/>
              <a:gd name="T76" fmla="*/ 2147483647 w 3101"/>
              <a:gd name="T77" fmla="*/ 2147483647 h 3742"/>
              <a:gd name="T78" fmla="*/ 2147483647 w 3101"/>
              <a:gd name="T79" fmla="*/ 2147483647 h 3742"/>
              <a:gd name="T80" fmla="*/ 2147483647 w 3101"/>
              <a:gd name="T81" fmla="*/ 2147483647 h 3742"/>
              <a:gd name="T82" fmla="*/ 2147483647 w 3101"/>
              <a:gd name="T83" fmla="*/ 2147483647 h 3742"/>
              <a:gd name="T84" fmla="*/ 2147483647 w 3101"/>
              <a:gd name="T85" fmla="*/ 2147483647 h 3742"/>
              <a:gd name="T86" fmla="*/ 2147483647 w 3101"/>
              <a:gd name="T87" fmla="*/ 2147483647 h 3742"/>
              <a:gd name="T88" fmla="*/ 2147483647 w 3101"/>
              <a:gd name="T89" fmla="*/ 2147483647 h 3742"/>
              <a:gd name="T90" fmla="*/ 2147483647 w 3101"/>
              <a:gd name="T91" fmla="*/ 2147483647 h 3742"/>
              <a:gd name="T92" fmla="*/ 2147483647 w 3101"/>
              <a:gd name="T93" fmla="*/ 2147483647 h 3742"/>
              <a:gd name="T94" fmla="*/ 2147483647 w 3101"/>
              <a:gd name="T95" fmla="*/ 2147483647 h 3742"/>
              <a:gd name="T96" fmla="*/ 2147483647 w 3101"/>
              <a:gd name="T97" fmla="*/ 2147483647 h 3742"/>
              <a:gd name="T98" fmla="*/ 2147483647 w 3101"/>
              <a:gd name="T99" fmla="*/ 2147483647 h 3742"/>
              <a:gd name="T100" fmla="*/ 2147483647 w 3101"/>
              <a:gd name="T101" fmla="*/ 2147483647 h 37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01"/>
              <a:gd name="T154" fmla="*/ 0 h 3742"/>
              <a:gd name="T155" fmla="*/ 3101 w 3101"/>
              <a:gd name="T156" fmla="*/ 3742 h 37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01" h="3742">
                <a:moveTo>
                  <a:pt x="13" y="0"/>
                </a:moveTo>
                <a:lnTo>
                  <a:pt x="9" y="78"/>
                </a:lnTo>
                <a:lnTo>
                  <a:pt x="7" y="155"/>
                </a:lnTo>
                <a:lnTo>
                  <a:pt x="4" y="230"/>
                </a:lnTo>
                <a:lnTo>
                  <a:pt x="2" y="305"/>
                </a:lnTo>
                <a:lnTo>
                  <a:pt x="0" y="379"/>
                </a:lnTo>
                <a:lnTo>
                  <a:pt x="0" y="452"/>
                </a:lnTo>
                <a:lnTo>
                  <a:pt x="0" y="523"/>
                </a:lnTo>
                <a:lnTo>
                  <a:pt x="2" y="593"/>
                </a:lnTo>
                <a:lnTo>
                  <a:pt x="4" y="663"/>
                </a:lnTo>
                <a:lnTo>
                  <a:pt x="5" y="732"/>
                </a:lnTo>
                <a:lnTo>
                  <a:pt x="9" y="800"/>
                </a:lnTo>
                <a:lnTo>
                  <a:pt x="13" y="866"/>
                </a:lnTo>
                <a:lnTo>
                  <a:pt x="16" y="933"/>
                </a:lnTo>
                <a:lnTo>
                  <a:pt x="21" y="998"/>
                </a:lnTo>
                <a:lnTo>
                  <a:pt x="27" y="1062"/>
                </a:lnTo>
                <a:lnTo>
                  <a:pt x="34" y="1124"/>
                </a:lnTo>
                <a:lnTo>
                  <a:pt x="41" y="1187"/>
                </a:lnTo>
                <a:lnTo>
                  <a:pt x="48" y="1249"/>
                </a:lnTo>
                <a:lnTo>
                  <a:pt x="56" y="1309"/>
                </a:lnTo>
                <a:lnTo>
                  <a:pt x="64" y="1368"/>
                </a:lnTo>
                <a:lnTo>
                  <a:pt x="74" y="1427"/>
                </a:lnTo>
                <a:lnTo>
                  <a:pt x="84" y="1485"/>
                </a:lnTo>
                <a:lnTo>
                  <a:pt x="94" y="1541"/>
                </a:lnTo>
                <a:lnTo>
                  <a:pt x="105" y="1598"/>
                </a:lnTo>
                <a:lnTo>
                  <a:pt x="117" y="1653"/>
                </a:lnTo>
                <a:lnTo>
                  <a:pt x="128" y="1707"/>
                </a:lnTo>
                <a:lnTo>
                  <a:pt x="142" y="1760"/>
                </a:lnTo>
                <a:lnTo>
                  <a:pt x="155" y="1813"/>
                </a:lnTo>
                <a:lnTo>
                  <a:pt x="169" y="1865"/>
                </a:lnTo>
                <a:lnTo>
                  <a:pt x="182" y="1916"/>
                </a:lnTo>
                <a:lnTo>
                  <a:pt x="197" y="1966"/>
                </a:lnTo>
                <a:lnTo>
                  <a:pt x="213" y="2015"/>
                </a:lnTo>
                <a:lnTo>
                  <a:pt x="229" y="2064"/>
                </a:lnTo>
                <a:lnTo>
                  <a:pt x="245" y="2111"/>
                </a:lnTo>
                <a:lnTo>
                  <a:pt x="262" y="2158"/>
                </a:lnTo>
                <a:lnTo>
                  <a:pt x="280" y="2204"/>
                </a:lnTo>
                <a:lnTo>
                  <a:pt x="298" y="2250"/>
                </a:lnTo>
                <a:lnTo>
                  <a:pt x="315" y="2294"/>
                </a:lnTo>
                <a:lnTo>
                  <a:pt x="335" y="2337"/>
                </a:lnTo>
                <a:lnTo>
                  <a:pt x="353" y="2380"/>
                </a:lnTo>
                <a:lnTo>
                  <a:pt x="374" y="2422"/>
                </a:lnTo>
                <a:lnTo>
                  <a:pt x="394" y="2464"/>
                </a:lnTo>
                <a:lnTo>
                  <a:pt x="415" y="2504"/>
                </a:lnTo>
                <a:lnTo>
                  <a:pt x="436" y="2544"/>
                </a:lnTo>
                <a:lnTo>
                  <a:pt x="458" y="2582"/>
                </a:lnTo>
                <a:lnTo>
                  <a:pt x="479" y="2621"/>
                </a:lnTo>
                <a:lnTo>
                  <a:pt x="502" y="2658"/>
                </a:lnTo>
                <a:lnTo>
                  <a:pt x="524" y="2695"/>
                </a:lnTo>
                <a:lnTo>
                  <a:pt x="548" y="2731"/>
                </a:lnTo>
                <a:lnTo>
                  <a:pt x="571" y="2766"/>
                </a:lnTo>
                <a:lnTo>
                  <a:pt x="596" y="2801"/>
                </a:lnTo>
                <a:lnTo>
                  <a:pt x="620" y="2834"/>
                </a:lnTo>
                <a:lnTo>
                  <a:pt x="645" y="2867"/>
                </a:lnTo>
                <a:lnTo>
                  <a:pt x="669" y="2899"/>
                </a:lnTo>
                <a:lnTo>
                  <a:pt x="695" y="2931"/>
                </a:lnTo>
                <a:lnTo>
                  <a:pt x="721" y="2962"/>
                </a:lnTo>
                <a:lnTo>
                  <a:pt x="748" y="2993"/>
                </a:lnTo>
                <a:lnTo>
                  <a:pt x="774" y="3022"/>
                </a:lnTo>
                <a:lnTo>
                  <a:pt x="801" y="3050"/>
                </a:lnTo>
                <a:lnTo>
                  <a:pt x="829" y="3079"/>
                </a:lnTo>
                <a:lnTo>
                  <a:pt x="856" y="3107"/>
                </a:lnTo>
                <a:lnTo>
                  <a:pt x="885" y="3133"/>
                </a:lnTo>
                <a:lnTo>
                  <a:pt x="913" y="3160"/>
                </a:lnTo>
                <a:lnTo>
                  <a:pt x="941" y="3184"/>
                </a:lnTo>
                <a:lnTo>
                  <a:pt x="971" y="3210"/>
                </a:lnTo>
                <a:lnTo>
                  <a:pt x="999" y="3234"/>
                </a:lnTo>
                <a:lnTo>
                  <a:pt x="1029" y="3258"/>
                </a:lnTo>
                <a:lnTo>
                  <a:pt x="1059" y="3280"/>
                </a:lnTo>
                <a:lnTo>
                  <a:pt x="1089" y="3303"/>
                </a:lnTo>
                <a:lnTo>
                  <a:pt x="1120" y="3325"/>
                </a:lnTo>
                <a:lnTo>
                  <a:pt x="1150" y="3346"/>
                </a:lnTo>
                <a:lnTo>
                  <a:pt x="1181" y="3366"/>
                </a:lnTo>
                <a:lnTo>
                  <a:pt x="1212" y="3386"/>
                </a:lnTo>
                <a:lnTo>
                  <a:pt x="1243" y="3405"/>
                </a:lnTo>
                <a:lnTo>
                  <a:pt x="1275" y="3423"/>
                </a:lnTo>
                <a:lnTo>
                  <a:pt x="1307" y="3442"/>
                </a:lnTo>
                <a:lnTo>
                  <a:pt x="1371" y="3476"/>
                </a:lnTo>
                <a:lnTo>
                  <a:pt x="1436" y="3508"/>
                </a:lnTo>
                <a:lnTo>
                  <a:pt x="1502" y="3537"/>
                </a:lnTo>
                <a:lnTo>
                  <a:pt x="1569" y="3564"/>
                </a:lnTo>
                <a:lnTo>
                  <a:pt x="1635" y="3590"/>
                </a:lnTo>
                <a:lnTo>
                  <a:pt x="1703" y="3614"/>
                </a:lnTo>
                <a:lnTo>
                  <a:pt x="1772" y="3635"/>
                </a:lnTo>
                <a:lnTo>
                  <a:pt x="1840" y="3653"/>
                </a:lnTo>
                <a:lnTo>
                  <a:pt x="1909" y="3670"/>
                </a:lnTo>
                <a:lnTo>
                  <a:pt x="1979" y="3685"/>
                </a:lnTo>
                <a:lnTo>
                  <a:pt x="2050" y="3699"/>
                </a:lnTo>
                <a:lnTo>
                  <a:pt x="2120" y="3710"/>
                </a:lnTo>
                <a:lnTo>
                  <a:pt x="2190" y="3719"/>
                </a:lnTo>
                <a:lnTo>
                  <a:pt x="2260" y="3727"/>
                </a:lnTo>
                <a:lnTo>
                  <a:pt x="2331" y="3733"/>
                </a:lnTo>
                <a:lnTo>
                  <a:pt x="2403" y="3738"/>
                </a:lnTo>
                <a:lnTo>
                  <a:pt x="2473" y="3740"/>
                </a:lnTo>
                <a:lnTo>
                  <a:pt x="2544" y="3742"/>
                </a:lnTo>
                <a:lnTo>
                  <a:pt x="2614" y="3742"/>
                </a:lnTo>
                <a:lnTo>
                  <a:pt x="2684" y="3739"/>
                </a:lnTo>
                <a:lnTo>
                  <a:pt x="2754" y="3735"/>
                </a:lnTo>
                <a:lnTo>
                  <a:pt x="2824" y="3732"/>
                </a:lnTo>
                <a:lnTo>
                  <a:pt x="2895" y="3726"/>
                </a:lnTo>
                <a:lnTo>
                  <a:pt x="2965" y="3718"/>
                </a:lnTo>
                <a:lnTo>
                  <a:pt x="3034" y="3710"/>
                </a:lnTo>
                <a:lnTo>
                  <a:pt x="3101" y="3700"/>
                </a:lnTo>
                <a:lnTo>
                  <a:pt x="3094" y="3649"/>
                </a:lnTo>
                <a:lnTo>
                  <a:pt x="3026" y="3659"/>
                </a:lnTo>
                <a:lnTo>
                  <a:pt x="2959" y="3668"/>
                </a:lnTo>
                <a:lnTo>
                  <a:pt x="2890" y="3675"/>
                </a:lnTo>
                <a:lnTo>
                  <a:pt x="2821" y="3681"/>
                </a:lnTo>
                <a:lnTo>
                  <a:pt x="2752" y="3685"/>
                </a:lnTo>
                <a:lnTo>
                  <a:pt x="2683" y="3689"/>
                </a:lnTo>
                <a:lnTo>
                  <a:pt x="2613" y="3691"/>
                </a:lnTo>
                <a:lnTo>
                  <a:pt x="2544" y="3691"/>
                </a:lnTo>
                <a:lnTo>
                  <a:pt x="2474" y="3690"/>
                </a:lnTo>
                <a:lnTo>
                  <a:pt x="2404" y="3687"/>
                </a:lnTo>
                <a:lnTo>
                  <a:pt x="2335" y="3683"/>
                </a:lnTo>
                <a:lnTo>
                  <a:pt x="2265" y="3676"/>
                </a:lnTo>
                <a:lnTo>
                  <a:pt x="2196" y="3669"/>
                </a:lnTo>
                <a:lnTo>
                  <a:pt x="2127" y="3659"/>
                </a:lnTo>
                <a:lnTo>
                  <a:pt x="2058" y="3648"/>
                </a:lnTo>
                <a:lnTo>
                  <a:pt x="1989" y="3636"/>
                </a:lnTo>
                <a:lnTo>
                  <a:pt x="1920" y="3621"/>
                </a:lnTo>
                <a:lnTo>
                  <a:pt x="1853" y="3604"/>
                </a:lnTo>
                <a:lnTo>
                  <a:pt x="1785" y="3585"/>
                </a:lnTo>
                <a:lnTo>
                  <a:pt x="1719" y="3564"/>
                </a:lnTo>
                <a:lnTo>
                  <a:pt x="1652" y="3542"/>
                </a:lnTo>
                <a:lnTo>
                  <a:pt x="1587" y="3518"/>
                </a:lnTo>
                <a:lnTo>
                  <a:pt x="1522" y="3491"/>
                </a:lnTo>
                <a:lnTo>
                  <a:pt x="1458" y="3462"/>
                </a:lnTo>
                <a:lnTo>
                  <a:pt x="1394" y="3430"/>
                </a:lnTo>
                <a:lnTo>
                  <a:pt x="1331" y="3397"/>
                </a:lnTo>
                <a:lnTo>
                  <a:pt x="1300" y="3380"/>
                </a:lnTo>
                <a:lnTo>
                  <a:pt x="1270" y="3362"/>
                </a:lnTo>
                <a:lnTo>
                  <a:pt x="1239" y="3343"/>
                </a:lnTo>
                <a:lnTo>
                  <a:pt x="1208" y="3323"/>
                </a:lnTo>
                <a:lnTo>
                  <a:pt x="1179" y="3304"/>
                </a:lnTo>
                <a:lnTo>
                  <a:pt x="1148" y="3283"/>
                </a:lnTo>
                <a:lnTo>
                  <a:pt x="1118" y="3262"/>
                </a:lnTo>
                <a:lnTo>
                  <a:pt x="1089" y="3240"/>
                </a:lnTo>
                <a:lnTo>
                  <a:pt x="1061" y="3218"/>
                </a:lnTo>
                <a:lnTo>
                  <a:pt x="1031" y="3194"/>
                </a:lnTo>
                <a:lnTo>
                  <a:pt x="1003" y="3171"/>
                </a:lnTo>
                <a:lnTo>
                  <a:pt x="975" y="3148"/>
                </a:lnTo>
                <a:lnTo>
                  <a:pt x="947" y="3122"/>
                </a:lnTo>
                <a:lnTo>
                  <a:pt x="919" y="3097"/>
                </a:lnTo>
                <a:lnTo>
                  <a:pt x="892" y="3070"/>
                </a:lnTo>
                <a:lnTo>
                  <a:pt x="865" y="3043"/>
                </a:lnTo>
                <a:lnTo>
                  <a:pt x="838" y="3016"/>
                </a:lnTo>
                <a:lnTo>
                  <a:pt x="812" y="2988"/>
                </a:lnTo>
                <a:lnTo>
                  <a:pt x="786" y="2959"/>
                </a:lnTo>
                <a:lnTo>
                  <a:pt x="760" y="2930"/>
                </a:lnTo>
                <a:lnTo>
                  <a:pt x="735" y="2899"/>
                </a:lnTo>
                <a:lnTo>
                  <a:pt x="710" y="2868"/>
                </a:lnTo>
                <a:lnTo>
                  <a:pt x="685" y="2836"/>
                </a:lnTo>
                <a:lnTo>
                  <a:pt x="661" y="2804"/>
                </a:lnTo>
                <a:lnTo>
                  <a:pt x="636" y="2771"/>
                </a:lnTo>
                <a:lnTo>
                  <a:pt x="613" y="2738"/>
                </a:lnTo>
                <a:lnTo>
                  <a:pt x="590" y="2704"/>
                </a:lnTo>
                <a:lnTo>
                  <a:pt x="567" y="2668"/>
                </a:lnTo>
                <a:lnTo>
                  <a:pt x="545" y="2632"/>
                </a:lnTo>
                <a:lnTo>
                  <a:pt x="523" y="2595"/>
                </a:lnTo>
                <a:lnTo>
                  <a:pt x="501" y="2557"/>
                </a:lnTo>
                <a:lnTo>
                  <a:pt x="480" y="2519"/>
                </a:lnTo>
                <a:lnTo>
                  <a:pt x="459" y="2481"/>
                </a:lnTo>
                <a:lnTo>
                  <a:pt x="439" y="2440"/>
                </a:lnTo>
                <a:lnTo>
                  <a:pt x="420" y="2400"/>
                </a:lnTo>
                <a:lnTo>
                  <a:pt x="400" y="2359"/>
                </a:lnTo>
                <a:lnTo>
                  <a:pt x="380" y="2317"/>
                </a:lnTo>
                <a:lnTo>
                  <a:pt x="362" y="2274"/>
                </a:lnTo>
                <a:lnTo>
                  <a:pt x="345" y="2230"/>
                </a:lnTo>
                <a:lnTo>
                  <a:pt x="326" y="2186"/>
                </a:lnTo>
                <a:lnTo>
                  <a:pt x="309" y="2140"/>
                </a:lnTo>
                <a:lnTo>
                  <a:pt x="293" y="2095"/>
                </a:lnTo>
                <a:lnTo>
                  <a:pt x="277" y="2048"/>
                </a:lnTo>
                <a:lnTo>
                  <a:pt x="261" y="2000"/>
                </a:lnTo>
                <a:lnTo>
                  <a:pt x="246" y="1951"/>
                </a:lnTo>
                <a:lnTo>
                  <a:pt x="232" y="1902"/>
                </a:lnTo>
                <a:lnTo>
                  <a:pt x="217" y="1851"/>
                </a:lnTo>
                <a:lnTo>
                  <a:pt x="203" y="1801"/>
                </a:lnTo>
                <a:lnTo>
                  <a:pt x="191" y="1749"/>
                </a:lnTo>
                <a:lnTo>
                  <a:pt x="179" y="1696"/>
                </a:lnTo>
                <a:lnTo>
                  <a:pt x="166" y="1642"/>
                </a:lnTo>
                <a:lnTo>
                  <a:pt x="154" y="1588"/>
                </a:lnTo>
                <a:lnTo>
                  <a:pt x="144" y="1533"/>
                </a:lnTo>
                <a:lnTo>
                  <a:pt x="133" y="1476"/>
                </a:lnTo>
                <a:lnTo>
                  <a:pt x="123" y="1420"/>
                </a:lnTo>
                <a:lnTo>
                  <a:pt x="115" y="1361"/>
                </a:lnTo>
                <a:lnTo>
                  <a:pt x="106" y="1302"/>
                </a:lnTo>
                <a:lnTo>
                  <a:pt x="98" y="1243"/>
                </a:lnTo>
                <a:lnTo>
                  <a:pt x="90" y="1181"/>
                </a:lnTo>
                <a:lnTo>
                  <a:pt x="84" y="1120"/>
                </a:lnTo>
                <a:lnTo>
                  <a:pt x="78" y="1057"/>
                </a:lnTo>
                <a:lnTo>
                  <a:pt x="72" y="994"/>
                </a:lnTo>
                <a:lnTo>
                  <a:pt x="67" y="929"/>
                </a:lnTo>
                <a:lnTo>
                  <a:pt x="63" y="864"/>
                </a:lnTo>
                <a:lnTo>
                  <a:pt x="59" y="797"/>
                </a:lnTo>
                <a:lnTo>
                  <a:pt x="57" y="730"/>
                </a:lnTo>
                <a:lnTo>
                  <a:pt x="54" y="662"/>
                </a:lnTo>
                <a:lnTo>
                  <a:pt x="52" y="593"/>
                </a:lnTo>
                <a:lnTo>
                  <a:pt x="52" y="522"/>
                </a:lnTo>
                <a:lnTo>
                  <a:pt x="51" y="452"/>
                </a:lnTo>
                <a:lnTo>
                  <a:pt x="51" y="379"/>
                </a:lnTo>
                <a:lnTo>
                  <a:pt x="52" y="305"/>
                </a:lnTo>
                <a:lnTo>
                  <a:pt x="54" y="232"/>
                </a:lnTo>
                <a:lnTo>
                  <a:pt x="57" y="157"/>
                </a:lnTo>
                <a:lnTo>
                  <a:pt x="59" y="80"/>
                </a:lnTo>
                <a:lnTo>
                  <a:pt x="63" y="4"/>
                </a:lnTo>
                <a:lnTo>
                  <a:pt x="13" y="0"/>
                </a:lnTo>
                <a:close/>
              </a:path>
            </a:pathLst>
          </a:custGeom>
          <a:solidFill>
            <a:schemeClr val="tx2"/>
          </a:solidFill>
          <a:ln w="9525">
            <a:noFill/>
            <a:round/>
            <a:headEnd/>
            <a:tailEnd/>
          </a:ln>
        </p:spPr>
        <p:txBody>
          <a:bodyPr/>
          <a:lstStyle/>
          <a:p>
            <a:endParaRPr lang="en-US"/>
          </a:p>
        </p:txBody>
      </p:sp>
      <p:sp>
        <p:nvSpPr>
          <p:cNvPr id="22610" name="Freeform 79"/>
          <p:cNvSpPr>
            <a:spLocks/>
          </p:cNvSpPr>
          <p:nvPr/>
        </p:nvSpPr>
        <p:spPr bwMode="auto">
          <a:xfrm>
            <a:off x="6675438" y="4043363"/>
            <a:ext cx="131762" cy="74612"/>
          </a:xfrm>
          <a:custGeom>
            <a:avLst/>
            <a:gdLst>
              <a:gd name="T0" fmla="*/ 2147483647 w 310"/>
              <a:gd name="T1" fmla="*/ 0 h 317"/>
              <a:gd name="T2" fmla="*/ 0 w 310"/>
              <a:gd name="T3" fmla="*/ 2147483647 h 317"/>
              <a:gd name="T4" fmla="*/ 2147483647 w 310"/>
              <a:gd name="T5" fmla="*/ 2147483647 h 317"/>
              <a:gd name="T6" fmla="*/ 2147483647 w 310"/>
              <a:gd name="T7" fmla="*/ 0 h 317"/>
              <a:gd name="T8" fmla="*/ 2147483647 w 310"/>
              <a:gd name="T9" fmla="*/ 0 h 317"/>
              <a:gd name="T10" fmla="*/ 0 60000 65536"/>
              <a:gd name="T11" fmla="*/ 0 60000 65536"/>
              <a:gd name="T12" fmla="*/ 0 60000 65536"/>
              <a:gd name="T13" fmla="*/ 0 60000 65536"/>
              <a:gd name="T14" fmla="*/ 0 60000 65536"/>
              <a:gd name="T15" fmla="*/ 0 w 310"/>
              <a:gd name="T16" fmla="*/ 0 h 317"/>
              <a:gd name="T17" fmla="*/ 310 w 310"/>
              <a:gd name="T18" fmla="*/ 317 h 317"/>
            </a:gdLst>
            <a:ahLst/>
            <a:cxnLst>
              <a:cxn ang="T10">
                <a:pos x="T0" y="T1"/>
              </a:cxn>
              <a:cxn ang="T11">
                <a:pos x="T2" y="T3"/>
              </a:cxn>
              <a:cxn ang="T12">
                <a:pos x="T4" y="T5"/>
              </a:cxn>
              <a:cxn ang="T13">
                <a:pos x="T6" y="T7"/>
              </a:cxn>
              <a:cxn ang="T14">
                <a:pos x="T8" y="T9"/>
              </a:cxn>
            </a:cxnLst>
            <a:rect l="T15" t="T16" r="T17" b="T18"/>
            <a:pathLst>
              <a:path w="310" h="317">
                <a:moveTo>
                  <a:pt x="172" y="0"/>
                </a:moveTo>
                <a:lnTo>
                  <a:pt x="0" y="301"/>
                </a:lnTo>
                <a:lnTo>
                  <a:pt x="310" y="317"/>
                </a:lnTo>
                <a:lnTo>
                  <a:pt x="172" y="0"/>
                </a:lnTo>
                <a:close/>
              </a:path>
            </a:pathLst>
          </a:custGeom>
          <a:solidFill>
            <a:schemeClr val="tx2"/>
          </a:solidFill>
          <a:ln w="9525">
            <a:noFill/>
            <a:round/>
            <a:headEnd/>
            <a:tailEnd/>
          </a:ln>
        </p:spPr>
        <p:txBody>
          <a:bodyPr/>
          <a:lstStyle/>
          <a:p>
            <a:endParaRPr lang="en-US"/>
          </a:p>
        </p:txBody>
      </p:sp>
      <p:grpSp>
        <p:nvGrpSpPr>
          <p:cNvPr id="2" name="Group 82"/>
          <p:cNvGrpSpPr>
            <a:grpSpLocks/>
          </p:cNvGrpSpPr>
          <p:nvPr/>
        </p:nvGrpSpPr>
        <p:grpSpPr bwMode="auto">
          <a:xfrm>
            <a:off x="884238" y="3376613"/>
            <a:ext cx="1101725" cy="2232025"/>
            <a:chOff x="330" y="2280"/>
            <a:chExt cx="694" cy="933"/>
          </a:xfrm>
        </p:grpSpPr>
        <p:sp>
          <p:nvSpPr>
            <p:cNvPr id="29784" name="Rectangle 83"/>
            <p:cNvSpPr>
              <a:spLocks noChangeArrowheads="1"/>
            </p:cNvSpPr>
            <p:nvPr/>
          </p:nvSpPr>
          <p:spPr bwMode="auto">
            <a:xfrm>
              <a:off x="330" y="2280"/>
              <a:ext cx="14" cy="933"/>
            </a:xfrm>
            <a:prstGeom prst="rect">
              <a:avLst/>
            </a:prstGeom>
            <a:solidFill>
              <a:srgbClr val="1F1A17"/>
            </a:solidFill>
            <a:ln w="9525">
              <a:noFill/>
              <a:miter lim="800000"/>
              <a:headEnd/>
              <a:tailEnd/>
            </a:ln>
          </p:spPr>
          <p:txBody>
            <a:bodyPr/>
            <a:lstStyle/>
            <a:p>
              <a:pPr>
                <a:lnSpc>
                  <a:spcPct val="110000"/>
                </a:lnSpc>
              </a:pPr>
              <a:endParaRPr lang="en-US" sz="2200">
                <a:solidFill>
                  <a:srgbClr val="F8F8F8"/>
                </a:solidFill>
              </a:endParaRPr>
            </a:p>
          </p:txBody>
        </p:sp>
        <p:sp>
          <p:nvSpPr>
            <p:cNvPr id="29785" name="Rectangle 84"/>
            <p:cNvSpPr>
              <a:spLocks noChangeArrowheads="1"/>
            </p:cNvSpPr>
            <p:nvPr/>
          </p:nvSpPr>
          <p:spPr bwMode="auto">
            <a:xfrm>
              <a:off x="330" y="2280"/>
              <a:ext cx="29" cy="933"/>
            </a:xfrm>
            <a:prstGeom prst="rect">
              <a:avLst/>
            </a:prstGeom>
            <a:solidFill>
              <a:srgbClr val="1F1A17"/>
            </a:solidFill>
            <a:ln w="9525">
              <a:noFill/>
              <a:miter lim="800000"/>
              <a:headEnd/>
              <a:tailEnd/>
            </a:ln>
          </p:spPr>
          <p:txBody>
            <a:bodyPr/>
            <a:lstStyle/>
            <a:p>
              <a:pPr>
                <a:lnSpc>
                  <a:spcPct val="110000"/>
                </a:lnSpc>
              </a:pPr>
              <a:endParaRPr lang="en-US" sz="2200">
                <a:solidFill>
                  <a:srgbClr val="F8F8F8"/>
                </a:solidFill>
              </a:endParaRPr>
            </a:p>
          </p:txBody>
        </p:sp>
        <p:sp>
          <p:nvSpPr>
            <p:cNvPr id="29786" name="Rectangle 85"/>
            <p:cNvSpPr>
              <a:spLocks noChangeArrowheads="1"/>
            </p:cNvSpPr>
            <p:nvPr/>
          </p:nvSpPr>
          <p:spPr bwMode="auto">
            <a:xfrm>
              <a:off x="344" y="2280"/>
              <a:ext cx="28" cy="933"/>
            </a:xfrm>
            <a:prstGeom prst="rect">
              <a:avLst/>
            </a:prstGeom>
            <a:solidFill>
              <a:srgbClr val="221D1B"/>
            </a:solidFill>
            <a:ln w="9525">
              <a:noFill/>
              <a:miter lim="800000"/>
              <a:headEnd/>
              <a:tailEnd/>
            </a:ln>
          </p:spPr>
          <p:txBody>
            <a:bodyPr/>
            <a:lstStyle/>
            <a:p>
              <a:pPr>
                <a:lnSpc>
                  <a:spcPct val="110000"/>
                </a:lnSpc>
              </a:pPr>
              <a:endParaRPr lang="en-US" sz="2200">
                <a:solidFill>
                  <a:srgbClr val="F8F8F8"/>
                </a:solidFill>
              </a:endParaRPr>
            </a:p>
          </p:txBody>
        </p:sp>
        <p:sp>
          <p:nvSpPr>
            <p:cNvPr id="29787" name="Rectangle 86"/>
            <p:cNvSpPr>
              <a:spLocks noChangeArrowheads="1"/>
            </p:cNvSpPr>
            <p:nvPr/>
          </p:nvSpPr>
          <p:spPr bwMode="auto">
            <a:xfrm>
              <a:off x="359" y="2280"/>
              <a:ext cx="26" cy="933"/>
            </a:xfrm>
            <a:prstGeom prst="rect">
              <a:avLst/>
            </a:prstGeom>
            <a:solidFill>
              <a:srgbClr val="26211F"/>
            </a:solidFill>
            <a:ln w="9525">
              <a:noFill/>
              <a:miter lim="800000"/>
              <a:headEnd/>
              <a:tailEnd/>
            </a:ln>
          </p:spPr>
          <p:txBody>
            <a:bodyPr/>
            <a:lstStyle/>
            <a:p>
              <a:pPr>
                <a:lnSpc>
                  <a:spcPct val="110000"/>
                </a:lnSpc>
              </a:pPr>
              <a:endParaRPr lang="en-US" sz="2200">
                <a:solidFill>
                  <a:srgbClr val="F8F8F8"/>
                </a:solidFill>
              </a:endParaRPr>
            </a:p>
          </p:txBody>
        </p:sp>
        <p:sp>
          <p:nvSpPr>
            <p:cNvPr id="29788" name="Rectangle 87"/>
            <p:cNvSpPr>
              <a:spLocks noChangeArrowheads="1"/>
            </p:cNvSpPr>
            <p:nvPr/>
          </p:nvSpPr>
          <p:spPr bwMode="auto">
            <a:xfrm>
              <a:off x="372" y="2280"/>
              <a:ext cx="28" cy="933"/>
            </a:xfrm>
            <a:prstGeom prst="rect">
              <a:avLst/>
            </a:prstGeom>
            <a:solidFill>
              <a:srgbClr val="2A2523"/>
            </a:solidFill>
            <a:ln w="9525">
              <a:noFill/>
              <a:miter lim="800000"/>
              <a:headEnd/>
              <a:tailEnd/>
            </a:ln>
          </p:spPr>
          <p:txBody>
            <a:bodyPr/>
            <a:lstStyle/>
            <a:p>
              <a:pPr>
                <a:lnSpc>
                  <a:spcPct val="110000"/>
                </a:lnSpc>
              </a:pPr>
              <a:endParaRPr lang="en-US" sz="2200">
                <a:solidFill>
                  <a:srgbClr val="F8F8F8"/>
                </a:solidFill>
              </a:endParaRPr>
            </a:p>
          </p:txBody>
        </p:sp>
        <p:sp>
          <p:nvSpPr>
            <p:cNvPr id="29789" name="Rectangle 88"/>
            <p:cNvSpPr>
              <a:spLocks noChangeArrowheads="1"/>
            </p:cNvSpPr>
            <p:nvPr/>
          </p:nvSpPr>
          <p:spPr bwMode="auto">
            <a:xfrm>
              <a:off x="385" y="2280"/>
              <a:ext cx="29" cy="933"/>
            </a:xfrm>
            <a:prstGeom prst="rect">
              <a:avLst/>
            </a:prstGeom>
            <a:solidFill>
              <a:srgbClr val="2C2826"/>
            </a:solidFill>
            <a:ln w="9525">
              <a:noFill/>
              <a:miter lim="800000"/>
              <a:headEnd/>
              <a:tailEnd/>
            </a:ln>
          </p:spPr>
          <p:txBody>
            <a:bodyPr/>
            <a:lstStyle/>
            <a:p>
              <a:pPr>
                <a:lnSpc>
                  <a:spcPct val="110000"/>
                </a:lnSpc>
              </a:pPr>
              <a:endParaRPr lang="en-US" sz="2200">
                <a:solidFill>
                  <a:srgbClr val="F8F8F8"/>
                </a:solidFill>
              </a:endParaRPr>
            </a:p>
          </p:txBody>
        </p:sp>
        <p:sp>
          <p:nvSpPr>
            <p:cNvPr id="29790" name="Rectangle 89"/>
            <p:cNvSpPr>
              <a:spLocks noChangeArrowheads="1"/>
            </p:cNvSpPr>
            <p:nvPr/>
          </p:nvSpPr>
          <p:spPr bwMode="auto">
            <a:xfrm>
              <a:off x="400" y="2280"/>
              <a:ext cx="28" cy="933"/>
            </a:xfrm>
            <a:prstGeom prst="rect">
              <a:avLst/>
            </a:prstGeom>
            <a:solidFill>
              <a:srgbClr val="2F2B29"/>
            </a:solidFill>
            <a:ln w="9525">
              <a:noFill/>
              <a:miter lim="800000"/>
              <a:headEnd/>
              <a:tailEnd/>
            </a:ln>
          </p:spPr>
          <p:txBody>
            <a:bodyPr/>
            <a:lstStyle/>
            <a:p>
              <a:pPr>
                <a:lnSpc>
                  <a:spcPct val="110000"/>
                </a:lnSpc>
              </a:pPr>
              <a:endParaRPr lang="en-US" sz="2200">
                <a:solidFill>
                  <a:srgbClr val="F8F8F8"/>
                </a:solidFill>
              </a:endParaRPr>
            </a:p>
          </p:txBody>
        </p:sp>
        <p:sp>
          <p:nvSpPr>
            <p:cNvPr id="29791" name="Rectangle 90"/>
            <p:cNvSpPr>
              <a:spLocks noChangeArrowheads="1"/>
            </p:cNvSpPr>
            <p:nvPr/>
          </p:nvSpPr>
          <p:spPr bwMode="auto">
            <a:xfrm>
              <a:off x="414" y="2280"/>
              <a:ext cx="27" cy="933"/>
            </a:xfrm>
            <a:prstGeom prst="rect">
              <a:avLst/>
            </a:prstGeom>
            <a:solidFill>
              <a:srgbClr val="322E2C"/>
            </a:solidFill>
            <a:ln w="9525">
              <a:noFill/>
              <a:miter lim="800000"/>
              <a:headEnd/>
              <a:tailEnd/>
            </a:ln>
          </p:spPr>
          <p:txBody>
            <a:bodyPr/>
            <a:lstStyle/>
            <a:p>
              <a:pPr>
                <a:lnSpc>
                  <a:spcPct val="110000"/>
                </a:lnSpc>
              </a:pPr>
              <a:endParaRPr lang="en-US" sz="2200">
                <a:solidFill>
                  <a:srgbClr val="F8F8F8"/>
                </a:solidFill>
              </a:endParaRPr>
            </a:p>
          </p:txBody>
        </p:sp>
        <p:sp>
          <p:nvSpPr>
            <p:cNvPr id="29792" name="Rectangle 91"/>
            <p:cNvSpPr>
              <a:spLocks noChangeArrowheads="1"/>
            </p:cNvSpPr>
            <p:nvPr/>
          </p:nvSpPr>
          <p:spPr bwMode="auto">
            <a:xfrm>
              <a:off x="428" y="2280"/>
              <a:ext cx="27" cy="933"/>
            </a:xfrm>
            <a:prstGeom prst="rect">
              <a:avLst/>
            </a:prstGeom>
            <a:solidFill>
              <a:srgbClr val="35302E"/>
            </a:solidFill>
            <a:ln w="9525">
              <a:noFill/>
              <a:miter lim="800000"/>
              <a:headEnd/>
              <a:tailEnd/>
            </a:ln>
          </p:spPr>
          <p:txBody>
            <a:bodyPr/>
            <a:lstStyle/>
            <a:p>
              <a:pPr>
                <a:lnSpc>
                  <a:spcPct val="110000"/>
                </a:lnSpc>
              </a:pPr>
              <a:endParaRPr lang="en-US" sz="2200">
                <a:solidFill>
                  <a:srgbClr val="F8F8F8"/>
                </a:solidFill>
              </a:endParaRPr>
            </a:p>
          </p:txBody>
        </p:sp>
        <p:sp>
          <p:nvSpPr>
            <p:cNvPr id="29793" name="Rectangle 92"/>
            <p:cNvSpPr>
              <a:spLocks noChangeArrowheads="1"/>
            </p:cNvSpPr>
            <p:nvPr/>
          </p:nvSpPr>
          <p:spPr bwMode="auto">
            <a:xfrm>
              <a:off x="441" y="2280"/>
              <a:ext cx="28" cy="933"/>
            </a:xfrm>
            <a:prstGeom prst="rect">
              <a:avLst/>
            </a:prstGeom>
            <a:solidFill>
              <a:srgbClr val="37322F"/>
            </a:solidFill>
            <a:ln w="9525">
              <a:noFill/>
              <a:miter lim="800000"/>
              <a:headEnd/>
              <a:tailEnd/>
            </a:ln>
          </p:spPr>
          <p:txBody>
            <a:bodyPr/>
            <a:lstStyle/>
            <a:p>
              <a:pPr>
                <a:lnSpc>
                  <a:spcPct val="110000"/>
                </a:lnSpc>
              </a:pPr>
              <a:endParaRPr lang="en-US" sz="2200">
                <a:solidFill>
                  <a:srgbClr val="F8F8F8"/>
                </a:solidFill>
              </a:endParaRPr>
            </a:p>
          </p:txBody>
        </p:sp>
        <p:sp>
          <p:nvSpPr>
            <p:cNvPr id="29794" name="Rectangle 93"/>
            <p:cNvSpPr>
              <a:spLocks noChangeArrowheads="1"/>
            </p:cNvSpPr>
            <p:nvPr/>
          </p:nvSpPr>
          <p:spPr bwMode="auto">
            <a:xfrm>
              <a:off x="455" y="2280"/>
              <a:ext cx="28" cy="933"/>
            </a:xfrm>
            <a:prstGeom prst="rect">
              <a:avLst/>
            </a:prstGeom>
            <a:solidFill>
              <a:srgbClr val="393330"/>
            </a:solidFill>
            <a:ln w="9525">
              <a:noFill/>
              <a:miter lim="800000"/>
              <a:headEnd/>
              <a:tailEnd/>
            </a:ln>
          </p:spPr>
          <p:txBody>
            <a:bodyPr/>
            <a:lstStyle/>
            <a:p>
              <a:pPr>
                <a:lnSpc>
                  <a:spcPct val="110000"/>
                </a:lnSpc>
              </a:pPr>
              <a:endParaRPr lang="en-US" sz="2200">
                <a:solidFill>
                  <a:srgbClr val="F8F8F8"/>
                </a:solidFill>
              </a:endParaRPr>
            </a:p>
          </p:txBody>
        </p:sp>
        <p:sp>
          <p:nvSpPr>
            <p:cNvPr id="29795" name="Rectangle 94"/>
            <p:cNvSpPr>
              <a:spLocks noChangeArrowheads="1"/>
            </p:cNvSpPr>
            <p:nvPr/>
          </p:nvSpPr>
          <p:spPr bwMode="auto">
            <a:xfrm>
              <a:off x="469" y="2280"/>
              <a:ext cx="27" cy="933"/>
            </a:xfrm>
            <a:prstGeom prst="rect">
              <a:avLst/>
            </a:prstGeom>
            <a:solidFill>
              <a:srgbClr val="3B3532"/>
            </a:solidFill>
            <a:ln w="9525">
              <a:noFill/>
              <a:miter lim="800000"/>
              <a:headEnd/>
              <a:tailEnd/>
            </a:ln>
          </p:spPr>
          <p:txBody>
            <a:bodyPr/>
            <a:lstStyle/>
            <a:p>
              <a:pPr>
                <a:lnSpc>
                  <a:spcPct val="110000"/>
                </a:lnSpc>
              </a:pPr>
              <a:endParaRPr lang="en-US" sz="2200">
                <a:solidFill>
                  <a:srgbClr val="F8F8F8"/>
                </a:solidFill>
              </a:endParaRPr>
            </a:p>
          </p:txBody>
        </p:sp>
        <p:sp>
          <p:nvSpPr>
            <p:cNvPr id="29796" name="Rectangle 95"/>
            <p:cNvSpPr>
              <a:spLocks noChangeArrowheads="1"/>
            </p:cNvSpPr>
            <p:nvPr/>
          </p:nvSpPr>
          <p:spPr bwMode="auto">
            <a:xfrm>
              <a:off x="483" y="2280"/>
              <a:ext cx="27" cy="933"/>
            </a:xfrm>
            <a:prstGeom prst="rect">
              <a:avLst/>
            </a:prstGeom>
            <a:solidFill>
              <a:srgbClr val="3D3633"/>
            </a:solidFill>
            <a:ln w="9525">
              <a:noFill/>
              <a:miter lim="800000"/>
              <a:headEnd/>
              <a:tailEnd/>
            </a:ln>
          </p:spPr>
          <p:txBody>
            <a:bodyPr/>
            <a:lstStyle/>
            <a:p>
              <a:pPr>
                <a:lnSpc>
                  <a:spcPct val="110000"/>
                </a:lnSpc>
              </a:pPr>
              <a:endParaRPr lang="en-US" sz="2200">
                <a:solidFill>
                  <a:srgbClr val="F8F8F8"/>
                </a:solidFill>
              </a:endParaRPr>
            </a:p>
          </p:txBody>
        </p:sp>
        <p:sp>
          <p:nvSpPr>
            <p:cNvPr id="29797" name="Rectangle 96"/>
            <p:cNvSpPr>
              <a:spLocks noChangeArrowheads="1"/>
            </p:cNvSpPr>
            <p:nvPr/>
          </p:nvSpPr>
          <p:spPr bwMode="auto">
            <a:xfrm>
              <a:off x="496" y="2280"/>
              <a:ext cx="28" cy="933"/>
            </a:xfrm>
            <a:prstGeom prst="rect">
              <a:avLst/>
            </a:prstGeom>
            <a:solidFill>
              <a:srgbClr val="3F3734"/>
            </a:solidFill>
            <a:ln w="9525">
              <a:noFill/>
              <a:miter lim="800000"/>
              <a:headEnd/>
              <a:tailEnd/>
            </a:ln>
          </p:spPr>
          <p:txBody>
            <a:bodyPr/>
            <a:lstStyle/>
            <a:p>
              <a:pPr>
                <a:lnSpc>
                  <a:spcPct val="110000"/>
                </a:lnSpc>
              </a:pPr>
              <a:endParaRPr lang="en-US" sz="2200">
                <a:solidFill>
                  <a:srgbClr val="F8F8F8"/>
                </a:solidFill>
              </a:endParaRPr>
            </a:p>
          </p:txBody>
        </p:sp>
        <p:sp>
          <p:nvSpPr>
            <p:cNvPr id="29798" name="Rectangle 97"/>
            <p:cNvSpPr>
              <a:spLocks noChangeArrowheads="1"/>
            </p:cNvSpPr>
            <p:nvPr/>
          </p:nvSpPr>
          <p:spPr bwMode="auto">
            <a:xfrm>
              <a:off x="510" y="2280"/>
              <a:ext cx="29" cy="933"/>
            </a:xfrm>
            <a:prstGeom prst="rect">
              <a:avLst/>
            </a:prstGeom>
            <a:solidFill>
              <a:srgbClr val="413936"/>
            </a:solidFill>
            <a:ln w="9525">
              <a:noFill/>
              <a:miter lim="800000"/>
              <a:headEnd/>
              <a:tailEnd/>
            </a:ln>
          </p:spPr>
          <p:txBody>
            <a:bodyPr/>
            <a:lstStyle/>
            <a:p>
              <a:pPr>
                <a:lnSpc>
                  <a:spcPct val="110000"/>
                </a:lnSpc>
              </a:pPr>
              <a:endParaRPr lang="en-US" sz="2200">
                <a:solidFill>
                  <a:srgbClr val="F8F8F8"/>
                </a:solidFill>
              </a:endParaRPr>
            </a:p>
          </p:txBody>
        </p:sp>
        <p:sp>
          <p:nvSpPr>
            <p:cNvPr id="29799" name="Rectangle 98"/>
            <p:cNvSpPr>
              <a:spLocks noChangeArrowheads="1"/>
            </p:cNvSpPr>
            <p:nvPr/>
          </p:nvSpPr>
          <p:spPr bwMode="auto">
            <a:xfrm>
              <a:off x="524" y="2280"/>
              <a:ext cx="28" cy="933"/>
            </a:xfrm>
            <a:prstGeom prst="rect">
              <a:avLst/>
            </a:prstGeom>
            <a:solidFill>
              <a:srgbClr val="443C38"/>
            </a:solidFill>
            <a:ln w="9525">
              <a:noFill/>
              <a:miter lim="800000"/>
              <a:headEnd/>
              <a:tailEnd/>
            </a:ln>
          </p:spPr>
          <p:txBody>
            <a:bodyPr/>
            <a:lstStyle/>
            <a:p>
              <a:pPr>
                <a:lnSpc>
                  <a:spcPct val="110000"/>
                </a:lnSpc>
              </a:pPr>
              <a:endParaRPr lang="en-US" sz="2200">
                <a:solidFill>
                  <a:srgbClr val="F8F8F8"/>
                </a:solidFill>
              </a:endParaRPr>
            </a:p>
          </p:txBody>
        </p:sp>
        <p:sp>
          <p:nvSpPr>
            <p:cNvPr id="29800" name="Rectangle 99"/>
            <p:cNvSpPr>
              <a:spLocks noChangeArrowheads="1"/>
            </p:cNvSpPr>
            <p:nvPr/>
          </p:nvSpPr>
          <p:spPr bwMode="auto">
            <a:xfrm>
              <a:off x="539" y="2280"/>
              <a:ext cx="28" cy="933"/>
            </a:xfrm>
            <a:prstGeom prst="rect">
              <a:avLst/>
            </a:prstGeom>
            <a:solidFill>
              <a:srgbClr val="473E3A"/>
            </a:solidFill>
            <a:ln w="9525">
              <a:noFill/>
              <a:miter lim="800000"/>
              <a:headEnd/>
              <a:tailEnd/>
            </a:ln>
          </p:spPr>
          <p:txBody>
            <a:bodyPr/>
            <a:lstStyle/>
            <a:p>
              <a:pPr>
                <a:lnSpc>
                  <a:spcPct val="110000"/>
                </a:lnSpc>
              </a:pPr>
              <a:endParaRPr lang="en-US" sz="2200">
                <a:solidFill>
                  <a:srgbClr val="F8F8F8"/>
                </a:solidFill>
              </a:endParaRPr>
            </a:p>
          </p:txBody>
        </p:sp>
        <p:sp>
          <p:nvSpPr>
            <p:cNvPr id="29801" name="Rectangle 100"/>
            <p:cNvSpPr>
              <a:spLocks noChangeArrowheads="1"/>
            </p:cNvSpPr>
            <p:nvPr/>
          </p:nvSpPr>
          <p:spPr bwMode="auto">
            <a:xfrm>
              <a:off x="552" y="2280"/>
              <a:ext cx="28" cy="933"/>
            </a:xfrm>
            <a:prstGeom prst="rect">
              <a:avLst/>
            </a:prstGeom>
            <a:solidFill>
              <a:srgbClr val="49403C"/>
            </a:solidFill>
            <a:ln w="9525">
              <a:noFill/>
              <a:miter lim="800000"/>
              <a:headEnd/>
              <a:tailEnd/>
            </a:ln>
          </p:spPr>
          <p:txBody>
            <a:bodyPr/>
            <a:lstStyle/>
            <a:p>
              <a:pPr>
                <a:lnSpc>
                  <a:spcPct val="110000"/>
                </a:lnSpc>
              </a:pPr>
              <a:endParaRPr lang="en-US" sz="2200">
                <a:solidFill>
                  <a:srgbClr val="F8F8F8"/>
                </a:solidFill>
              </a:endParaRPr>
            </a:p>
          </p:txBody>
        </p:sp>
        <p:sp>
          <p:nvSpPr>
            <p:cNvPr id="29802" name="Rectangle 101"/>
            <p:cNvSpPr>
              <a:spLocks noChangeArrowheads="1"/>
            </p:cNvSpPr>
            <p:nvPr/>
          </p:nvSpPr>
          <p:spPr bwMode="auto">
            <a:xfrm>
              <a:off x="567" y="2280"/>
              <a:ext cx="27" cy="933"/>
            </a:xfrm>
            <a:prstGeom prst="rect">
              <a:avLst/>
            </a:prstGeom>
            <a:solidFill>
              <a:srgbClr val="4B423E"/>
            </a:solidFill>
            <a:ln w="9525">
              <a:noFill/>
              <a:miter lim="800000"/>
              <a:headEnd/>
              <a:tailEnd/>
            </a:ln>
          </p:spPr>
          <p:txBody>
            <a:bodyPr/>
            <a:lstStyle/>
            <a:p>
              <a:pPr>
                <a:lnSpc>
                  <a:spcPct val="110000"/>
                </a:lnSpc>
              </a:pPr>
              <a:endParaRPr lang="en-US" sz="2200">
                <a:solidFill>
                  <a:srgbClr val="F8F8F8"/>
                </a:solidFill>
              </a:endParaRPr>
            </a:p>
          </p:txBody>
        </p:sp>
        <p:sp>
          <p:nvSpPr>
            <p:cNvPr id="29803" name="Rectangle 102"/>
            <p:cNvSpPr>
              <a:spLocks noChangeArrowheads="1"/>
            </p:cNvSpPr>
            <p:nvPr/>
          </p:nvSpPr>
          <p:spPr bwMode="auto">
            <a:xfrm>
              <a:off x="580" y="2280"/>
              <a:ext cx="28" cy="933"/>
            </a:xfrm>
            <a:prstGeom prst="rect">
              <a:avLst/>
            </a:prstGeom>
            <a:solidFill>
              <a:srgbClr val="4E4440"/>
            </a:solidFill>
            <a:ln w="9525">
              <a:noFill/>
              <a:miter lim="800000"/>
              <a:headEnd/>
              <a:tailEnd/>
            </a:ln>
          </p:spPr>
          <p:txBody>
            <a:bodyPr/>
            <a:lstStyle/>
            <a:p>
              <a:pPr>
                <a:lnSpc>
                  <a:spcPct val="110000"/>
                </a:lnSpc>
              </a:pPr>
              <a:endParaRPr lang="en-US" sz="2200">
                <a:solidFill>
                  <a:srgbClr val="F8F8F8"/>
                </a:solidFill>
              </a:endParaRPr>
            </a:p>
          </p:txBody>
        </p:sp>
        <p:sp>
          <p:nvSpPr>
            <p:cNvPr id="29804" name="Rectangle 103"/>
            <p:cNvSpPr>
              <a:spLocks noChangeArrowheads="1"/>
            </p:cNvSpPr>
            <p:nvPr/>
          </p:nvSpPr>
          <p:spPr bwMode="auto">
            <a:xfrm>
              <a:off x="594" y="2280"/>
              <a:ext cx="27" cy="933"/>
            </a:xfrm>
            <a:prstGeom prst="rect">
              <a:avLst/>
            </a:prstGeom>
            <a:solidFill>
              <a:srgbClr val="504541"/>
            </a:solidFill>
            <a:ln w="9525">
              <a:noFill/>
              <a:miter lim="800000"/>
              <a:headEnd/>
              <a:tailEnd/>
            </a:ln>
          </p:spPr>
          <p:txBody>
            <a:bodyPr/>
            <a:lstStyle/>
            <a:p>
              <a:pPr>
                <a:lnSpc>
                  <a:spcPct val="110000"/>
                </a:lnSpc>
              </a:pPr>
              <a:endParaRPr lang="en-US" sz="2200">
                <a:solidFill>
                  <a:srgbClr val="F8F8F8"/>
                </a:solidFill>
              </a:endParaRPr>
            </a:p>
          </p:txBody>
        </p:sp>
        <p:sp>
          <p:nvSpPr>
            <p:cNvPr id="29805" name="Rectangle 104"/>
            <p:cNvSpPr>
              <a:spLocks noChangeArrowheads="1"/>
            </p:cNvSpPr>
            <p:nvPr/>
          </p:nvSpPr>
          <p:spPr bwMode="auto">
            <a:xfrm>
              <a:off x="608" y="2280"/>
              <a:ext cx="28" cy="933"/>
            </a:xfrm>
            <a:prstGeom prst="rect">
              <a:avLst/>
            </a:prstGeom>
            <a:solidFill>
              <a:srgbClr val="524641"/>
            </a:solidFill>
            <a:ln w="9525">
              <a:noFill/>
              <a:miter lim="800000"/>
              <a:headEnd/>
              <a:tailEnd/>
            </a:ln>
          </p:spPr>
          <p:txBody>
            <a:bodyPr/>
            <a:lstStyle/>
            <a:p>
              <a:pPr>
                <a:lnSpc>
                  <a:spcPct val="110000"/>
                </a:lnSpc>
              </a:pPr>
              <a:endParaRPr lang="en-US" sz="2200">
                <a:solidFill>
                  <a:srgbClr val="F8F8F8"/>
                </a:solidFill>
              </a:endParaRPr>
            </a:p>
          </p:txBody>
        </p:sp>
        <p:sp>
          <p:nvSpPr>
            <p:cNvPr id="29806" name="Rectangle 105"/>
            <p:cNvSpPr>
              <a:spLocks noChangeArrowheads="1"/>
            </p:cNvSpPr>
            <p:nvPr/>
          </p:nvSpPr>
          <p:spPr bwMode="auto">
            <a:xfrm>
              <a:off x="621" y="2280"/>
              <a:ext cx="28" cy="933"/>
            </a:xfrm>
            <a:prstGeom prst="rect">
              <a:avLst/>
            </a:prstGeom>
            <a:solidFill>
              <a:srgbClr val="544742"/>
            </a:solidFill>
            <a:ln w="9525">
              <a:noFill/>
              <a:miter lim="800000"/>
              <a:headEnd/>
              <a:tailEnd/>
            </a:ln>
          </p:spPr>
          <p:txBody>
            <a:bodyPr/>
            <a:lstStyle/>
            <a:p>
              <a:pPr>
                <a:lnSpc>
                  <a:spcPct val="110000"/>
                </a:lnSpc>
              </a:pPr>
              <a:endParaRPr lang="en-US" sz="2200">
                <a:solidFill>
                  <a:srgbClr val="F8F8F8"/>
                </a:solidFill>
              </a:endParaRPr>
            </a:p>
          </p:txBody>
        </p:sp>
        <p:sp>
          <p:nvSpPr>
            <p:cNvPr id="29807" name="Rectangle 106"/>
            <p:cNvSpPr>
              <a:spLocks noChangeArrowheads="1"/>
            </p:cNvSpPr>
            <p:nvPr/>
          </p:nvSpPr>
          <p:spPr bwMode="auto">
            <a:xfrm>
              <a:off x="636" y="2280"/>
              <a:ext cx="27" cy="933"/>
            </a:xfrm>
            <a:prstGeom prst="rect">
              <a:avLst/>
            </a:prstGeom>
            <a:solidFill>
              <a:srgbClr val="564843"/>
            </a:solidFill>
            <a:ln w="9525">
              <a:noFill/>
              <a:miter lim="800000"/>
              <a:headEnd/>
              <a:tailEnd/>
            </a:ln>
          </p:spPr>
          <p:txBody>
            <a:bodyPr/>
            <a:lstStyle/>
            <a:p>
              <a:pPr>
                <a:lnSpc>
                  <a:spcPct val="110000"/>
                </a:lnSpc>
              </a:pPr>
              <a:endParaRPr lang="en-US" sz="2200">
                <a:solidFill>
                  <a:srgbClr val="F8F8F8"/>
                </a:solidFill>
              </a:endParaRPr>
            </a:p>
          </p:txBody>
        </p:sp>
        <p:sp>
          <p:nvSpPr>
            <p:cNvPr id="29808" name="Rectangle 107"/>
            <p:cNvSpPr>
              <a:spLocks noChangeArrowheads="1"/>
            </p:cNvSpPr>
            <p:nvPr/>
          </p:nvSpPr>
          <p:spPr bwMode="auto">
            <a:xfrm>
              <a:off x="649" y="2280"/>
              <a:ext cx="29" cy="933"/>
            </a:xfrm>
            <a:prstGeom prst="rect">
              <a:avLst/>
            </a:prstGeom>
            <a:solidFill>
              <a:srgbClr val="584943"/>
            </a:solidFill>
            <a:ln w="9525">
              <a:noFill/>
              <a:miter lim="800000"/>
              <a:headEnd/>
              <a:tailEnd/>
            </a:ln>
          </p:spPr>
          <p:txBody>
            <a:bodyPr/>
            <a:lstStyle/>
            <a:p>
              <a:pPr>
                <a:lnSpc>
                  <a:spcPct val="110000"/>
                </a:lnSpc>
              </a:pPr>
              <a:endParaRPr lang="en-US" sz="2200">
                <a:solidFill>
                  <a:srgbClr val="F8F8F8"/>
                </a:solidFill>
              </a:endParaRPr>
            </a:p>
          </p:txBody>
        </p:sp>
        <p:sp>
          <p:nvSpPr>
            <p:cNvPr id="29809" name="Rectangle 108"/>
            <p:cNvSpPr>
              <a:spLocks noChangeArrowheads="1"/>
            </p:cNvSpPr>
            <p:nvPr/>
          </p:nvSpPr>
          <p:spPr bwMode="auto">
            <a:xfrm>
              <a:off x="663" y="2280"/>
              <a:ext cx="27" cy="933"/>
            </a:xfrm>
            <a:prstGeom prst="rect">
              <a:avLst/>
            </a:prstGeom>
            <a:solidFill>
              <a:srgbClr val="5A4944"/>
            </a:solidFill>
            <a:ln w="9525">
              <a:noFill/>
              <a:miter lim="800000"/>
              <a:headEnd/>
              <a:tailEnd/>
            </a:ln>
          </p:spPr>
          <p:txBody>
            <a:bodyPr/>
            <a:lstStyle/>
            <a:p>
              <a:pPr>
                <a:lnSpc>
                  <a:spcPct val="110000"/>
                </a:lnSpc>
              </a:pPr>
              <a:endParaRPr lang="en-US" sz="2200">
                <a:solidFill>
                  <a:srgbClr val="F8F8F8"/>
                </a:solidFill>
              </a:endParaRPr>
            </a:p>
          </p:txBody>
        </p:sp>
        <p:sp>
          <p:nvSpPr>
            <p:cNvPr id="29810" name="Rectangle 109"/>
            <p:cNvSpPr>
              <a:spLocks noChangeArrowheads="1"/>
            </p:cNvSpPr>
            <p:nvPr/>
          </p:nvSpPr>
          <p:spPr bwMode="auto">
            <a:xfrm>
              <a:off x="678" y="2280"/>
              <a:ext cx="27" cy="933"/>
            </a:xfrm>
            <a:prstGeom prst="rect">
              <a:avLst/>
            </a:prstGeom>
            <a:solidFill>
              <a:srgbClr val="5C4A44"/>
            </a:solidFill>
            <a:ln w="9525">
              <a:noFill/>
              <a:miter lim="800000"/>
              <a:headEnd/>
              <a:tailEnd/>
            </a:ln>
          </p:spPr>
          <p:txBody>
            <a:bodyPr/>
            <a:lstStyle/>
            <a:p>
              <a:pPr>
                <a:lnSpc>
                  <a:spcPct val="110000"/>
                </a:lnSpc>
              </a:pPr>
              <a:endParaRPr lang="en-US" sz="2200">
                <a:solidFill>
                  <a:srgbClr val="F8F8F8"/>
                </a:solidFill>
              </a:endParaRPr>
            </a:p>
          </p:txBody>
        </p:sp>
        <p:sp>
          <p:nvSpPr>
            <p:cNvPr id="29811" name="Rectangle 110"/>
            <p:cNvSpPr>
              <a:spLocks noChangeArrowheads="1"/>
            </p:cNvSpPr>
            <p:nvPr/>
          </p:nvSpPr>
          <p:spPr bwMode="auto">
            <a:xfrm>
              <a:off x="690" y="2280"/>
              <a:ext cx="29" cy="933"/>
            </a:xfrm>
            <a:prstGeom prst="rect">
              <a:avLst/>
            </a:prstGeom>
            <a:solidFill>
              <a:srgbClr val="5E4C45"/>
            </a:solidFill>
            <a:ln w="9525">
              <a:noFill/>
              <a:miter lim="800000"/>
              <a:headEnd/>
              <a:tailEnd/>
            </a:ln>
          </p:spPr>
          <p:txBody>
            <a:bodyPr/>
            <a:lstStyle/>
            <a:p>
              <a:pPr>
                <a:lnSpc>
                  <a:spcPct val="110000"/>
                </a:lnSpc>
              </a:pPr>
              <a:endParaRPr lang="en-US" sz="2200">
                <a:solidFill>
                  <a:srgbClr val="F8F8F8"/>
                </a:solidFill>
              </a:endParaRPr>
            </a:p>
          </p:txBody>
        </p:sp>
        <p:sp>
          <p:nvSpPr>
            <p:cNvPr id="29812" name="Rectangle 111"/>
            <p:cNvSpPr>
              <a:spLocks noChangeArrowheads="1"/>
            </p:cNvSpPr>
            <p:nvPr/>
          </p:nvSpPr>
          <p:spPr bwMode="auto">
            <a:xfrm>
              <a:off x="705" y="2280"/>
              <a:ext cx="27" cy="933"/>
            </a:xfrm>
            <a:prstGeom prst="rect">
              <a:avLst/>
            </a:prstGeom>
            <a:solidFill>
              <a:srgbClr val="604D46"/>
            </a:solidFill>
            <a:ln w="9525">
              <a:noFill/>
              <a:miter lim="800000"/>
              <a:headEnd/>
              <a:tailEnd/>
            </a:ln>
          </p:spPr>
          <p:txBody>
            <a:bodyPr/>
            <a:lstStyle/>
            <a:p>
              <a:pPr>
                <a:lnSpc>
                  <a:spcPct val="110000"/>
                </a:lnSpc>
              </a:pPr>
              <a:endParaRPr lang="en-US" sz="2200">
                <a:solidFill>
                  <a:srgbClr val="F8F8F8"/>
                </a:solidFill>
              </a:endParaRPr>
            </a:p>
          </p:txBody>
        </p:sp>
        <p:sp>
          <p:nvSpPr>
            <p:cNvPr id="29813" name="Rectangle 112"/>
            <p:cNvSpPr>
              <a:spLocks noChangeArrowheads="1"/>
            </p:cNvSpPr>
            <p:nvPr/>
          </p:nvSpPr>
          <p:spPr bwMode="auto">
            <a:xfrm>
              <a:off x="719" y="2280"/>
              <a:ext cx="28" cy="933"/>
            </a:xfrm>
            <a:prstGeom prst="rect">
              <a:avLst/>
            </a:prstGeom>
            <a:solidFill>
              <a:srgbClr val="624E47"/>
            </a:solidFill>
            <a:ln w="9525">
              <a:noFill/>
              <a:miter lim="800000"/>
              <a:headEnd/>
              <a:tailEnd/>
            </a:ln>
          </p:spPr>
          <p:txBody>
            <a:bodyPr/>
            <a:lstStyle/>
            <a:p>
              <a:pPr>
                <a:lnSpc>
                  <a:spcPct val="110000"/>
                </a:lnSpc>
              </a:pPr>
              <a:endParaRPr lang="en-US" sz="2200">
                <a:solidFill>
                  <a:srgbClr val="F8F8F8"/>
                </a:solidFill>
              </a:endParaRPr>
            </a:p>
          </p:txBody>
        </p:sp>
        <p:sp>
          <p:nvSpPr>
            <p:cNvPr id="29814" name="Rectangle 113"/>
            <p:cNvSpPr>
              <a:spLocks noChangeArrowheads="1"/>
            </p:cNvSpPr>
            <p:nvPr/>
          </p:nvSpPr>
          <p:spPr bwMode="auto">
            <a:xfrm>
              <a:off x="732" y="2280"/>
              <a:ext cx="28" cy="933"/>
            </a:xfrm>
            <a:prstGeom prst="rect">
              <a:avLst/>
            </a:prstGeom>
            <a:solidFill>
              <a:srgbClr val="644F47"/>
            </a:solidFill>
            <a:ln w="9525">
              <a:noFill/>
              <a:miter lim="800000"/>
              <a:headEnd/>
              <a:tailEnd/>
            </a:ln>
          </p:spPr>
          <p:txBody>
            <a:bodyPr/>
            <a:lstStyle/>
            <a:p>
              <a:pPr>
                <a:lnSpc>
                  <a:spcPct val="110000"/>
                </a:lnSpc>
              </a:pPr>
              <a:endParaRPr lang="en-US" sz="2200">
                <a:solidFill>
                  <a:srgbClr val="F8F8F8"/>
                </a:solidFill>
              </a:endParaRPr>
            </a:p>
          </p:txBody>
        </p:sp>
        <p:sp>
          <p:nvSpPr>
            <p:cNvPr id="29815" name="Rectangle 114"/>
            <p:cNvSpPr>
              <a:spLocks noChangeArrowheads="1"/>
            </p:cNvSpPr>
            <p:nvPr/>
          </p:nvSpPr>
          <p:spPr bwMode="auto">
            <a:xfrm>
              <a:off x="747" y="2280"/>
              <a:ext cx="27" cy="933"/>
            </a:xfrm>
            <a:prstGeom prst="rect">
              <a:avLst/>
            </a:prstGeom>
            <a:solidFill>
              <a:srgbClr val="665148"/>
            </a:solidFill>
            <a:ln w="9525">
              <a:noFill/>
              <a:miter lim="800000"/>
              <a:headEnd/>
              <a:tailEnd/>
            </a:ln>
          </p:spPr>
          <p:txBody>
            <a:bodyPr/>
            <a:lstStyle/>
            <a:p>
              <a:pPr>
                <a:lnSpc>
                  <a:spcPct val="110000"/>
                </a:lnSpc>
              </a:pPr>
              <a:endParaRPr lang="en-US" sz="2200">
                <a:solidFill>
                  <a:srgbClr val="F8F8F8"/>
                </a:solidFill>
              </a:endParaRPr>
            </a:p>
          </p:txBody>
        </p:sp>
        <p:sp>
          <p:nvSpPr>
            <p:cNvPr id="29816" name="Rectangle 115"/>
            <p:cNvSpPr>
              <a:spLocks noChangeArrowheads="1"/>
            </p:cNvSpPr>
            <p:nvPr/>
          </p:nvSpPr>
          <p:spPr bwMode="auto">
            <a:xfrm>
              <a:off x="760" y="2280"/>
              <a:ext cx="28" cy="933"/>
            </a:xfrm>
            <a:prstGeom prst="rect">
              <a:avLst/>
            </a:prstGeom>
            <a:solidFill>
              <a:srgbClr val="685249"/>
            </a:solidFill>
            <a:ln w="9525">
              <a:noFill/>
              <a:miter lim="800000"/>
              <a:headEnd/>
              <a:tailEnd/>
            </a:ln>
          </p:spPr>
          <p:txBody>
            <a:bodyPr/>
            <a:lstStyle/>
            <a:p>
              <a:pPr>
                <a:lnSpc>
                  <a:spcPct val="110000"/>
                </a:lnSpc>
              </a:pPr>
              <a:endParaRPr lang="en-US" sz="2200">
                <a:solidFill>
                  <a:srgbClr val="F8F8F8"/>
                </a:solidFill>
              </a:endParaRPr>
            </a:p>
          </p:txBody>
        </p:sp>
        <p:sp>
          <p:nvSpPr>
            <p:cNvPr id="29817" name="Rectangle 116"/>
            <p:cNvSpPr>
              <a:spLocks noChangeArrowheads="1"/>
            </p:cNvSpPr>
            <p:nvPr/>
          </p:nvSpPr>
          <p:spPr bwMode="auto">
            <a:xfrm>
              <a:off x="774" y="2280"/>
              <a:ext cx="27" cy="933"/>
            </a:xfrm>
            <a:prstGeom prst="rect">
              <a:avLst/>
            </a:prstGeom>
            <a:solidFill>
              <a:srgbClr val="6A5249"/>
            </a:solidFill>
            <a:ln w="9525">
              <a:noFill/>
              <a:miter lim="800000"/>
              <a:headEnd/>
              <a:tailEnd/>
            </a:ln>
          </p:spPr>
          <p:txBody>
            <a:bodyPr/>
            <a:lstStyle/>
            <a:p>
              <a:pPr>
                <a:lnSpc>
                  <a:spcPct val="110000"/>
                </a:lnSpc>
              </a:pPr>
              <a:endParaRPr lang="en-US" sz="2200">
                <a:solidFill>
                  <a:srgbClr val="F8F8F8"/>
                </a:solidFill>
              </a:endParaRPr>
            </a:p>
          </p:txBody>
        </p:sp>
        <p:sp>
          <p:nvSpPr>
            <p:cNvPr id="29818" name="Rectangle 117"/>
            <p:cNvSpPr>
              <a:spLocks noChangeArrowheads="1"/>
            </p:cNvSpPr>
            <p:nvPr/>
          </p:nvSpPr>
          <p:spPr bwMode="auto">
            <a:xfrm>
              <a:off x="788" y="2280"/>
              <a:ext cx="28" cy="933"/>
            </a:xfrm>
            <a:prstGeom prst="rect">
              <a:avLst/>
            </a:prstGeom>
            <a:solidFill>
              <a:srgbClr val="6C5249"/>
            </a:solidFill>
            <a:ln w="9525">
              <a:noFill/>
              <a:miter lim="800000"/>
              <a:headEnd/>
              <a:tailEnd/>
            </a:ln>
          </p:spPr>
          <p:txBody>
            <a:bodyPr/>
            <a:lstStyle/>
            <a:p>
              <a:pPr>
                <a:lnSpc>
                  <a:spcPct val="110000"/>
                </a:lnSpc>
              </a:pPr>
              <a:endParaRPr lang="en-US" sz="2200">
                <a:solidFill>
                  <a:srgbClr val="F8F8F8"/>
                </a:solidFill>
              </a:endParaRPr>
            </a:p>
          </p:txBody>
        </p:sp>
        <p:sp>
          <p:nvSpPr>
            <p:cNvPr id="29819" name="Rectangle 118"/>
            <p:cNvSpPr>
              <a:spLocks noChangeArrowheads="1"/>
            </p:cNvSpPr>
            <p:nvPr/>
          </p:nvSpPr>
          <p:spPr bwMode="auto">
            <a:xfrm>
              <a:off x="801" y="2280"/>
              <a:ext cx="28" cy="933"/>
            </a:xfrm>
            <a:prstGeom prst="rect">
              <a:avLst/>
            </a:prstGeom>
            <a:solidFill>
              <a:srgbClr val="6E5349"/>
            </a:solidFill>
            <a:ln w="9525">
              <a:noFill/>
              <a:miter lim="800000"/>
              <a:headEnd/>
              <a:tailEnd/>
            </a:ln>
          </p:spPr>
          <p:txBody>
            <a:bodyPr/>
            <a:lstStyle/>
            <a:p>
              <a:pPr>
                <a:lnSpc>
                  <a:spcPct val="110000"/>
                </a:lnSpc>
              </a:pPr>
              <a:endParaRPr lang="en-US" sz="2200">
                <a:solidFill>
                  <a:srgbClr val="F8F8F8"/>
                </a:solidFill>
              </a:endParaRPr>
            </a:p>
          </p:txBody>
        </p:sp>
        <p:sp>
          <p:nvSpPr>
            <p:cNvPr id="29820" name="Rectangle 119"/>
            <p:cNvSpPr>
              <a:spLocks noChangeArrowheads="1"/>
            </p:cNvSpPr>
            <p:nvPr/>
          </p:nvSpPr>
          <p:spPr bwMode="auto">
            <a:xfrm>
              <a:off x="816" y="2280"/>
              <a:ext cx="27" cy="933"/>
            </a:xfrm>
            <a:prstGeom prst="rect">
              <a:avLst/>
            </a:prstGeom>
            <a:solidFill>
              <a:srgbClr val="6F5349"/>
            </a:solidFill>
            <a:ln w="9525">
              <a:noFill/>
              <a:miter lim="800000"/>
              <a:headEnd/>
              <a:tailEnd/>
            </a:ln>
          </p:spPr>
          <p:txBody>
            <a:bodyPr/>
            <a:lstStyle/>
            <a:p>
              <a:pPr>
                <a:lnSpc>
                  <a:spcPct val="110000"/>
                </a:lnSpc>
              </a:pPr>
              <a:endParaRPr lang="en-US" sz="2200">
                <a:solidFill>
                  <a:srgbClr val="F8F8F8"/>
                </a:solidFill>
              </a:endParaRPr>
            </a:p>
          </p:txBody>
        </p:sp>
        <p:sp>
          <p:nvSpPr>
            <p:cNvPr id="29821" name="Rectangle 120"/>
            <p:cNvSpPr>
              <a:spLocks noChangeArrowheads="1"/>
            </p:cNvSpPr>
            <p:nvPr/>
          </p:nvSpPr>
          <p:spPr bwMode="auto">
            <a:xfrm>
              <a:off x="829" y="2280"/>
              <a:ext cx="29" cy="933"/>
            </a:xfrm>
            <a:prstGeom prst="rect">
              <a:avLst/>
            </a:prstGeom>
            <a:solidFill>
              <a:srgbClr val="715348"/>
            </a:solidFill>
            <a:ln w="9525">
              <a:noFill/>
              <a:miter lim="800000"/>
              <a:headEnd/>
              <a:tailEnd/>
            </a:ln>
          </p:spPr>
          <p:txBody>
            <a:bodyPr/>
            <a:lstStyle/>
            <a:p>
              <a:pPr>
                <a:lnSpc>
                  <a:spcPct val="110000"/>
                </a:lnSpc>
              </a:pPr>
              <a:endParaRPr lang="en-US" sz="2200">
                <a:solidFill>
                  <a:srgbClr val="F8F8F8"/>
                </a:solidFill>
              </a:endParaRPr>
            </a:p>
          </p:txBody>
        </p:sp>
        <p:sp>
          <p:nvSpPr>
            <p:cNvPr id="29822" name="Rectangle 121"/>
            <p:cNvSpPr>
              <a:spLocks noChangeArrowheads="1"/>
            </p:cNvSpPr>
            <p:nvPr/>
          </p:nvSpPr>
          <p:spPr bwMode="auto">
            <a:xfrm>
              <a:off x="843" y="2280"/>
              <a:ext cx="27" cy="933"/>
            </a:xfrm>
            <a:prstGeom prst="rect">
              <a:avLst/>
            </a:prstGeom>
            <a:solidFill>
              <a:srgbClr val="735448"/>
            </a:solidFill>
            <a:ln w="9525">
              <a:noFill/>
              <a:miter lim="800000"/>
              <a:headEnd/>
              <a:tailEnd/>
            </a:ln>
          </p:spPr>
          <p:txBody>
            <a:bodyPr/>
            <a:lstStyle/>
            <a:p>
              <a:pPr>
                <a:lnSpc>
                  <a:spcPct val="110000"/>
                </a:lnSpc>
              </a:pPr>
              <a:endParaRPr lang="en-US" sz="2200">
                <a:solidFill>
                  <a:srgbClr val="F8F8F8"/>
                </a:solidFill>
              </a:endParaRPr>
            </a:p>
          </p:txBody>
        </p:sp>
        <p:sp>
          <p:nvSpPr>
            <p:cNvPr id="29823" name="Rectangle 122"/>
            <p:cNvSpPr>
              <a:spLocks noChangeArrowheads="1"/>
            </p:cNvSpPr>
            <p:nvPr/>
          </p:nvSpPr>
          <p:spPr bwMode="auto">
            <a:xfrm>
              <a:off x="858" y="2280"/>
              <a:ext cx="27" cy="933"/>
            </a:xfrm>
            <a:prstGeom prst="rect">
              <a:avLst/>
            </a:prstGeom>
            <a:solidFill>
              <a:srgbClr val="755449"/>
            </a:solidFill>
            <a:ln w="9525">
              <a:noFill/>
              <a:miter lim="800000"/>
              <a:headEnd/>
              <a:tailEnd/>
            </a:ln>
          </p:spPr>
          <p:txBody>
            <a:bodyPr/>
            <a:lstStyle/>
            <a:p>
              <a:pPr>
                <a:lnSpc>
                  <a:spcPct val="110000"/>
                </a:lnSpc>
              </a:pPr>
              <a:endParaRPr lang="en-US" sz="2200">
                <a:solidFill>
                  <a:srgbClr val="F8F8F8"/>
                </a:solidFill>
              </a:endParaRPr>
            </a:p>
          </p:txBody>
        </p:sp>
        <p:sp>
          <p:nvSpPr>
            <p:cNvPr id="29824" name="Rectangle 123"/>
            <p:cNvSpPr>
              <a:spLocks noChangeArrowheads="1"/>
            </p:cNvSpPr>
            <p:nvPr/>
          </p:nvSpPr>
          <p:spPr bwMode="auto">
            <a:xfrm>
              <a:off x="870" y="2280"/>
              <a:ext cx="29" cy="933"/>
            </a:xfrm>
            <a:prstGeom prst="rect">
              <a:avLst/>
            </a:prstGeom>
            <a:solidFill>
              <a:srgbClr val="775549"/>
            </a:solidFill>
            <a:ln w="9525">
              <a:noFill/>
              <a:miter lim="800000"/>
              <a:headEnd/>
              <a:tailEnd/>
            </a:ln>
          </p:spPr>
          <p:txBody>
            <a:bodyPr/>
            <a:lstStyle/>
            <a:p>
              <a:pPr>
                <a:lnSpc>
                  <a:spcPct val="110000"/>
                </a:lnSpc>
              </a:pPr>
              <a:endParaRPr lang="en-US" sz="2200">
                <a:solidFill>
                  <a:srgbClr val="F8F8F8"/>
                </a:solidFill>
              </a:endParaRPr>
            </a:p>
          </p:txBody>
        </p:sp>
        <p:sp>
          <p:nvSpPr>
            <p:cNvPr id="29825" name="Rectangle 124"/>
            <p:cNvSpPr>
              <a:spLocks noChangeArrowheads="1"/>
            </p:cNvSpPr>
            <p:nvPr/>
          </p:nvSpPr>
          <p:spPr bwMode="auto">
            <a:xfrm>
              <a:off x="885" y="2280"/>
              <a:ext cx="28" cy="933"/>
            </a:xfrm>
            <a:prstGeom prst="rect">
              <a:avLst/>
            </a:prstGeom>
            <a:solidFill>
              <a:srgbClr val="795549"/>
            </a:solidFill>
            <a:ln w="9525">
              <a:noFill/>
              <a:miter lim="800000"/>
              <a:headEnd/>
              <a:tailEnd/>
            </a:ln>
          </p:spPr>
          <p:txBody>
            <a:bodyPr/>
            <a:lstStyle/>
            <a:p>
              <a:pPr>
                <a:lnSpc>
                  <a:spcPct val="110000"/>
                </a:lnSpc>
              </a:pPr>
              <a:endParaRPr lang="en-US" sz="2200">
                <a:solidFill>
                  <a:srgbClr val="F8F8F8"/>
                </a:solidFill>
              </a:endParaRPr>
            </a:p>
          </p:txBody>
        </p:sp>
        <p:sp>
          <p:nvSpPr>
            <p:cNvPr id="29826" name="Rectangle 125"/>
            <p:cNvSpPr>
              <a:spLocks noChangeArrowheads="1"/>
            </p:cNvSpPr>
            <p:nvPr/>
          </p:nvSpPr>
          <p:spPr bwMode="auto">
            <a:xfrm>
              <a:off x="899" y="2280"/>
              <a:ext cx="28" cy="933"/>
            </a:xfrm>
            <a:prstGeom prst="rect">
              <a:avLst/>
            </a:prstGeom>
            <a:solidFill>
              <a:srgbClr val="7B564A"/>
            </a:solidFill>
            <a:ln w="9525">
              <a:noFill/>
              <a:miter lim="800000"/>
              <a:headEnd/>
              <a:tailEnd/>
            </a:ln>
          </p:spPr>
          <p:txBody>
            <a:bodyPr/>
            <a:lstStyle/>
            <a:p>
              <a:pPr>
                <a:lnSpc>
                  <a:spcPct val="110000"/>
                </a:lnSpc>
              </a:pPr>
              <a:endParaRPr lang="en-US" sz="2200">
                <a:solidFill>
                  <a:srgbClr val="F8F8F8"/>
                </a:solidFill>
              </a:endParaRPr>
            </a:p>
          </p:txBody>
        </p:sp>
        <p:sp>
          <p:nvSpPr>
            <p:cNvPr id="29827" name="Rectangle 126"/>
            <p:cNvSpPr>
              <a:spLocks noChangeArrowheads="1"/>
            </p:cNvSpPr>
            <p:nvPr/>
          </p:nvSpPr>
          <p:spPr bwMode="auto">
            <a:xfrm>
              <a:off x="913" y="2280"/>
              <a:ext cx="27" cy="933"/>
            </a:xfrm>
            <a:prstGeom prst="rect">
              <a:avLst/>
            </a:prstGeom>
            <a:solidFill>
              <a:srgbClr val="7D564A"/>
            </a:solidFill>
            <a:ln w="9525">
              <a:noFill/>
              <a:miter lim="800000"/>
              <a:headEnd/>
              <a:tailEnd/>
            </a:ln>
          </p:spPr>
          <p:txBody>
            <a:bodyPr/>
            <a:lstStyle/>
            <a:p>
              <a:pPr>
                <a:lnSpc>
                  <a:spcPct val="110000"/>
                </a:lnSpc>
              </a:pPr>
              <a:endParaRPr lang="en-US" sz="2200">
                <a:solidFill>
                  <a:srgbClr val="F8F8F8"/>
                </a:solidFill>
              </a:endParaRPr>
            </a:p>
          </p:txBody>
        </p:sp>
        <p:sp>
          <p:nvSpPr>
            <p:cNvPr id="29828" name="Rectangle 127"/>
            <p:cNvSpPr>
              <a:spLocks noChangeArrowheads="1"/>
            </p:cNvSpPr>
            <p:nvPr/>
          </p:nvSpPr>
          <p:spPr bwMode="auto">
            <a:xfrm>
              <a:off x="927" y="2280"/>
              <a:ext cx="27" cy="933"/>
            </a:xfrm>
            <a:prstGeom prst="rect">
              <a:avLst/>
            </a:prstGeom>
            <a:solidFill>
              <a:srgbClr val="7F574A"/>
            </a:solidFill>
            <a:ln w="9525">
              <a:noFill/>
              <a:miter lim="800000"/>
              <a:headEnd/>
              <a:tailEnd/>
            </a:ln>
          </p:spPr>
          <p:txBody>
            <a:bodyPr/>
            <a:lstStyle/>
            <a:p>
              <a:pPr>
                <a:lnSpc>
                  <a:spcPct val="110000"/>
                </a:lnSpc>
              </a:pPr>
              <a:endParaRPr lang="en-US" sz="2200">
                <a:solidFill>
                  <a:srgbClr val="F8F8F8"/>
                </a:solidFill>
              </a:endParaRPr>
            </a:p>
          </p:txBody>
        </p:sp>
        <p:sp>
          <p:nvSpPr>
            <p:cNvPr id="29829" name="Rectangle 128"/>
            <p:cNvSpPr>
              <a:spLocks noChangeArrowheads="1"/>
            </p:cNvSpPr>
            <p:nvPr/>
          </p:nvSpPr>
          <p:spPr bwMode="auto">
            <a:xfrm>
              <a:off x="940" y="2280"/>
              <a:ext cx="28" cy="933"/>
            </a:xfrm>
            <a:prstGeom prst="rect">
              <a:avLst/>
            </a:prstGeom>
            <a:solidFill>
              <a:srgbClr val="8C5546"/>
            </a:solidFill>
            <a:ln w="9525">
              <a:noFill/>
              <a:miter lim="800000"/>
              <a:headEnd/>
              <a:tailEnd/>
            </a:ln>
          </p:spPr>
          <p:txBody>
            <a:bodyPr/>
            <a:lstStyle/>
            <a:p>
              <a:pPr>
                <a:lnSpc>
                  <a:spcPct val="110000"/>
                </a:lnSpc>
              </a:pPr>
              <a:endParaRPr lang="en-US" sz="2200">
                <a:solidFill>
                  <a:srgbClr val="F8F8F8"/>
                </a:solidFill>
              </a:endParaRPr>
            </a:p>
          </p:txBody>
        </p:sp>
        <p:sp>
          <p:nvSpPr>
            <p:cNvPr id="29830" name="Rectangle 129"/>
            <p:cNvSpPr>
              <a:spLocks noChangeArrowheads="1"/>
            </p:cNvSpPr>
            <p:nvPr/>
          </p:nvSpPr>
          <p:spPr bwMode="auto">
            <a:xfrm>
              <a:off x="954" y="2280"/>
              <a:ext cx="29" cy="933"/>
            </a:xfrm>
            <a:prstGeom prst="rect">
              <a:avLst/>
            </a:prstGeom>
            <a:solidFill>
              <a:srgbClr val="9B5442"/>
            </a:solidFill>
            <a:ln w="9525">
              <a:noFill/>
              <a:miter lim="800000"/>
              <a:headEnd/>
              <a:tailEnd/>
            </a:ln>
          </p:spPr>
          <p:txBody>
            <a:bodyPr/>
            <a:lstStyle/>
            <a:p>
              <a:pPr>
                <a:lnSpc>
                  <a:spcPct val="110000"/>
                </a:lnSpc>
              </a:pPr>
              <a:endParaRPr lang="en-US" sz="2200">
                <a:solidFill>
                  <a:srgbClr val="F8F8F8"/>
                </a:solidFill>
              </a:endParaRPr>
            </a:p>
          </p:txBody>
        </p:sp>
        <p:sp>
          <p:nvSpPr>
            <p:cNvPr id="29831" name="Rectangle 130"/>
            <p:cNvSpPr>
              <a:spLocks noChangeArrowheads="1"/>
            </p:cNvSpPr>
            <p:nvPr/>
          </p:nvSpPr>
          <p:spPr bwMode="auto">
            <a:xfrm>
              <a:off x="968" y="2280"/>
              <a:ext cx="28" cy="933"/>
            </a:xfrm>
            <a:prstGeom prst="rect">
              <a:avLst/>
            </a:prstGeom>
            <a:solidFill>
              <a:srgbClr val="AA4F3C"/>
            </a:solidFill>
            <a:ln w="9525">
              <a:noFill/>
              <a:miter lim="800000"/>
              <a:headEnd/>
              <a:tailEnd/>
            </a:ln>
          </p:spPr>
          <p:txBody>
            <a:bodyPr/>
            <a:lstStyle/>
            <a:p>
              <a:pPr>
                <a:lnSpc>
                  <a:spcPct val="110000"/>
                </a:lnSpc>
              </a:pPr>
              <a:endParaRPr lang="en-US" sz="2200">
                <a:solidFill>
                  <a:srgbClr val="F8F8F8"/>
                </a:solidFill>
              </a:endParaRPr>
            </a:p>
          </p:txBody>
        </p:sp>
        <p:sp>
          <p:nvSpPr>
            <p:cNvPr id="29832" name="Rectangle 131"/>
            <p:cNvSpPr>
              <a:spLocks noChangeArrowheads="1"/>
            </p:cNvSpPr>
            <p:nvPr/>
          </p:nvSpPr>
          <p:spPr bwMode="auto">
            <a:xfrm>
              <a:off x="983" y="2280"/>
              <a:ext cx="26" cy="933"/>
            </a:xfrm>
            <a:prstGeom prst="rect">
              <a:avLst/>
            </a:prstGeom>
            <a:solidFill>
              <a:srgbClr val="B94735"/>
            </a:solidFill>
            <a:ln w="9525">
              <a:noFill/>
              <a:miter lim="800000"/>
              <a:headEnd/>
              <a:tailEnd/>
            </a:ln>
          </p:spPr>
          <p:txBody>
            <a:bodyPr/>
            <a:lstStyle/>
            <a:p>
              <a:pPr>
                <a:lnSpc>
                  <a:spcPct val="110000"/>
                </a:lnSpc>
              </a:pPr>
              <a:endParaRPr lang="en-US" sz="2200">
                <a:solidFill>
                  <a:srgbClr val="F8F8F8"/>
                </a:solidFill>
              </a:endParaRPr>
            </a:p>
          </p:txBody>
        </p:sp>
        <p:sp>
          <p:nvSpPr>
            <p:cNvPr id="29833" name="Rectangle 132"/>
            <p:cNvSpPr>
              <a:spLocks noChangeArrowheads="1"/>
            </p:cNvSpPr>
            <p:nvPr/>
          </p:nvSpPr>
          <p:spPr bwMode="auto">
            <a:xfrm>
              <a:off x="996" y="2280"/>
              <a:ext cx="28" cy="933"/>
            </a:xfrm>
            <a:prstGeom prst="rect">
              <a:avLst/>
            </a:prstGeom>
            <a:solidFill>
              <a:srgbClr val="CA3D2C"/>
            </a:solidFill>
            <a:ln w="9525">
              <a:noFill/>
              <a:miter lim="800000"/>
              <a:headEnd/>
              <a:tailEnd/>
            </a:ln>
          </p:spPr>
          <p:txBody>
            <a:bodyPr/>
            <a:lstStyle/>
            <a:p>
              <a:pPr>
                <a:lnSpc>
                  <a:spcPct val="110000"/>
                </a:lnSpc>
              </a:pPr>
              <a:endParaRPr lang="en-US" sz="2200">
                <a:solidFill>
                  <a:srgbClr val="F8F8F8"/>
                </a:solidFill>
              </a:endParaRPr>
            </a:p>
          </p:txBody>
        </p:sp>
        <p:sp>
          <p:nvSpPr>
            <p:cNvPr id="29834" name="Rectangle 133"/>
            <p:cNvSpPr>
              <a:spLocks noChangeArrowheads="1"/>
            </p:cNvSpPr>
            <p:nvPr/>
          </p:nvSpPr>
          <p:spPr bwMode="auto">
            <a:xfrm>
              <a:off x="1009" y="2280"/>
              <a:ext cx="15" cy="933"/>
            </a:xfrm>
            <a:prstGeom prst="rect">
              <a:avLst/>
            </a:prstGeom>
            <a:solidFill>
              <a:srgbClr val="DA251D"/>
            </a:solidFill>
            <a:ln w="9525">
              <a:noFill/>
              <a:miter lim="800000"/>
              <a:headEnd/>
              <a:tailEnd/>
            </a:ln>
          </p:spPr>
          <p:txBody>
            <a:bodyPr/>
            <a:lstStyle/>
            <a:p>
              <a:pPr>
                <a:lnSpc>
                  <a:spcPct val="110000"/>
                </a:lnSpc>
              </a:pPr>
              <a:endParaRPr lang="en-US" sz="2200">
                <a:solidFill>
                  <a:srgbClr val="F8F8F8"/>
                </a:solidFill>
              </a:endParaRPr>
            </a:p>
          </p:txBody>
        </p:sp>
        <p:sp>
          <p:nvSpPr>
            <p:cNvPr id="29835" name="Rectangle 134"/>
            <p:cNvSpPr>
              <a:spLocks noChangeArrowheads="1"/>
            </p:cNvSpPr>
            <p:nvPr/>
          </p:nvSpPr>
          <p:spPr bwMode="auto">
            <a:xfrm>
              <a:off x="330" y="2280"/>
              <a:ext cx="694" cy="933"/>
            </a:xfrm>
            <a:prstGeom prst="rect">
              <a:avLst/>
            </a:prstGeom>
            <a:noFill/>
            <a:ln w="1588">
              <a:solidFill>
                <a:srgbClr val="1F1A17"/>
              </a:solidFill>
              <a:miter lim="800000"/>
              <a:headEnd/>
              <a:tailEnd/>
            </a:ln>
          </p:spPr>
          <p:txBody>
            <a:bodyPr/>
            <a:lstStyle/>
            <a:p>
              <a:pPr>
                <a:lnSpc>
                  <a:spcPct val="110000"/>
                </a:lnSpc>
              </a:pPr>
              <a:endParaRPr lang="en-US" sz="2200">
                <a:solidFill>
                  <a:srgbClr val="F8F8F8"/>
                </a:solidFill>
              </a:endParaRPr>
            </a:p>
          </p:txBody>
        </p:sp>
      </p:grpSp>
      <p:sp>
        <p:nvSpPr>
          <p:cNvPr id="22612" name="Rectangle 135"/>
          <p:cNvSpPr>
            <a:spLocks noChangeArrowheads="1"/>
          </p:cNvSpPr>
          <p:nvPr/>
        </p:nvSpPr>
        <p:spPr bwMode="auto">
          <a:xfrm rot="-5400000">
            <a:off x="476251" y="4225925"/>
            <a:ext cx="1816100" cy="396875"/>
          </a:xfrm>
          <a:prstGeom prst="rect">
            <a:avLst/>
          </a:prstGeom>
          <a:noFill/>
          <a:ln w="9525">
            <a:noFill/>
            <a:miter lim="800000"/>
            <a:headEnd/>
            <a:tailEnd/>
          </a:ln>
        </p:spPr>
        <p:txBody>
          <a:bodyPr lIns="0" tIns="0" rIns="0" bIns="0">
            <a:spAutoFit/>
          </a:bodyPr>
          <a:lstStyle/>
          <a:p>
            <a:r>
              <a:rPr lang="de-DE" sz="2600">
                <a:solidFill>
                  <a:srgbClr val="FFFFFF"/>
                </a:solidFill>
                <a:latin typeface="Helvetica 55 Roman" charset="0"/>
              </a:rPr>
              <a:t>Solid body</a:t>
            </a:r>
            <a:endParaRPr lang="de-DE">
              <a:latin typeface="Helvetica 55 Roman" charset="0"/>
            </a:endParaRPr>
          </a:p>
        </p:txBody>
      </p:sp>
      <p:sp>
        <p:nvSpPr>
          <p:cNvPr id="22613" name="Text Box 138"/>
          <p:cNvSpPr txBox="1">
            <a:spLocks noChangeArrowheads="1"/>
          </p:cNvSpPr>
          <p:nvPr/>
        </p:nvSpPr>
        <p:spPr bwMode="auto">
          <a:xfrm>
            <a:off x="923925" y="2714625"/>
            <a:ext cx="1649413" cy="492125"/>
          </a:xfrm>
          <a:prstGeom prst="rect">
            <a:avLst/>
          </a:prstGeom>
          <a:noFill/>
          <a:ln w="9525">
            <a:noFill/>
            <a:miter lim="800000"/>
            <a:headEnd/>
            <a:tailEnd/>
          </a:ln>
        </p:spPr>
        <p:txBody>
          <a:bodyPr wrap="none" lIns="0">
            <a:spAutoFit/>
          </a:bodyPr>
          <a:lstStyle/>
          <a:p>
            <a:pPr marL="342900" indent="-342900">
              <a:lnSpc>
                <a:spcPct val="110000"/>
              </a:lnSpc>
            </a:pPr>
            <a:r>
              <a:rPr lang="de-DE">
                <a:solidFill>
                  <a:schemeClr val="accent2"/>
                </a:solidFill>
              </a:rPr>
              <a:t>Conduction</a:t>
            </a:r>
          </a:p>
        </p:txBody>
      </p:sp>
      <p:sp>
        <p:nvSpPr>
          <p:cNvPr id="22614" name="Text Box 139"/>
          <p:cNvSpPr txBox="1">
            <a:spLocks noChangeArrowheads="1"/>
          </p:cNvSpPr>
          <p:nvPr/>
        </p:nvSpPr>
        <p:spPr bwMode="auto">
          <a:xfrm>
            <a:off x="3986213" y="2770188"/>
            <a:ext cx="1566862" cy="493712"/>
          </a:xfrm>
          <a:prstGeom prst="rect">
            <a:avLst/>
          </a:prstGeom>
          <a:noFill/>
          <a:ln w="9525">
            <a:noFill/>
            <a:miter lim="800000"/>
            <a:headEnd/>
            <a:tailEnd/>
          </a:ln>
        </p:spPr>
        <p:txBody>
          <a:bodyPr lIns="0">
            <a:spAutoFit/>
          </a:bodyPr>
          <a:lstStyle/>
          <a:p>
            <a:pPr marL="342900" indent="-342900">
              <a:lnSpc>
                <a:spcPct val="110000"/>
              </a:lnSpc>
              <a:spcBef>
                <a:spcPct val="50000"/>
              </a:spcBef>
            </a:pPr>
            <a:r>
              <a:rPr lang="de-DE">
                <a:solidFill>
                  <a:srgbClr val="B1B4B6"/>
                </a:solidFill>
              </a:rPr>
              <a:t>Radiation</a:t>
            </a:r>
          </a:p>
        </p:txBody>
      </p:sp>
      <p:sp>
        <p:nvSpPr>
          <p:cNvPr id="22615" name="Text Box 140"/>
          <p:cNvSpPr txBox="1">
            <a:spLocks noChangeArrowheads="1"/>
          </p:cNvSpPr>
          <p:nvPr/>
        </p:nvSpPr>
        <p:spPr bwMode="auto">
          <a:xfrm>
            <a:off x="6016625" y="2757488"/>
            <a:ext cx="1631950" cy="492125"/>
          </a:xfrm>
          <a:prstGeom prst="rect">
            <a:avLst/>
          </a:prstGeom>
          <a:noFill/>
          <a:ln w="9525">
            <a:noFill/>
            <a:miter lim="800000"/>
            <a:headEnd/>
            <a:tailEnd/>
          </a:ln>
        </p:spPr>
        <p:txBody>
          <a:bodyPr wrap="none" lIns="0">
            <a:spAutoFit/>
          </a:bodyPr>
          <a:lstStyle/>
          <a:p>
            <a:pPr marL="342900" indent="-342900">
              <a:lnSpc>
                <a:spcPct val="110000"/>
              </a:lnSpc>
            </a:pPr>
            <a:r>
              <a:rPr lang="de-DE">
                <a:solidFill>
                  <a:srgbClr val="B1B4B6"/>
                </a:solidFill>
              </a:rPr>
              <a:t>Convection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2">
                                            <p:txEl>
                                              <p:pRg st="0" end="0"/>
                                            </p:txEl>
                                          </p:spTgt>
                                        </p:tgtEl>
                                        <p:attrNameLst>
                                          <p:attrName>style.visibility</p:attrName>
                                        </p:attrNameLst>
                                      </p:cBhvr>
                                      <p:to>
                                        <p:strVal val="visible"/>
                                      </p:to>
                                    </p:set>
                                    <p:animEffect transition="in" filter="fade">
                                      <p:cBhvr>
                                        <p:cTn id="16" dur="2000"/>
                                        <p:tgtEl>
                                          <p:spTgt spid="2253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Effect transition="in" filter="fade">
                                      <p:cBhvr>
                                        <p:cTn id="19" dur="2000"/>
                                        <p:tgtEl>
                                          <p:spTgt spid="22532">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2000"/>
                                        <p:tgtEl>
                                          <p:spTgt spid="225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534"/>
                                        </p:tgtEl>
                                        <p:attrNameLst>
                                          <p:attrName>style.visibility</p:attrName>
                                        </p:attrNameLst>
                                      </p:cBhvr>
                                      <p:to>
                                        <p:strVal val="visible"/>
                                      </p:to>
                                    </p:set>
                                    <p:animEffect transition="in" filter="fade">
                                      <p:cBhvr>
                                        <p:cTn id="25" dur="2000"/>
                                        <p:tgtEl>
                                          <p:spTgt spid="225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535"/>
                                        </p:tgtEl>
                                        <p:attrNameLst>
                                          <p:attrName>style.visibility</p:attrName>
                                        </p:attrNameLst>
                                      </p:cBhvr>
                                      <p:to>
                                        <p:strVal val="visible"/>
                                      </p:to>
                                    </p:set>
                                    <p:animEffect transition="in" filter="fade">
                                      <p:cBhvr>
                                        <p:cTn id="28" dur="2000"/>
                                        <p:tgtEl>
                                          <p:spTgt spid="225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536"/>
                                        </p:tgtEl>
                                        <p:attrNameLst>
                                          <p:attrName>style.visibility</p:attrName>
                                        </p:attrNameLst>
                                      </p:cBhvr>
                                      <p:to>
                                        <p:strVal val="visible"/>
                                      </p:to>
                                    </p:set>
                                    <p:animEffect transition="in" filter="fade">
                                      <p:cBhvr>
                                        <p:cTn id="31" dur="2000"/>
                                        <p:tgtEl>
                                          <p:spTgt spid="225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537"/>
                                        </p:tgtEl>
                                        <p:attrNameLst>
                                          <p:attrName>style.visibility</p:attrName>
                                        </p:attrNameLst>
                                      </p:cBhvr>
                                      <p:to>
                                        <p:strVal val="visible"/>
                                      </p:to>
                                    </p:set>
                                    <p:animEffect transition="in" filter="fade">
                                      <p:cBhvr>
                                        <p:cTn id="34" dur="2000"/>
                                        <p:tgtEl>
                                          <p:spTgt spid="225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538"/>
                                        </p:tgtEl>
                                        <p:attrNameLst>
                                          <p:attrName>style.visibility</p:attrName>
                                        </p:attrNameLst>
                                      </p:cBhvr>
                                      <p:to>
                                        <p:strVal val="visible"/>
                                      </p:to>
                                    </p:set>
                                    <p:animEffect transition="in" filter="fade">
                                      <p:cBhvr>
                                        <p:cTn id="37" dur="2000"/>
                                        <p:tgtEl>
                                          <p:spTgt spid="225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539"/>
                                        </p:tgtEl>
                                        <p:attrNameLst>
                                          <p:attrName>style.visibility</p:attrName>
                                        </p:attrNameLst>
                                      </p:cBhvr>
                                      <p:to>
                                        <p:strVal val="visible"/>
                                      </p:to>
                                    </p:set>
                                    <p:animEffect transition="in" filter="fade">
                                      <p:cBhvr>
                                        <p:cTn id="40" dur="2000"/>
                                        <p:tgtEl>
                                          <p:spTgt spid="225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540"/>
                                        </p:tgtEl>
                                        <p:attrNameLst>
                                          <p:attrName>style.visibility</p:attrName>
                                        </p:attrNameLst>
                                      </p:cBhvr>
                                      <p:to>
                                        <p:strVal val="visible"/>
                                      </p:to>
                                    </p:set>
                                    <p:animEffect transition="in" filter="fade">
                                      <p:cBhvr>
                                        <p:cTn id="43" dur="2000"/>
                                        <p:tgtEl>
                                          <p:spTgt spid="225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541"/>
                                        </p:tgtEl>
                                        <p:attrNameLst>
                                          <p:attrName>style.visibility</p:attrName>
                                        </p:attrNameLst>
                                      </p:cBhvr>
                                      <p:to>
                                        <p:strVal val="visible"/>
                                      </p:to>
                                    </p:set>
                                    <p:animEffect transition="in" filter="fade">
                                      <p:cBhvr>
                                        <p:cTn id="46" dur="2000"/>
                                        <p:tgtEl>
                                          <p:spTgt spid="225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542"/>
                                        </p:tgtEl>
                                        <p:attrNameLst>
                                          <p:attrName>style.visibility</p:attrName>
                                        </p:attrNameLst>
                                      </p:cBhvr>
                                      <p:to>
                                        <p:strVal val="visible"/>
                                      </p:to>
                                    </p:set>
                                    <p:animEffect transition="in" filter="fade">
                                      <p:cBhvr>
                                        <p:cTn id="49" dur="2000"/>
                                        <p:tgtEl>
                                          <p:spTgt spid="225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543"/>
                                        </p:tgtEl>
                                        <p:attrNameLst>
                                          <p:attrName>style.visibility</p:attrName>
                                        </p:attrNameLst>
                                      </p:cBhvr>
                                      <p:to>
                                        <p:strVal val="visible"/>
                                      </p:to>
                                    </p:set>
                                    <p:animEffect transition="in" filter="fade">
                                      <p:cBhvr>
                                        <p:cTn id="52" dur="2000"/>
                                        <p:tgtEl>
                                          <p:spTgt spid="225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544"/>
                                        </p:tgtEl>
                                        <p:attrNameLst>
                                          <p:attrName>style.visibility</p:attrName>
                                        </p:attrNameLst>
                                      </p:cBhvr>
                                      <p:to>
                                        <p:strVal val="visible"/>
                                      </p:to>
                                    </p:set>
                                    <p:animEffect transition="in" filter="fade">
                                      <p:cBhvr>
                                        <p:cTn id="55" dur="2000"/>
                                        <p:tgtEl>
                                          <p:spTgt spid="225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545"/>
                                        </p:tgtEl>
                                        <p:attrNameLst>
                                          <p:attrName>style.visibility</p:attrName>
                                        </p:attrNameLst>
                                      </p:cBhvr>
                                      <p:to>
                                        <p:strVal val="visible"/>
                                      </p:to>
                                    </p:set>
                                    <p:animEffect transition="in" filter="fade">
                                      <p:cBhvr>
                                        <p:cTn id="58" dur="2000"/>
                                        <p:tgtEl>
                                          <p:spTgt spid="225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546"/>
                                        </p:tgtEl>
                                        <p:attrNameLst>
                                          <p:attrName>style.visibility</p:attrName>
                                        </p:attrNameLst>
                                      </p:cBhvr>
                                      <p:to>
                                        <p:strVal val="visible"/>
                                      </p:to>
                                    </p:set>
                                    <p:animEffect transition="in" filter="fade">
                                      <p:cBhvr>
                                        <p:cTn id="61" dur="2000"/>
                                        <p:tgtEl>
                                          <p:spTgt spid="225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547"/>
                                        </p:tgtEl>
                                        <p:attrNameLst>
                                          <p:attrName>style.visibility</p:attrName>
                                        </p:attrNameLst>
                                      </p:cBhvr>
                                      <p:to>
                                        <p:strVal val="visible"/>
                                      </p:to>
                                    </p:set>
                                    <p:animEffect transition="in" filter="fade">
                                      <p:cBhvr>
                                        <p:cTn id="64" dur="2000"/>
                                        <p:tgtEl>
                                          <p:spTgt spid="225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548"/>
                                        </p:tgtEl>
                                        <p:attrNameLst>
                                          <p:attrName>style.visibility</p:attrName>
                                        </p:attrNameLst>
                                      </p:cBhvr>
                                      <p:to>
                                        <p:strVal val="visible"/>
                                      </p:to>
                                    </p:set>
                                    <p:animEffect transition="in" filter="fade">
                                      <p:cBhvr>
                                        <p:cTn id="67" dur="2000"/>
                                        <p:tgtEl>
                                          <p:spTgt spid="225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549"/>
                                        </p:tgtEl>
                                        <p:attrNameLst>
                                          <p:attrName>style.visibility</p:attrName>
                                        </p:attrNameLst>
                                      </p:cBhvr>
                                      <p:to>
                                        <p:strVal val="visible"/>
                                      </p:to>
                                    </p:set>
                                    <p:animEffect transition="in" filter="fade">
                                      <p:cBhvr>
                                        <p:cTn id="70" dur="2000"/>
                                        <p:tgtEl>
                                          <p:spTgt spid="225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550"/>
                                        </p:tgtEl>
                                        <p:attrNameLst>
                                          <p:attrName>style.visibility</p:attrName>
                                        </p:attrNameLst>
                                      </p:cBhvr>
                                      <p:to>
                                        <p:strVal val="visible"/>
                                      </p:to>
                                    </p:set>
                                    <p:animEffect transition="in" filter="fade">
                                      <p:cBhvr>
                                        <p:cTn id="73" dur="2000"/>
                                        <p:tgtEl>
                                          <p:spTgt spid="225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551"/>
                                        </p:tgtEl>
                                        <p:attrNameLst>
                                          <p:attrName>style.visibility</p:attrName>
                                        </p:attrNameLst>
                                      </p:cBhvr>
                                      <p:to>
                                        <p:strVal val="visible"/>
                                      </p:to>
                                    </p:set>
                                    <p:animEffect transition="in" filter="fade">
                                      <p:cBhvr>
                                        <p:cTn id="76" dur="2000"/>
                                        <p:tgtEl>
                                          <p:spTgt spid="225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552"/>
                                        </p:tgtEl>
                                        <p:attrNameLst>
                                          <p:attrName>style.visibility</p:attrName>
                                        </p:attrNameLst>
                                      </p:cBhvr>
                                      <p:to>
                                        <p:strVal val="visible"/>
                                      </p:to>
                                    </p:set>
                                    <p:animEffect transition="in" filter="fade">
                                      <p:cBhvr>
                                        <p:cTn id="79" dur="2000"/>
                                        <p:tgtEl>
                                          <p:spTgt spid="2255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553"/>
                                        </p:tgtEl>
                                        <p:attrNameLst>
                                          <p:attrName>style.visibility</p:attrName>
                                        </p:attrNameLst>
                                      </p:cBhvr>
                                      <p:to>
                                        <p:strVal val="visible"/>
                                      </p:to>
                                    </p:set>
                                    <p:animEffect transition="in" filter="fade">
                                      <p:cBhvr>
                                        <p:cTn id="82" dur="2000"/>
                                        <p:tgtEl>
                                          <p:spTgt spid="2255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554"/>
                                        </p:tgtEl>
                                        <p:attrNameLst>
                                          <p:attrName>style.visibility</p:attrName>
                                        </p:attrNameLst>
                                      </p:cBhvr>
                                      <p:to>
                                        <p:strVal val="visible"/>
                                      </p:to>
                                    </p:set>
                                    <p:animEffect transition="in" filter="fade">
                                      <p:cBhvr>
                                        <p:cTn id="85" dur="2000"/>
                                        <p:tgtEl>
                                          <p:spTgt spid="2255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555"/>
                                        </p:tgtEl>
                                        <p:attrNameLst>
                                          <p:attrName>style.visibility</p:attrName>
                                        </p:attrNameLst>
                                      </p:cBhvr>
                                      <p:to>
                                        <p:strVal val="visible"/>
                                      </p:to>
                                    </p:set>
                                    <p:animEffect transition="in" filter="fade">
                                      <p:cBhvr>
                                        <p:cTn id="88" dur="2000"/>
                                        <p:tgtEl>
                                          <p:spTgt spid="2255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556"/>
                                        </p:tgtEl>
                                        <p:attrNameLst>
                                          <p:attrName>style.visibility</p:attrName>
                                        </p:attrNameLst>
                                      </p:cBhvr>
                                      <p:to>
                                        <p:strVal val="visible"/>
                                      </p:to>
                                    </p:set>
                                    <p:animEffect transition="in" filter="fade">
                                      <p:cBhvr>
                                        <p:cTn id="91" dur="2000"/>
                                        <p:tgtEl>
                                          <p:spTgt spid="2255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2557"/>
                                        </p:tgtEl>
                                        <p:attrNameLst>
                                          <p:attrName>style.visibility</p:attrName>
                                        </p:attrNameLst>
                                      </p:cBhvr>
                                      <p:to>
                                        <p:strVal val="visible"/>
                                      </p:to>
                                    </p:set>
                                    <p:animEffect transition="in" filter="fade">
                                      <p:cBhvr>
                                        <p:cTn id="94" dur="2000"/>
                                        <p:tgtEl>
                                          <p:spTgt spid="2255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2558"/>
                                        </p:tgtEl>
                                        <p:attrNameLst>
                                          <p:attrName>style.visibility</p:attrName>
                                        </p:attrNameLst>
                                      </p:cBhvr>
                                      <p:to>
                                        <p:strVal val="visible"/>
                                      </p:to>
                                    </p:set>
                                    <p:animEffect transition="in" filter="fade">
                                      <p:cBhvr>
                                        <p:cTn id="97" dur="2000"/>
                                        <p:tgtEl>
                                          <p:spTgt spid="2255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2559"/>
                                        </p:tgtEl>
                                        <p:attrNameLst>
                                          <p:attrName>style.visibility</p:attrName>
                                        </p:attrNameLst>
                                      </p:cBhvr>
                                      <p:to>
                                        <p:strVal val="visible"/>
                                      </p:to>
                                    </p:set>
                                    <p:animEffect transition="in" filter="fade">
                                      <p:cBhvr>
                                        <p:cTn id="100" dur="2000"/>
                                        <p:tgtEl>
                                          <p:spTgt spid="2255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2560"/>
                                        </p:tgtEl>
                                        <p:attrNameLst>
                                          <p:attrName>style.visibility</p:attrName>
                                        </p:attrNameLst>
                                      </p:cBhvr>
                                      <p:to>
                                        <p:strVal val="visible"/>
                                      </p:to>
                                    </p:set>
                                    <p:animEffect transition="in" filter="fade">
                                      <p:cBhvr>
                                        <p:cTn id="103" dur="2000"/>
                                        <p:tgtEl>
                                          <p:spTgt spid="2256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2561"/>
                                        </p:tgtEl>
                                        <p:attrNameLst>
                                          <p:attrName>style.visibility</p:attrName>
                                        </p:attrNameLst>
                                      </p:cBhvr>
                                      <p:to>
                                        <p:strVal val="visible"/>
                                      </p:to>
                                    </p:set>
                                    <p:animEffect transition="in" filter="fade">
                                      <p:cBhvr>
                                        <p:cTn id="106" dur="2000"/>
                                        <p:tgtEl>
                                          <p:spTgt spid="2256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562"/>
                                        </p:tgtEl>
                                        <p:attrNameLst>
                                          <p:attrName>style.visibility</p:attrName>
                                        </p:attrNameLst>
                                      </p:cBhvr>
                                      <p:to>
                                        <p:strVal val="visible"/>
                                      </p:to>
                                    </p:set>
                                    <p:animEffect transition="in" filter="fade">
                                      <p:cBhvr>
                                        <p:cTn id="109" dur="2000"/>
                                        <p:tgtEl>
                                          <p:spTgt spid="2256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2563"/>
                                        </p:tgtEl>
                                        <p:attrNameLst>
                                          <p:attrName>style.visibility</p:attrName>
                                        </p:attrNameLst>
                                      </p:cBhvr>
                                      <p:to>
                                        <p:strVal val="visible"/>
                                      </p:to>
                                    </p:set>
                                    <p:animEffect transition="in" filter="fade">
                                      <p:cBhvr>
                                        <p:cTn id="112" dur="2000"/>
                                        <p:tgtEl>
                                          <p:spTgt spid="2256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2564"/>
                                        </p:tgtEl>
                                        <p:attrNameLst>
                                          <p:attrName>style.visibility</p:attrName>
                                        </p:attrNameLst>
                                      </p:cBhvr>
                                      <p:to>
                                        <p:strVal val="visible"/>
                                      </p:to>
                                    </p:set>
                                    <p:animEffect transition="in" filter="fade">
                                      <p:cBhvr>
                                        <p:cTn id="115" dur="2000"/>
                                        <p:tgtEl>
                                          <p:spTgt spid="2256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2565"/>
                                        </p:tgtEl>
                                        <p:attrNameLst>
                                          <p:attrName>style.visibility</p:attrName>
                                        </p:attrNameLst>
                                      </p:cBhvr>
                                      <p:to>
                                        <p:strVal val="visible"/>
                                      </p:to>
                                    </p:set>
                                    <p:animEffect transition="in" filter="fade">
                                      <p:cBhvr>
                                        <p:cTn id="118" dur="2000"/>
                                        <p:tgtEl>
                                          <p:spTgt spid="2256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2566"/>
                                        </p:tgtEl>
                                        <p:attrNameLst>
                                          <p:attrName>style.visibility</p:attrName>
                                        </p:attrNameLst>
                                      </p:cBhvr>
                                      <p:to>
                                        <p:strVal val="visible"/>
                                      </p:to>
                                    </p:set>
                                    <p:animEffect transition="in" filter="fade">
                                      <p:cBhvr>
                                        <p:cTn id="121" dur="2000"/>
                                        <p:tgtEl>
                                          <p:spTgt spid="2256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2567"/>
                                        </p:tgtEl>
                                        <p:attrNameLst>
                                          <p:attrName>style.visibility</p:attrName>
                                        </p:attrNameLst>
                                      </p:cBhvr>
                                      <p:to>
                                        <p:strVal val="visible"/>
                                      </p:to>
                                    </p:set>
                                    <p:animEffect transition="in" filter="fade">
                                      <p:cBhvr>
                                        <p:cTn id="124" dur="2000"/>
                                        <p:tgtEl>
                                          <p:spTgt spid="2256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2568"/>
                                        </p:tgtEl>
                                        <p:attrNameLst>
                                          <p:attrName>style.visibility</p:attrName>
                                        </p:attrNameLst>
                                      </p:cBhvr>
                                      <p:to>
                                        <p:strVal val="visible"/>
                                      </p:to>
                                    </p:set>
                                    <p:animEffect transition="in" filter="fade">
                                      <p:cBhvr>
                                        <p:cTn id="127" dur="2000"/>
                                        <p:tgtEl>
                                          <p:spTgt spid="2256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2569"/>
                                        </p:tgtEl>
                                        <p:attrNameLst>
                                          <p:attrName>style.visibility</p:attrName>
                                        </p:attrNameLst>
                                      </p:cBhvr>
                                      <p:to>
                                        <p:strVal val="visible"/>
                                      </p:to>
                                    </p:set>
                                    <p:animEffect transition="in" filter="fade">
                                      <p:cBhvr>
                                        <p:cTn id="130" dur="2000"/>
                                        <p:tgtEl>
                                          <p:spTgt spid="2256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2570"/>
                                        </p:tgtEl>
                                        <p:attrNameLst>
                                          <p:attrName>style.visibility</p:attrName>
                                        </p:attrNameLst>
                                      </p:cBhvr>
                                      <p:to>
                                        <p:strVal val="visible"/>
                                      </p:to>
                                    </p:set>
                                    <p:animEffect transition="in" filter="fade">
                                      <p:cBhvr>
                                        <p:cTn id="133" dur="2000"/>
                                        <p:tgtEl>
                                          <p:spTgt spid="2257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2571"/>
                                        </p:tgtEl>
                                        <p:attrNameLst>
                                          <p:attrName>style.visibility</p:attrName>
                                        </p:attrNameLst>
                                      </p:cBhvr>
                                      <p:to>
                                        <p:strVal val="visible"/>
                                      </p:to>
                                    </p:set>
                                    <p:animEffect transition="in" filter="fade">
                                      <p:cBhvr>
                                        <p:cTn id="136" dur="2000"/>
                                        <p:tgtEl>
                                          <p:spTgt spid="2257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2572"/>
                                        </p:tgtEl>
                                        <p:attrNameLst>
                                          <p:attrName>style.visibility</p:attrName>
                                        </p:attrNameLst>
                                      </p:cBhvr>
                                      <p:to>
                                        <p:strVal val="visible"/>
                                      </p:to>
                                    </p:set>
                                    <p:animEffect transition="in" filter="fade">
                                      <p:cBhvr>
                                        <p:cTn id="139" dur="2000"/>
                                        <p:tgtEl>
                                          <p:spTgt spid="22572"/>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2573"/>
                                        </p:tgtEl>
                                        <p:attrNameLst>
                                          <p:attrName>style.visibility</p:attrName>
                                        </p:attrNameLst>
                                      </p:cBhvr>
                                      <p:to>
                                        <p:strVal val="visible"/>
                                      </p:to>
                                    </p:set>
                                    <p:animEffect transition="in" filter="fade">
                                      <p:cBhvr>
                                        <p:cTn id="142" dur="2000"/>
                                        <p:tgtEl>
                                          <p:spTgt spid="2257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2574"/>
                                        </p:tgtEl>
                                        <p:attrNameLst>
                                          <p:attrName>style.visibility</p:attrName>
                                        </p:attrNameLst>
                                      </p:cBhvr>
                                      <p:to>
                                        <p:strVal val="visible"/>
                                      </p:to>
                                    </p:set>
                                    <p:animEffect transition="in" filter="fade">
                                      <p:cBhvr>
                                        <p:cTn id="145" dur="2000"/>
                                        <p:tgtEl>
                                          <p:spTgt spid="2257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575"/>
                                        </p:tgtEl>
                                        <p:attrNameLst>
                                          <p:attrName>style.visibility</p:attrName>
                                        </p:attrNameLst>
                                      </p:cBhvr>
                                      <p:to>
                                        <p:strVal val="visible"/>
                                      </p:to>
                                    </p:set>
                                    <p:animEffect transition="in" filter="fade">
                                      <p:cBhvr>
                                        <p:cTn id="148" dur="2000"/>
                                        <p:tgtEl>
                                          <p:spTgt spid="2257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2576"/>
                                        </p:tgtEl>
                                        <p:attrNameLst>
                                          <p:attrName>style.visibility</p:attrName>
                                        </p:attrNameLst>
                                      </p:cBhvr>
                                      <p:to>
                                        <p:strVal val="visible"/>
                                      </p:to>
                                    </p:set>
                                    <p:animEffect transition="in" filter="fade">
                                      <p:cBhvr>
                                        <p:cTn id="151" dur="2000"/>
                                        <p:tgtEl>
                                          <p:spTgt spid="2257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577"/>
                                        </p:tgtEl>
                                        <p:attrNameLst>
                                          <p:attrName>style.visibility</p:attrName>
                                        </p:attrNameLst>
                                      </p:cBhvr>
                                      <p:to>
                                        <p:strVal val="visible"/>
                                      </p:to>
                                    </p:set>
                                    <p:animEffect transition="in" filter="fade">
                                      <p:cBhvr>
                                        <p:cTn id="154" dur="2000"/>
                                        <p:tgtEl>
                                          <p:spTgt spid="225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2578"/>
                                        </p:tgtEl>
                                        <p:attrNameLst>
                                          <p:attrName>style.visibility</p:attrName>
                                        </p:attrNameLst>
                                      </p:cBhvr>
                                      <p:to>
                                        <p:strVal val="visible"/>
                                      </p:to>
                                    </p:set>
                                    <p:animEffect transition="in" filter="fade">
                                      <p:cBhvr>
                                        <p:cTn id="157" dur="2000"/>
                                        <p:tgtEl>
                                          <p:spTgt spid="22578"/>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2579"/>
                                        </p:tgtEl>
                                        <p:attrNameLst>
                                          <p:attrName>style.visibility</p:attrName>
                                        </p:attrNameLst>
                                      </p:cBhvr>
                                      <p:to>
                                        <p:strVal val="visible"/>
                                      </p:to>
                                    </p:set>
                                    <p:animEffect transition="in" filter="fade">
                                      <p:cBhvr>
                                        <p:cTn id="160" dur="2000"/>
                                        <p:tgtEl>
                                          <p:spTgt spid="22579"/>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2580"/>
                                        </p:tgtEl>
                                        <p:attrNameLst>
                                          <p:attrName>style.visibility</p:attrName>
                                        </p:attrNameLst>
                                      </p:cBhvr>
                                      <p:to>
                                        <p:strVal val="visible"/>
                                      </p:to>
                                    </p:set>
                                    <p:animEffect transition="in" filter="fade">
                                      <p:cBhvr>
                                        <p:cTn id="163" dur="2000"/>
                                        <p:tgtEl>
                                          <p:spTgt spid="22580"/>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22581"/>
                                        </p:tgtEl>
                                        <p:attrNameLst>
                                          <p:attrName>style.visibility</p:attrName>
                                        </p:attrNameLst>
                                      </p:cBhvr>
                                      <p:to>
                                        <p:strVal val="visible"/>
                                      </p:to>
                                    </p:set>
                                    <p:animEffect transition="in" filter="fade">
                                      <p:cBhvr>
                                        <p:cTn id="166" dur="2000"/>
                                        <p:tgtEl>
                                          <p:spTgt spid="2258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2582"/>
                                        </p:tgtEl>
                                        <p:attrNameLst>
                                          <p:attrName>style.visibility</p:attrName>
                                        </p:attrNameLst>
                                      </p:cBhvr>
                                      <p:to>
                                        <p:strVal val="visible"/>
                                      </p:to>
                                    </p:set>
                                    <p:animEffect transition="in" filter="fade">
                                      <p:cBhvr>
                                        <p:cTn id="169" dur="2000"/>
                                        <p:tgtEl>
                                          <p:spTgt spid="2258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22583"/>
                                        </p:tgtEl>
                                        <p:attrNameLst>
                                          <p:attrName>style.visibility</p:attrName>
                                        </p:attrNameLst>
                                      </p:cBhvr>
                                      <p:to>
                                        <p:strVal val="visible"/>
                                      </p:to>
                                    </p:set>
                                    <p:animEffect transition="in" filter="fade">
                                      <p:cBhvr>
                                        <p:cTn id="172" dur="2000"/>
                                        <p:tgtEl>
                                          <p:spTgt spid="22583"/>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22584"/>
                                        </p:tgtEl>
                                        <p:attrNameLst>
                                          <p:attrName>style.visibility</p:attrName>
                                        </p:attrNameLst>
                                      </p:cBhvr>
                                      <p:to>
                                        <p:strVal val="visible"/>
                                      </p:to>
                                    </p:set>
                                    <p:animEffect transition="in" filter="fade">
                                      <p:cBhvr>
                                        <p:cTn id="175" dur="2000"/>
                                        <p:tgtEl>
                                          <p:spTgt spid="22584"/>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22585"/>
                                        </p:tgtEl>
                                        <p:attrNameLst>
                                          <p:attrName>style.visibility</p:attrName>
                                        </p:attrNameLst>
                                      </p:cBhvr>
                                      <p:to>
                                        <p:strVal val="visible"/>
                                      </p:to>
                                    </p:set>
                                    <p:animEffect transition="in" filter="fade">
                                      <p:cBhvr>
                                        <p:cTn id="178" dur="2000"/>
                                        <p:tgtEl>
                                          <p:spTgt spid="22585"/>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22586"/>
                                        </p:tgtEl>
                                        <p:attrNameLst>
                                          <p:attrName>style.visibility</p:attrName>
                                        </p:attrNameLst>
                                      </p:cBhvr>
                                      <p:to>
                                        <p:strVal val="visible"/>
                                      </p:to>
                                    </p:set>
                                    <p:animEffect transition="in" filter="fade">
                                      <p:cBhvr>
                                        <p:cTn id="181" dur="2000"/>
                                        <p:tgtEl>
                                          <p:spTgt spid="2258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22587"/>
                                        </p:tgtEl>
                                        <p:attrNameLst>
                                          <p:attrName>style.visibility</p:attrName>
                                        </p:attrNameLst>
                                      </p:cBhvr>
                                      <p:to>
                                        <p:strVal val="visible"/>
                                      </p:to>
                                    </p:set>
                                    <p:animEffect transition="in" filter="fade">
                                      <p:cBhvr>
                                        <p:cTn id="184" dur="2000"/>
                                        <p:tgtEl>
                                          <p:spTgt spid="22587"/>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2588"/>
                                        </p:tgtEl>
                                        <p:attrNameLst>
                                          <p:attrName>style.visibility</p:attrName>
                                        </p:attrNameLst>
                                      </p:cBhvr>
                                      <p:to>
                                        <p:strVal val="visible"/>
                                      </p:to>
                                    </p:set>
                                    <p:animEffect transition="in" filter="fade">
                                      <p:cBhvr>
                                        <p:cTn id="187" dur="2000"/>
                                        <p:tgtEl>
                                          <p:spTgt spid="22588"/>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2589"/>
                                        </p:tgtEl>
                                        <p:attrNameLst>
                                          <p:attrName>style.visibility</p:attrName>
                                        </p:attrNameLst>
                                      </p:cBhvr>
                                      <p:to>
                                        <p:strVal val="visible"/>
                                      </p:to>
                                    </p:set>
                                    <p:animEffect transition="in" filter="fade">
                                      <p:cBhvr>
                                        <p:cTn id="190" dur="2000"/>
                                        <p:tgtEl>
                                          <p:spTgt spid="22589"/>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2590"/>
                                        </p:tgtEl>
                                        <p:attrNameLst>
                                          <p:attrName>style.visibility</p:attrName>
                                        </p:attrNameLst>
                                      </p:cBhvr>
                                      <p:to>
                                        <p:strVal val="visible"/>
                                      </p:to>
                                    </p:set>
                                    <p:animEffect transition="in" filter="fade">
                                      <p:cBhvr>
                                        <p:cTn id="193" dur="2000"/>
                                        <p:tgtEl>
                                          <p:spTgt spid="22590"/>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2591"/>
                                        </p:tgtEl>
                                        <p:attrNameLst>
                                          <p:attrName>style.visibility</p:attrName>
                                        </p:attrNameLst>
                                      </p:cBhvr>
                                      <p:to>
                                        <p:strVal val="visible"/>
                                      </p:to>
                                    </p:set>
                                    <p:animEffect transition="in" filter="fade">
                                      <p:cBhvr>
                                        <p:cTn id="196" dur="2000"/>
                                        <p:tgtEl>
                                          <p:spTgt spid="22591"/>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2592"/>
                                        </p:tgtEl>
                                        <p:attrNameLst>
                                          <p:attrName>style.visibility</p:attrName>
                                        </p:attrNameLst>
                                      </p:cBhvr>
                                      <p:to>
                                        <p:strVal val="visible"/>
                                      </p:to>
                                    </p:set>
                                    <p:animEffect transition="in" filter="fade">
                                      <p:cBhvr>
                                        <p:cTn id="199" dur="2000"/>
                                        <p:tgtEl>
                                          <p:spTgt spid="22592"/>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2593"/>
                                        </p:tgtEl>
                                        <p:attrNameLst>
                                          <p:attrName>style.visibility</p:attrName>
                                        </p:attrNameLst>
                                      </p:cBhvr>
                                      <p:to>
                                        <p:strVal val="visible"/>
                                      </p:to>
                                    </p:set>
                                    <p:animEffect transition="in" filter="fade">
                                      <p:cBhvr>
                                        <p:cTn id="202" dur="2000"/>
                                        <p:tgtEl>
                                          <p:spTgt spid="22593"/>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2594"/>
                                        </p:tgtEl>
                                        <p:attrNameLst>
                                          <p:attrName>style.visibility</p:attrName>
                                        </p:attrNameLst>
                                      </p:cBhvr>
                                      <p:to>
                                        <p:strVal val="visible"/>
                                      </p:to>
                                    </p:set>
                                    <p:animEffect transition="in" filter="fade">
                                      <p:cBhvr>
                                        <p:cTn id="205" dur="2000"/>
                                        <p:tgtEl>
                                          <p:spTgt spid="22594"/>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22595"/>
                                        </p:tgtEl>
                                        <p:attrNameLst>
                                          <p:attrName>style.visibility</p:attrName>
                                        </p:attrNameLst>
                                      </p:cBhvr>
                                      <p:to>
                                        <p:strVal val="visible"/>
                                      </p:to>
                                    </p:set>
                                    <p:animEffect transition="in" filter="fade">
                                      <p:cBhvr>
                                        <p:cTn id="208" dur="2000"/>
                                        <p:tgtEl>
                                          <p:spTgt spid="2259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2596"/>
                                        </p:tgtEl>
                                        <p:attrNameLst>
                                          <p:attrName>style.visibility</p:attrName>
                                        </p:attrNameLst>
                                      </p:cBhvr>
                                      <p:to>
                                        <p:strVal val="visible"/>
                                      </p:to>
                                    </p:set>
                                    <p:animEffect transition="in" filter="fade">
                                      <p:cBhvr>
                                        <p:cTn id="211" dur="2000"/>
                                        <p:tgtEl>
                                          <p:spTgt spid="22596"/>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2597"/>
                                        </p:tgtEl>
                                        <p:attrNameLst>
                                          <p:attrName>style.visibility</p:attrName>
                                        </p:attrNameLst>
                                      </p:cBhvr>
                                      <p:to>
                                        <p:strVal val="visible"/>
                                      </p:to>
                                    </p:set>
                                    <p:animEffect transition="in" filter="fade">
                                      <p:cBhvr>
                                        <p:cTn id="214" dur="2000"/>
                                        <p:tgtEl>
                                          <p:spTgt spid="22597"/>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2598"/>
                                        </p:tgtEl>
                                        <p:attrNameLst>
                                          <p:attrName>style.visibility</p:attrName>
                                        </p:attrNameLst>
                                      </p:cBhvr>
                                      <p:to>
                                        <p:strVal val="visible"/>
                                      </p:to>
                                    </p:set>
                                    <p:animEffect transition="in" filter="fade">
                                      <p:cBhvr>
                                        <p:cTn id="217" dur="2000"/>
                                        <p:tgtEl>
                                          <p:spTgt spid="22598"/>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22599"/>
                                        </p:tgtEl>
                                        <p:attrNameLst>
                                          <p:attrName>style.visibility</p:attrName>
                                        </p:attrNameLst>
                                      </p:cBhvr>
                                      <p:to>
                                        <p:strVal val="visible"/>
                                      </p:to>
                                    </p:set>
                                    <p:animEffect transition="in" filter="fade">
                                      <p:cBhvr>
                                        <p:cTn id="220" dur="2000"/>
                                        <p:tgtEl>
                                          <p:spTgt spid="22599"/>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22600"/>
                                        </p:tgtEl>
                                        <p:attrNameLst>
                                          <p:attrName>style.visibility</p:attrName>
                                        </p:attrNameLst>
                                      </p:cBhvr>
                                      <p:to>
                                        <p:strVal val="visible"/>
                                      </p:to>
                                    </p:set>
                                    <p:animEffect transition="in" filter="fade">
                                      <p:cBhvr>
                                        <p:cTn id="223" dur="2000"/>
                                        <p:tgtEl>
                                          <p:spTgt spid="22600"/>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22601"/>
                                        </p:tgtEl>
                                        <p:attrNameLst>
                                          <p:attrName>style.visibility</p:attrName>
                                        </p:attrNameLst>
                                      </p:cBhvr>
                                      <p:to>
                                        <p:strVal val="visible"/>
                                      </p:to>
                                    </p:set>
                                    <p:animEffect transition="in" filter="fade">
                                      <p:cBhvr>
                                        <p:cTn id="226" dur="2000"/>
                                        <p:tgtEl>
                                          <p:spTgt spid="22601"/>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22602"/>
                                        </p:tgtEl>
                                        <p:attrNameLst>
                                          <p:attrName>style.visibility</p:attrName>
                                        </p:attrNameLst>
                                      </p:cBhvr>
                                      <p:to>
                                        <p:strVal val="visible"/>
                                      </p:to>
                                    </p:set>
                                    <p:animEffect transition="in" filter="fade">
                                      <p:cBhvr>
                                        <p:cTn id="229" dur="2000"/>
                                        <p:tgtEl>
                                          <p:spTgt spid="22602"/>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22603"/>
                                        </p:tgtEl>
                                        <p:attrNameLst>
                                          <p:attrName>style.visibility</p:attrName>
                                        </p:attrNameLst>
                                      </p:cBhvr>
                                      <p:to>
                                        <p:strVal val="visible"/>
                                      </p:to>
                                    </p:set>
                                    <p:animEffect transition="in" filter="fade">
                                      <p:cBhvr>
                                        <p:cTn id="232" dur="2000"/>
                                        <p:tgtEl>
                                          <p:spTgt spid="22603"/>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22604"/>
                                        </p:tgtEl>
                                        <p:attrNameLst>
                                          <p:attrName>style.visibility</p:attrName>
                                        </p:attrNameLst>
                                      </p:cBhvr>
                                      <p:to>
                                        <p:strVal val="visible"/>
                                      </p:to>
                                    </p:set>
                                    <p:animEffect transition="in" filter="fade">
                                      <p:cBhvr>
                                        <p:cTn id="235" dur="2000"/>
                                        <p:tgtEl>
                                          <p:spTgt spid="22604"/>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2605"/>
                                        </p:tgtEl>
                                        <p:attrNameLst>
                                          <p:attrName>style.visibility</p:attrName>
                                        </p:attrNameLst>
                                      </p:cBhvr>
                                      <p:to>
                                        <p:strVal val="visible"/>
                                      </p:to>
                                    </p:set>
                                    <p:animEffect transition="in" filter="fade">
                                      <p:cBhvr>
                                        <p:cTn id="238" dur="2000"/>
                                        <p:tgtEl>
                                          <p:spTgt spid="22605"/>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2606"/>
                                        </p:tgtEl>
                                        <p:attrNameLst>
                                          <p:attrName>style.visibility</p:attrName>
                                        </p:attrNameLst>
                                      </p:cBhvr>
                                      <p:to>
                                        <p:strVal val="visible"/>
                                      </p:to>
                                    </p:set>
                                    <p:animEffect transition="in" filter="fade">
                                      <p:cBhvr>
                                        <p:cTn id="241" dur="2000"/>
                                        <p:tgtEl>
                                          <p:spTgt spid="22606"/>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2607"/>
                                        </p:tgtEl>
                                        <p:attrNameLst>
                                          <p:attrName>style.visibility</p:attrName>
                                        </p:attrNameLst>
                                      </p:cBhvr>
                                      <p:to>
                                        <p:strVal val="visible"/>
                                      </p:to>
                                    </p:set>
                                    <p:animEffect transition="in" filter="fade">
                                      <p:cBhvr>
                                        <p:cTn id="244" dur="2000"/>
                                        <p:tgtEl>
                                          <p:spTgt spid="22607"/>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22608"/>
                                        </p:tgtEl>
                                        <p:attrNameLst>
                                          <p:attrName>style.visibility</p:attrName>
                                        </p:attrNameLst>
                                      </p:cBhvr>
                                      <p:to>
                                        <p:strVal val="visible"/>
                                      </p:to>
                                    </p:set>
                                    <p:animEffect transition="in" filter="fade">
                                      <p:cBhvr>
                                        <p:cTn id="247" dur="2000"/>
                                        <p:tgtEl>
                                          <p:spTgt spid="22608"/>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2609"/>
                                        </p:tgtEl>
                                        <p:attrNameLst>
                                          <p:attrName>style.visibility</p:attrName>
                                        </p:attrNameLst>
                                      </p:cBhvr>
                                      <p:to>
                                        <p:strVal val="visible"/>
                                      </p:to>
                                    </p:set>
                                    <p:animEffect transition="in" filter="fade">
                                      <p:cBhvr>
                                        <p:cTn id="250" dur="2000"/>
                                        <p:tgtEl>
                                          <p:spTgt spid="22609"/>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2610"/>
                                        </p:tgtEl>
                                        <p:attrNameLst>
                                          <p:attrName>style.visibility</p:attrName>
                                        </p:attrNameLst>
                                      </p:cBhvr>
                                      <p:to>
                                        <p:strVal val="visible"/>
                                      </p:to>
                                    </p:set>
                                    <p:animEffect transition="in" filter="fade">
                                      <p:cBhvr>
                                        <p:cTn id="253" dur="2000"/>
                                        <p:tgtEl>
                                          <p:spTgt spid="22610"/>
                                        </p:tgtEl>
                                      </p:cBhvr>
                                    </p:animEffect>
                                  </p:childTnLst>
                                </p:cTn>
                              </p:par>
                              <p:par>
                                <p:cTn id="254" presetID="10" presetClass="entr" presetSubtype="0" fill="hold" nodeType="withEffect">
                                  <p:stCondLst>
                                    <p:cond delay="0"/>
                                  </p:stCondLst>
                                  <p:childTnLst>
                                    <p:set>
                                      <p:cBhvr>
                                        <p:cTn id="255" dur="1" fill="hold">
                                          <p:stCondLst>
                                            <p:cond delay="0"/>
                                          </p:stCondLst>
                                        </p:cTn>
                                        <p:tgtEl>
                                          <p:spTgt spid="2"/>
                                        </p:tgtEl>
                                        <p:attrNameLst>
                                          <p:attrName>style.visibility</p:attrName>
                                        </p:attrNameLst>
                                      </p:cBhvr>
                                      <p:to>
                                        <p:strVal val="visible"/>
                                      </p:to>
                                    </p:set>
                                    <p:animEffect transition="in" filter="fade">
                                      <p:cBhvr>
                                        <p:cTn id="256" dur="2000"/>
                                        <p:tgtEl>
                                          <p:spTgt spid="2"/>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2612"/>
                                        </p:tgtEl>
                                        <p:attrNameLst>
                                          <p:attrName>style.visibility</p:attrName>
                                        </p:attrNameLst>
                                      </p:cBhvr>
                                      <p:to>
                                        <p:strVal val="visible"/>
                                      </p:to>
                                    </p:set>
                                    <p:animEffect transition="in" filter="fade">
                                      <p:cBhvr>
                                        <p:cTn id="259" dur="2000"/>
                                        <p:tgtEl>
                                          <p:spTgt spid="22612"/>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2613"/>
                                        </p:tgtEl>
                                        <p:attrNameLst>
                                          <p:attrName>style.visibility</p:attrName>
                                        </p:attrNameLst>
                                      </p:cBhvr>
                                      <p:to>
                                        <p:strVal val="visible"/>
                                      </p:to>
                                    </p:set>
                                    <p:animEffect transition="in" filter="fade">
                                      <p:cBhvr>
                                        <p:cTn id="262" dur="2000"/>
                                        <p:tgtEl>
                                          <p:spTgt spid="22613"/>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2614"/>
                                        </p:tgtEl>
                                        <p:attrNameLst>
                                          <p:attrName>style.visibility</p:attrName>
                                        </p:attrNameLst>
                                      </p:cBhvr>
                                      <p:to>
                                        <p:strVal val="visible"/>
                                      </p:to>
                                    </p:set>
                                    <p:animEffect transition="in" filter="fade">
                                      <p:cBhvr>
                                        <p:cTn id="265" dur="2000"/>
                                        <p:tgtEl>
                                          <p:spTgt spid="22614"/>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2615"/>
                                        </p:tgtEl>
                                        <p:attrNameLst>
                                          <p:attrName>style.visibility</p:attrName>
                                        </p:attrNameLst>
                                      </p:cBhvr>
                                      <p:to>
                                        <p:strVal val="visible"/>
                                      </p:to>
                                    </p:set>
                                    <p:animEffect transition="in" filter="fade">
                                      <p:cBhvr>
                                        <p:cTn id="268" dur="2000"/>
                                        <p:tgtEl>
                                          <p:spTgt spid="22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2532" grpId="0" build="p"/>
      <p:bldP spid="22533" grpId="0" animBg="1"/>
      <p:bldP spid="22534" grpId="0" animBg="1"/>
      <p:bldP spid="22535" grpId="0" animBg="1"/>
      <p:bldP spid="22536" grpId="0" animBg="1"/>
      <p:bldP spid="22537" grpId="0" animBg="1"/>
      <p:bldP spid="22538" grpId="0" animBg="1"/>
      <p:bldP spid="22539" grpId="0" animBg="1"/>
      <p:bldP spid="22540" grpId="0" animBg="1"/>
      <p:bldP spid="22541" grpId="0" animBg="1"/>
      <p:bldP spid="22542" grpId="0" animBg="1"/>
      <p:bldP spid="22543" grpId="0" animBg="1"/>
      <p:bldP spid="22544" grpId="0" animBg="1"/>
      <p:bldP spid="22545" grpId="0" animBg="1"/>
      <p:bldP spid="22546" grpId="0" animBg="1"/>
      <p:bldP spid="22547" grpId="0" animBg="1"/>
      <p:bldP spid="22548" grpId="0" animBg="1"/>
      <p:bldP spid="22549" grpId="0" animBg="1"/>
      <p:bldP spid="22550" grpId="0" animBg="1"/>
      <p:bldP spid="22551" grpId="0" animBg="1"/>
      <p:bldP spid="22552" grpId="0" animBg="1"/>
      <p:bldP spid="22553" grpId="0" animBg="1"/>
      <p:bldP spid="22554" grpId="0" animBg="1"/>
      <p:bldP spid="22555" grpId="0" animBg="1"/>
      <p:bldP spid="22556" grpId="0" animBg="1"/>
      <p:bldP spid="22557" grpId="0" animBg="1"/>
      <p:bldP spid="22558" grpId="0" animBg="1"/>
      <p:bldP spid="22559" grpId="0" animBg="1"/>
      <p:bldP spid="22560" grpId="0" animBg="1"/>
      <p:bldP spid="22561" grpId="0" animBg="1"/>
      <p:bldP spid="22562" grpId="0" animBg="1"/>
      <p:bldP spid="22563" grpId="0" animBg="1"/>
      <p:bldP spid="22564" grpId="0" animBg="1"/>
      <p:bldP spid="22565" grpId="0" animBg="1"/>
      <p:bldP spid="22566" grpId="0" animBg="1"/>
      <p:bldP spid="22567" grpId="0" animBg="1"/>
      <p:bldP spid="22568" grpId="0" animBg="1"/>
      <p:bldP spid="22569" grpId="0" animBg="1"/>
      <p:bldP spid="22570" grpId="0" animBg="1"/>
      <p:bldP spid="22571" grpId="0" animBg="1"/>
      <p:bldP spid="22572" grpId="0" animBg="1"/>
      <p:bldP spid="22573" grpId="0" animBg="1"/>
      <p:bldP spid="22574" grpId="0" animBg="1"/>
      <p:bldP spid="22575" grpId="0" animBg="1"/>
      <p:bldP spid="22576" grpId="0" animBg="1"/>
      <p:bldP spid="22577" grpId="0" animBg="1"/>
      <p:bldP spid="22578" grpId="0" animBg="1"/>
      <p:bldP spid="22579" grpId="0" animBg="1"/>
      <p:bldP spid="22580" grpId="0" animBg="1"/>
      <p:bldP spid="22581" grpId="0" animBg="1"/>
      <p:bldP spid="22582" grpId="0" animBg="1"/>
      <p:bldP spid="22583" grpId="0" animBg="1"/>
      <p:bldP spid="22584" grpId="0" animBg="1"/>
      <p:bldP spid="22585" grpId="0" animBg="1"/>
      <p:bldP spid="22586" grpId="0" animBg="1"/>
      <p:bldP spid="22587" grpId="0" animBg="1"/>
      <p:bldP spid="22588" grpId="0" animBg="1"/>
      <p:bldP spid="22589" grpId="0" animBg="1"/>
      <p:bldP spid="22590" grpId="0" animBg="1"/>
      <p:bldP spid="22591" grpId="0" animBg="1"/>
      <p:bldP spid="22592" grpId="0" animBg="1"/>
      <p:bldP spid="22593" grpId="0" animBg="1"/>
      <p:bldP spid="22594" grpId="0" animBg="1"/>
      <p:bldP spid="22595" grpId="0" animBg="1"/>
      <p:bldP spid="22596" grpId="0" animBg="1"/>
      <p:bldP spid="22597" grpId="0" animBg="1"/>
      <p:bldP spid="22598" grpId="0" animBg="1"/>
      <p:bldP spid="22599" grpId="0" animBg="1"/>
      <p:bldP spid="22600" grpId="0" animBg="1"/>
      <p:bldP spid="22601" grpId="0" animBg="1"/>
      <p:bldP spid="22602" grpId="0" animBg="1"/>
      <p:bldP spid="22603" grpId="0" animBg="1"/>
      <p:bldP spid="22604" grpId="0" animBg="1"/>
      <p:bldP spid="22605" grpId="0" animBg="1"/>
      <p:bldP spid="22606" grpId="0" animBg="1"/>
      <p:bldP spid="22607" grpId="0" animBg="1"/>
      <p:bldP spid="22608" grpId="0" animBg="1"/>
      <p:bldP spid="22609" grpId="0" animBg="1"/>
      <p:bldP spid="22610" grpId="0" animBg="1"/>
      <p:bldP spid="22612" grpId="0"/>
      <p:bldP spid="22613" grpId="0"/>
      <p:bldP spid="22614" grpId="0"/>
      <p:bldP spid="226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3850" y="323850"/>
            <a:ext cx="8493125" cy="369888"/>
          </a:xfrm>
        </p:spPr>
        <p:txBody>
          <a:bodyPr>
            <a:normAutofit fontScale="90000"/>
          </a:bodyPr>
          <a:lstStyle/>
          <a:p>
            <a:pPr eaLnBrk="1" hangingPunct="1"/>
            <a:r>
              <a:rPr lang="en-US" smtClean="0">
                <a:solidFill>
                  <a:srgbClr val="D23031"/>
                </a:solidFill>
              </a:rPr>
              <a:t>Fundamentals - Energy conservation</a:t>
            </a:r>
          </a:p>
        </p:txBody>
      </p:sp>
      <p:sp>
        <p:nvSpPr>
          <p:cNvPr id="30723" name="Rectangle 2"/>
          <p:cNvSpPr>
            <a:spLocks noChangeArrowheads="1"/>
          </p:cNvSpPr>
          <p:nvPr/>
        </p:nvSpPr>
        <p:spPr bwMode="auto">
          <a:xfrm>
            <a:off x="0" y="1533525"/>
            <a:ext cx="9144000" cy="274638"/>
          </a:xfrm>
          <a:prstGeom prst="rect">
            <a:avLst/>
          </a:prstGeom>
          <a:noFill/>
          <a:ln w="9525">
            <a:noFill/>
            <a:miter lim="800000"/>
            <a:headEnd/>
            <a:tailEnd/>
          </a:ln>
        </p:spPr>
        <p:txBody>
          <a:bodyPr lIns="0" tIns="0" rIns="0" bIns="0">
            <a:spAutoFit/>
          </a:bodyPr>
          <a:lstStyle/>
          <a:p>
            <a:pPr algn="ctr"/>
            <a:r>
              <a:rPr lang="de-DE" sz="1800">
                <a:solidFill>
                  <a:srgbClr val="000000"/>
                </a:solidFill>
              </a:rPr>
              <a:t>Global radiation = R + A + T = 1</a:t>
            </a:r>
          </a:p>
        </p:txBody>
      </p:sp>
      <p:sp>
        <p:nvSpPr>
          <p:cNvPr id="30724" name="Rectangle 3"/>
          <p:cNvSpPr>
            <a:spLocks noChangeArrowheads="1"/>
          </p:cNvSpPr>
          <p:nvPr/>
        </p:nvSpPr>
        <p:spPr bwMode="auto">
          <a:xfrm>
            <a:off x="611188" y="3565525"/>
            <a:ext cx="8162925" cy="911225"/>
          </a:xfrm>
          <a:prstGeom prst="rect">
            <a:avLst/>
          </a:prstGeom>
          <a:solidFill>
            <a:srgbClr val="C3C3C2"/>
          </a:solidFill>
          <a:ln w="9525">
            <a:noFill/>
            <a:miter lim="800000"/>
            <a:headEnd/>
            <a:tailEnd/>
          </a:ln>
        </p:spPr>
        <p:txBody>
          <a:bodyPr/>
          <a:lstStyle/>
          <a:p>
            <a:endParaRPr lang="de-DE">
              <a:solidFill>
                <a:srgbClr val="000000"/>
              </a:solidFill>
              <a:latin typeface="Helvetica 55 Roman" charset="0"/>
            </a:endParaRPr>
          </a:p>
          <a:p>
            <a:endParaRPr lang="fr-FR">
              <a:solidFill>
                <a:srgbClr val="000000"/>
              </a:solidFill>
              <a:latin typeface="Helvetica 55 Roman" charset="0"/>
            </a:endParaRPr>
          </a:p>
        </p:txBody>
      </p:sp>
      <p:sp>
        <p:nvSpPr>
          <p:cNvPr id="30725" name="Rectangle 4"/>
          <p:cNvSpPr>
            <a:spLocks noChangeArrowheads="1"/>
          </p:cNvSpPr>
          <p:nvPr/>
        </p:nvSpPr>
        <p:spPr bwMode="auto">
          <a:xfrm>
            <a:off x="611188" y="3565525"/>
            <a:ext cx="8151812" cy="911225"/>
          </a:xfrm>
          <a:prstGeom prst="rect">
            <a:avLst/>
          </a:prstGeom>
          <a:noFill/>
          <a:ln w="3175">
            <a:solidFill>
              <a:srgbClr val="1F1A17"/>
            </a:solidFill>
            <a:miter lim="800000"/>
            <a:headEnd/>
            <a:tailEnd/>
          </a:ln>
        </p:spPr>
        <p:txBody>
          <a:bodyPr/>
          <a:lstStyle/>
          <a:p>
            <a:pPr>
              <a:lnSpc>
                <a:spcPct val="110000"/>
              </a:lnSpc>
            </a:pPr>
            <a:endParaRPr lang="en-US" sz="2200">
              <a:solidFill>
                <a:srgbClr val="000000"/>
              </a:solidFill>
            </a:endParaRPr>
          </a:p>
        </p:txBody>
      </p:sp>
      <p:sp>
        <p:nvSpPr>
          <p:cNvPr id="139269" name="Freeform 5"/>
          <p:cNvSpPr>
            <a:spLocks/>
          </p:cNvSpPr>
          <p:nvPr/>
        </p:nvSpPr>
        <p:spPr bwMode="auto">
          <a:xfrm>
            <a:off x="1479550" y="3333750"/>
            <a:ext cx="273050" cy="161925"/>
          </a:xfrm>
          <a:custGeom>
            <a:avLst/>
            <a:gdLst/>
            <a:ahLst/>
            <a:cxnLst>
              <a:cxn ang="0">
                <a:pos x="643" y="682"/>
              </a:cxn>
              <a:cxn ang="0">
                <a:pos x="480" y="0"/>
              </a:cxn>
              <a:cxn ang="0">
                <a:pos x="0" y="405"/>
              </a:cxn>
              <a:cxn ang="0">
                <a:pos x="643" y="682"/>
              </a:cxn>
              <a:cxn ang="0">
                <a:pos x="643" y="682"/>
              </a:cxn>
            </a:cxnLst>
            <a:rect l="0" t="0" r="r" b="b"/>
            <a:pathLst>
              <a:path w="643" h="682">
                <a:moveTo>
                  <a:pt x="643" y="682"/>
                </a:moveTo>
                <a:lnTo>
                  <a:pt x="480" y="0"/>
                </a:lnTo>
                <a:lnTo>
                  <a:pt x="0" y="405"/>
                </a:lnTo>
                <a:lnTo>
                  <a:pt x="643" y="682"/>
                </a:lnTo>
                <a:lnTo>
                  <a:pt x="643"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0" name="Freeform 6"/>
          <p:cNvSpPr>
            <a:spLocks/>
          </p:cNvSpPr>
          <p:nvPr/>
        </p:nvSpPr>
        <p:spPr bwMode="auto">
          <a:xfrm>
            <a:off x="931863" y="2727325"/>
            <a:ext cx="1009650" cy="668338"/>
          </a:xfrm>
          <a:custGeom>
            <a:avLst/>
            <a:gdLst/>
            <a:ahLst/>
            <a:cxnLst>
              <a:cxn ang="0">
                <a:pos x="2386" y="2742"/>
              </a:cxn>
              <a:cxn ang="0">
                <a:pos x="79" y="0"/>
              </a:cxn>
              <a:cxn ang="0">
                <a:pos x="0" y="66"/>
              </a:cxn>
              <a:cxn ang="0">
                <a:pos x="2308" y="2808"/>
              </a:cxn>
              <a:cxn ang="0">
                <a:pos x="2386" y="2742"/>
              </a:cxn>
            </a:cxnLst>
            <a:rect l="0" t="0" r="r" b="b"/>
            <a:pathLst>
              <a:path w="2386" h="2808">
                <a:moveTo>
                  <a:pt x="2386" y="2742"/>
                </a:moveTo>
                <a:lnTo>
                  <a:pt x="79" y="0"/>
                </a:lnTo>
                <a:lnTo>
                  <a:pt x="0" y="66"/>
                </a:lnTo>
                <a:lnTo>
                  <a:pt x="2308"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1" name="Freeform 7"/>
          <p:cNvSpPr>
            <a:spLocks/>
          </p:cNvSpPr>
          <p:nvPr/>
        </p:nvSpPr>
        <p:spPr bwMode="auto">
          <a:xfrm>
            <a:off x="1814513" y="3333750"/>
            <a:ext cx="273050" cy="161925"/>
          </a:xfrm>
          <a:custGeom>
            <a:avLst/>
            <a:gdLst/>
            <a:ahLst/>
            <a:cxnLst>
              <a:cxn ang="0">
                <a:pos x="644" y="682"/>
              </a:cxn>
              <a:cxn ang="0">
                <a:pos x="480" y="0"/>
              </a:cxn>
              <a:cxn ang="0">
                <a:pos x="0" y="405"/>
              </a:cxn>
              <a:cxn ang="0">
                <a:pos x="644" y="682"/>
              </a:cxn>
              <a:cxn ang="0">
                <a:pos x="644" y="682"/>
              </a:cxn>
            </a:cxnLst>
            <a:rect l="0" t="0" r="r" b="b"/>
            <a:pathLst>
              <a:path w="644" h="682">
                <a:moveTo>
                  <a:pt x="644" y="682"/>
                </a:moveTo>
                <a:lnTo>
                  <a:pt x="480"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2" name="Freeform 8"/>
          <p:cNvSpPr>
            <a:spLocks/>
          </p:cNvSpPr>
          <p:nvPr/>
        </p:nvSpPr>
        <p:spPr bwMode="auto">
          <a:xfrm>
            <a:off x="1268413" y="2727325"/>
            <a:ext cx="1009650" cy="668338"/>
          </a:xfrm>
          <a:custGeom>
            <a:avLst/>
            <a:gdLst/>
            <a:ahLst/>
            <a:cxnLst>
              <a:cxn ang="0">
                <a:pos x="2387" y="2742"/>
              </a:cxn>
              <a:cxn ang="0">
                <a:pos x="78" y="0"/>
              </a:cxn>
              <a:cxn ang="0">
                <a:pos x="0" y="66"/>
              </a:cxn>
              <a:cxn ang="0">
                <a:pos x="2308" y="2808"/>
              </a:cxn>
              <a:cxn ang="0">
                <a:pos x="2387" y="2742"/>
              </a:cxn>
            </a:cxnLst>
            <a:rect l="0" t="0" r="r" b="b"/>
            <a:pathLst>
              <a:path w="2387" h="2808">
                <a:moveTo>
                  <a:pt x="2387" y="2742"/>
                </a:moveTo>
                <a:lnTo>
                  <a:pt x="78" y="0"/>
                </a:lnTo>
                <a:lnTo>
                  <a:pt x="0" y="66"/>
                </a:lnTo>
                <a:lnTo>
                  <a:pt x="2308" y="2808"/>
                </a:lnTo>
                <a:lnTo>
                  <a:pt x="2387"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3" name="Freeform 9"/>
          <p:cNvSpPr>
            <a:spLocks/>
          </p:cNvSpPr>
          <p:nvPr/>
        </p:nvSpPr>
        <p:spPr bwMode="auto">
          <a:xfrm>
            <a:off x="2147888" y="3333750"/>
            <a:ext cx="273050" cy="161925"/>
          </a:xfrm>
          <a:custGeom>
            <a:avLst/>
            <a:gdLst/>
            <a:ahLst/>
            <a:cxnLst>
              <a:cxn ang="0">
                <a:pos x="644" y="682"/>
              </a:cxn>
              <a:cxn ang="0">
                <a:pos x="480" y="0"/>
              </a:cxn>
              <a:cxn ang="0">
                <a:pos x="0" y="405"/>
              </a:cxn>
              <a:cxn ang="0">
                <a:pos x="644" y="682"/>
              </a:cxn>
              <a:cxn ang="0">
                <a:pos x="644" y="682"/>
              </a:cxn>
            </a:cxnLst>
            <a:rect l="0" t="0" r="r" b="b"/>
            <a:pathLst>
              <a:path w="644" h="682">
                <a:moveTo>
                  <a:pt x="644" y="682"/>
                </a:moveTo>
                <a:lnTo>
                  <a:pt x="480"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4" name="Freeform 10"/>
          <p:cNvSpPr>
            <a:spLocks/>
          </p:cNvSpPr>
          <p:nvPr/>
        </p:nvSpPr>
        <p:spPr bwMode="auto">
          <a:xfrm>
            <a:off x="1600200" y="2727325"/>
            <a:ext cx="1009650" cy="668338"/>
          </a:xfrm>
          <a:custGeom>
            <a:avLst/>
            <a:gdLst/>
            <a:ahLst/>
            <a:cxnLst>
              <a:cxn ang="0">
                <a:pos x="2386" y="2742"/>
              </a:cxn>
              <a:cxn ang="0">
                <a:pos x="77" y="0"/>
              </a:cxn>
              <a:cxn ang="0">
                <a:pos x="0" y="66"/>
              </a:cxn>
              <a:cxn ang="0">
                <a:pos x="2307" y="2808"/>
              </a:cxn>
              <a:cxn ang="0">
                <a:pos x="2386" y="2742"/>
              </a:cxn>
            </a:cxnLst>
            <a:rect l="0" t="0" r="r" b="b"/>
            <a:pathLst>
              <a:path w="2386" h="2808">
                <a:moveTo>
                  <a:pt x="2386" y="2742"/>
                </a:moveTo>
                <a:lnTo>
                  <a:pt x="77" y="0"/>
                </a:lnTo>
                <a:lnTo>
                  <a:pt x="0" y="66"/>
                </a:lnTo>
                <a:lnTo>
                  <a:pt x="2307"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5" name="Freeform 11"/>
          <p:cNvSpPr>
            <a:spLocks/>
          </p:cNvSpPr>
          <p:nvPr/>
        </p:nvSpPr>
        <p:spPr bwMode="auto">
          <a:xfrm>
            <a:off x="2482850" y="3333750"/>
            <a:ext cx="271463" cy="161925"/>
          </a:xfrm>
          <a:custGeom>
            <a:avLst/>
            <a:gdLst/>
            <a:ahLst/>
            <a:cxnLst>
              <a:cxn ang="0">
                <a:pos x="644" y="682"/>
              </a:cxn>
              <a:cxn ang="0">
                <a:pos x="480" y="0"/>
              </a:cxn>
              <a:cxn ang="0">
                <a:pos x="0" y="405"/>
              </a:cxn>
              <a:cxn ang="0">
                <a:pos x="644" y="682"/>
              </a:cxn>
              <a:cxn ang="0">
                <a:pos x="644" y="682"/>
              </a:cxn>
            </a:cxnLst>
            <a:rect l="0" t="0" r="r" b="b"/>
            <a:pathLst>
              <a:path w="644" h="682">
                <a:moveTo>
                  <a:pt x="644" y="682"/>
                </a:moveTo>
                <a:lnTo>
                  <a:pt x="480"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6" name="Freeform 12"/>
          <p:cNvSpPr>
            <a:spLocks/>
          </p:cNvSpPr>
          <p:nvPr/>
        </p:nvSpPr>
        <p:spPr bwMode="auto">
          <a:xfrm>
            <a:off x="1935163" y="2727325"/>
            <a:ext cx="1009650" cy="668338"/>
          </a:xfrm>
          <a:custGeom>
            <a:avLst/>
            <a:gdLst/>
            <a:ahLst/>
            <a:cxnLst>
              <a:cxn ang="0">
                <a:pos x="2386" y="2742"/>
              </a:cxn>
              <a:cxn ang="0">
                <a:pos x="78" y="0"/>
              </a:cxn>
              <a:cxn ang="0">
                <a:pos x="0" y="66"/>
              </a:cxn>
              <a:cxn ang="0">
                <a:pos x="2307" y="2808"/>
              </a:cxn>
              <a:cxn ang="0">
                <a:pos x="2386" y="2742"/>
              </a:cxn>
            </a:cxnLst>
            <a:rect l="0" t="0" r="r" b="b"/>
            <a:pathLst>
              <a:path w="2386" h="2808">
                <a:moveTo>
                  <a:pt x="2386" y="2742"/>
                </a:moveTo>
                <a:lnTo>
                  <a:pt x="78" y="0"/>
                </a:lnTo>
                <a:lnTo>
                  <a:pt x="0" y="66"/>
                </a:lnTo>
                <a:lnTo>
                  <a:pt x="2307"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7" name="Freeform 13"/>
          <p:cNvSpPr>
            <a:spLocks/>
          </p:cNvSpPr>
          <p:nvPr/>
        </p:nvSpPr>
        <p:spPr bwMode="auto">
          <a:xfrm>
            <a:off x="2814638" y="3333750"/>
            <a:ext cx="273050" cy="161925"/>
          </a:xfrm>
          <a:custGeom>
            <a:avLst/>
            <a:gdLst/>
            <a:ahLst/>
            <a:cxnLst>
              <a:cxn ang="0">
                <a:pos x="644" y="682"/>
              </a:cxn>
              <a:cxn ang="0">
                <a:pos x="481" y="0"/>
              </a:cxn>
              <a:cxn ang="0">
                <a:pos x="0" y="405"/>
              </a:cxn>
              <a:cxn ang="0">
                <a:pos x="644" y="682"/>
              </a:cxn>
              <a:cxn ang="0">
                <a:pos x="644" y="682"/>
              </a:cxn>
            </a:cxnLst>
            <a:rect l="0" t="0" r="r" b="b"/>
            <a:pathLst>
              <a:path w="644" h="682">
                <a:moveTo>
                  <a:pt x="644" y="682"/>
                </a:moveTo>
                <a:lnTo>
                  <a:pt x="481"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8" name="Freeform 14"/>
          <p:cNvSpPr>
            <a:spLocks/>
          </p:cNvSpPr>
          <p:nvPr/>
        </p:nvSpPr>
        <p:spPr bwMode="auto">
          <a:xfrm>
            <a:off x="2266950" y="2727325"/>
            <a:ext cx="1009650" cy="668338"/>
          </a:xfrm>
          <a:custGeom>
            <a:avLst/>
            <a:gdLst/>
            <a:ahLst/>
            <a:cxnLst>
              <a:cxn ang="0">
                <a:pos x="2386" y="2742"/>
              </a:cxn>
              <a:cxn ang="0">
                <a:pos x="78" y="0"/>
              </a:cxn>
              <a:cxn ang="0">
                <a:pos x="0" y="66"/>
              </a:cxn>
              <a:cxn ang="0">
                <a:pos x="2307" y="2808"/>
              </a:cxn>
              <a:cxn ang="0">
                <a:pos x="2386" y="2742"/>
              </a:cxn>
            </a:cxnLst>
            <a:rect l="0" t="0" r="r" b="b"/>
            <a:pathLst>
              <a:path w="2386" h="2808">
                <a:moveTo>
                  <a:pt x="2386" y="2742"/>
                </a:moveTo>
                <a:lnTo>
                  <a:pt x="78" y="0"/>
                </a:lnTo>
                <a:lnTo>
                  <a:pt x="0" y="66"/>
                </a:lnTo>
                <a:lnTo>
                  <a:pt x="2307"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79" name="Freeform 15"/>
          <p:cNvSpPr>
            <a:spLocks/>
          </p:cNvSpPr>
          <p:nvPr/>
        </p:nvSpPr>
        <p:spPr bwMode="auto">
          <a:xfrm>
            <a:off x="3149600" y="3333750"/>
            <a:ext cx="273050" cy="161925"/>
          </a:xfrm>
          <a:custGeom>
            <a:avLst/>
            <a:gdLst/>
            <a:ahLst/>
            <a:cxnLst>
              <a:cxn ang="0">
                <a:pos x="643" y="682"/>
              </a:cxn>
              <a:cxn ang="0">
                <a:pos x="480" y="0"/>
              </a:cxn>
              <a:cxn ang="0">
                <a:pos x="0" y="405"/>
              </a:cxn>
              <a:cxn ang="0">
                <a:pos x="643" y="682"/>
              </a:cxn>
              <a:cxn ang="0">
                <a:pos x="643" y="682"/>
              </a:cxn>
            </a:cxnLst>
            <a:rect l="0" t="0" r="r" b="b"/>
            <a:pathLst>
              <a:path w="643" h="682">
                <a:moveTo>
                  <a:pt x="643" y="682"/>
                </a:moveTo>
                <a:lnTo>
                  <a:pt x="480" y="0"/>
                </a:lnTo>
                <a:lnTo>
                  <a:pt x="0" y="405"/>
                </a:lnTo>
                <a:lnTo>
                  <a:pt x="643" y="682"/>
                </a:lnTo>
                <a:lnTo>
                  <a:pt x="643"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0" name="Freeform 16"/>
          <p:cNvSpPr>
            <a:spLocks/>
          </p:cNvSpPr>
          <p:nvPr/>
        </p:nvSpPr>
        <p:spPr bwMode="auto">
          <a:xfrm>
            <a:off x="2601913" y="2727325"/>
            <a:ext cx="1009650" cy="668338"/>
          </a:xfrm>
          <a:custGeom>
            <a:avLst/>
            <a:gdLst/>
            <a:ahLst/>
            <a:cxnLst>
              <a:cxn ang="0">
                <a:pos x="2386" y="2742"/>
              </a:cxn>
              <a:cxn ang="0">
                <a:pos x="79" y="0"/>
              </a:cxn>
              <a:cxn ang="0">
                <a:pos x="0" y="66"/>
              </a:cxn>
              <a:cxn ang="0">
                <a:pos x="2309" y="2808"/>
              </a:cxn>
              <a:cxn ang="0">
                <a:pos x="2386" y="2742"/>
              </a:cxn>
            </a:cxnLst>
            <a:rect l="0" t="0" r="r" b="b"/>
            <a:pathLst>
              <a:path w="2386" h="2808">
                <a:moveTo>
                  <a:pt x="2386" y="2742"/>
                </a:moveTo>
                <a:lnTo>
                  <a:pt x="79" y="0"/>
                </a:lnTo>
                <a:lnTo>
                  <a:pt x="0" y="66"/>
                </a:lnTo>
                <a:lnTo>
                  <a:pt x="2309"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1" name="Freeform 17"/>
          <p:cNvSpPr>
            <a:spLocks/>
          </p:cNvSpPr>
          <p:nvPr/>
        </p:nvSpPr>
        <p:spPr bwMode="auto">
          <a:xfrm>
            <a:off x="3484563" y="3333750"/>
            <a:ext cx="273050" cy="161925"/>
          </a:xfrm>
          <a:custGeom>
            <a:avLst/>
            <a:gdLst/>
            <a:ahLst/>
            <a:cxnLst>
              <a:cxn ang="0">
                <a:pos x="644" y="682"/>
              </a:cxn>
              <a:cxn ang="0">
                <a:pos x="480" y="0"/>
              </a:cxn>
              <a:cxn ang="0">
                <a:pos x="0" y="405"/>
              </a:cxn>
              <a:cxn ang="0">
                <a:pos x="644" y="682"/>
              </a:cxn>
              <a:cxn ang="0">
                <a:pos x="644" y="682"/>
              </a:cxn>
            </a:cxnLst>
            <a:rect l="0" t="0" r="r" b="b"/>
            <a:pathLst>
              <a:path w="644" h="682">
                <a:moveTo>
                  <a:pt x="644" y="682"/>
                </a:moveTo>
                <a:lnTo>
                  <a:pt x="480"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2" name="Freeform 18"/>
          <p:cNvSpPr>
            <a:spLocks/>
          </p:cNvSpPr>
          <p:nvPr/>
        </p:nvSpPr>
        <p:spPr bwMode="auto">
          <a:xfrm>
            <a:off x="2935288" y="2727325"/>
            <a:ext cx="1009650" cy="668338"/>
          </a:xfrm>
          <a:custGeom>
            <a:avLst/>
            <a:gdLst/>
            <a:ahLst/>
            <a:cxnLst>
              <a:cxn ang="0">
                <a:pos x="2386" y="2742"/>
              </a:cxn>
              <a:cxn ang="0">
                <a:pos x="78" y="0"/>
              </a:cxn>
              <a:cxn ang="0">
                <a:pos x="0" y="66"/>
              </a:cxn>
              <a:cxn ang="0">
                <a:pos x="2308" y="2808"/>
              </a:cxn>
              <a:cxn ang="0">
                <a:pos x="2386" y="2742"/>
              </a:cxn>
            </a:cxnLst>
            <a:rect l="0" t="0" r="r" b="b"/>
            <a:pathLst>
              <a:path w="2386" h="2808">
                <a:moveTo>
                  <a:pt x="2386" y="2742"/>
                </a:moveTo>
                <a:lnTo>
                  <a:pt x="78" y="0"/>
                </a:lnTo>
                <a:lnTo>
                  <a:pt x="0" y="66"/>
                </a:lnTo>
                <a:lnTo>
                  <a:pt x="2308"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3" name="Freeform 19"/>
          <p:cNvSpPr>
            <a:spLocks/>
          </p:cNvSpPr>
          <p:nvPr/>
        </p:nvSpPr>
        <p:spPr bwMode="auto">
          <a:xfrm>
            <a:off x="3821113" y="3333750"/>
            <a:ext cx="269875" cy="161925"/>
          </a:xfrm>
          <a:custGeom>
            <a:avLst/>
            <a:gdLst/>
            <a:ahLst/>
            <a:cxnLst>
              <a:cxn ang="0">
                <a:pos x="644" y="682"/>
              </a:cxn>
              <a:cxn ang="0">
                <a:pos x="479" y="0"/>
              </a:cxn>
              <a:cxn ang="0">
                <a:pos x="0" y="405"/>
              </a:cxn>
              <a:cxn ang="0">
                <a:pos x="644" y="682"/>
              </a:cxn>
              <a:cxn ang="0">
                <a:pos x="644" y="682"/>
              </a:cxn>
            </a:cxnLst>
            <a:rect l="0" t="0" r="r" b="b"/>
            <a:pathLst>
              <a:path w="644" h="682">
                <a:moveTo>
                  <a:pt x="644" y="682"/>
                </a:moveTo>
                <a:lnTo>
                  <a:pt x="479"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4" name="Freeform 20"/>
          <p:cNvSpPr>
            <a:spLocks/>
          </p:cNvSpPr>
          <p:nvPr/>
        </p:nvSpPr>
        <p:spPr bwMode="auto">
          <a:xfrm>
            <a:off x="3270250" y="2727325"/>
            <a:ext cx="1009650" cy="668338"/>
          </a:xfrm>
          <a:custGeom>
            <a:avLst/>
            <a:gdLst/>
            <a:ahLst/>
            <a:cxnLst>
              <a:cxn ang="0">
                <a:pos x="2386" y="2742"/>
              </a:cxn>
              <a:cxn ang="0">
                <a:pos x="79" y="0"/>
              </a:cxn>
              <a:cxn ang="0">
                <a:pos x="0" y="66"/>
              </a:cxn>
              <a:cxn ang="0">
                <a:pos x="2308" y="2808"/>
              </a:cxn>
              <a:cxn ang="0">
                <a:pos x="2386" y="2742"/>
              </a:cxn>
            </a:cxnLst>
            <a:rect l="0" t="0" r="r" b="b"/>
            <a:pathLst>
              <a:path w="2386" h="2808">
                <a:moveTo>
                  <a:pt x="2386" y="2742"/>
                </a:moveTo>
                <a:lnTo>
                  <a:pt x="79" y="0"/>
                </a:lnTo>
                <a:lnTo>
                  <a:pt x="0" y="66"/>
                </a:lnTo>
                <a:lnTo>
                  <a:pt x="2308"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5" name="Freeform 21"/>
          <p:cNvSpPr>
            <a:spLocks/>
          </p:cNvSpPr>
          <p:nvPr/>
        </p:nvSpPr>
        <p:spPr bwMode="auto">
          <a:xfrm>
            <a:off x="4152900" y="3333750"/>
            <a:ext cx="271463" cy="161925"/>
          </a:xfrm>
          <a:custGeom>
            <a:avLst/>
            <a:gdLst/>
            <a:ahLst/>
            <a:cxnLst>
              <a:cxn ang="0">
                <a:pos x="644" y="682"/>
              </a:cxn>
              <a:cxn ang="0">
                <a:pos x="480" y="0"/>
              </a:cxn>
              <a:cxn ang="0">
                <a:pos x="0" y="405"/>
              </a:cxn>
              <a:cxn ang="0">
                <a:pos x="644" y="682"/>
              </a:cxn>
              <a:cxn ang="0">
                <a:pos x="644" y="682"/>
              </a:cxn>
            </a:cxnLst>
            <a:rect l="0" t="0" r="r" b="b"/>
            <a:pathLst>
              <a:path w="644" h="682">
                <a:moveTo>
                  <a:pt x="644" y="682"/>
                </a:moveTo>
                <a:lnTo>
                  <a:pt x="480" y="0"/>
                </a:lnTo>
                <a:lnTo>
                  <a:pt x="0" y="405"/>
                </a:lnTo>
                <a:lnTo>
                  <a:pt x="644" y="682"/>
                </a:lnTo>
                <a:lnTo>
                  <a:pt x="644"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6" name="Freeform 22"/>
          <p:cNvSpPr>
            <a:spLocks/>
          </p:cNvSpPr>
          <p:nvPr/>
        </p:nvSpPr>
        <p:spPr bwMode="auto">
          <a:xfrm>
            <a:off x="3602038" y="2727325"/>
            <a:ext cx="1012825" cy="668338"/>
          </a:xfrm>
          <a:custGeom>
            <a:avLst/>
            <a:gdLst/>
            <a:ahLst/>
            <a:cxnLst>
              <a:cxn ang="0">
                <a:pos x="2386" y="2742"/>
              </a:cxn>
              <a:cxn ang="0">
                <a:pos x="79" y="0"/>
              </a:cxn>
              <a:cxn ang="0">
                <a:pos x="0" y="66"/>
              </a:cxn>
              <a:cxn ang="0">
                <a:pos x="2308" y="2808"/>
              </a:cxn>
              <a:cxn ang="0">
                <a:pos x="2386" y="2742"/>
              </a:cxn>
            </a:cxnLst>
            <a:rect l="0" t="0" r="r" b="b"/>
            <a:pathLst>
              <a:path w="2386" h="2808">
                <a:moveTo>
                  <a:pt x="2386" y="2742"/>
                </a:moveTo>
                <a:lnTo>
                  <a:pt x="79" y="0"/>
                </a:lnTo>
                <a:lnTo>
                  <a:pt x="0" y="66"/>
                </a:lnTo>
                <a:lnTo>
                  <a:pt x="2308"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7" name="Freeform 23"/>
          <p:cNvSpPr>
            <a:spLocks/>
          </p:cNvSpPr>
          <p:nvPr/>
        </p:nvSpPr>
        <p:spPr bwMode="auto">
          <a:xfrm>
            <a:off x="4487863" y="3333750"/>
            <a:ext cx="269875" cy="161925"/>
          </a:xfrm>
          <a:custGeom>
            <a:avLst/>
            <a:gdLst/>
            <a:ahLst/>
            <a:cxnLst>
              <a:cxn ang="0">
                <a:pos x="643" y="682"/>
              </a:cxn>
              <a:cxn ang="0">
                <a:pos x="480" y="0"/>
              </a:cxn>
              <a:cxn ang="0">
                <a:pos x="0" y="405"/>
              </a:cxn>
              <a:cxn ang="0">
                <a:pos x="643" y="682"/>
              </a:cxn>
              <a:cxn ang="0">
                <a:pos x="643" y="682"/>
              </a:cxn>
            </a:cxnLst>
            <a:rect l="0" t="0" r="r" b="b"/>
            <a:pathLst>
              <a:path w="643" h="682">
                <a:moveTo>
                  <a:pt x="643" y="682"/>
                </a:moveTo>
                <a:lnTo>
                  <a:pt x="480" y="0"/>
                </a:lnTo>
                <a:lnTo>
                  <a:pt x="0" y="405"/>
                </a:lnTo>
                <a:lnTo>
                  <a:pt x="643" y="682"/>
                </a:lnTo>
                <a:lnTo>
                  <a:pt x="643" y="68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8" name="Freeform 24"/>
          <p:cNvSpPr>
            <a:spLocks/>
          </p:cNvSpPr>
          <p:nvPr/>
        </p:nvSpPr>
        <p:spPr bwMode="auto">
          <a:xfrm>
            <a:off x="5651500" y="2735263"/>
            <a:ext cx="271463" cy="161925"/>
          </a:xfrm>
          <a:custGeom>
            <a:avLst/>
            <a:gdLst/>
            <a:ahLst/>
            <a:cxnLst>
              <a:cxn ang="0">
                <a:pos x="644" y="0"/>
              </a:cxn>
              <a:cxn ang="0">
                <a:pos x="480" y="681"/>
              </a:cxn>
              <a:cxn ang="0">
                <a:pos x="0" y="278"/>
              </a:cxn>
              <a:cxn ang="0">
                <a:pos x="644" y="0"/>
              </a:cxn>
              <a:cxn ang="0">
                <a:pos x="644" y="0"/>
              </a:cxn>
            </a:cxnLst>
            <a:rect l="0" t="0" r="r" b="b"/>
            <a:pathLst>
              <a:path w="644" h="681">
                <a:moveTo>
                  <a:pt x="644" y="0"/>
                </a:moveTo>
                <a:lnTo>
                  <a:pt x="480" y="681"/>
                </a:lnTo>
                <a:lnTo>
                  <a:pt x="0" y="278"/>
                </a:lnTo>
                <a:lnTo>
                  <a:pt x="644" y="0"/>
                </a:lnTo>
                <a:lnTo>
                  <a:pt x="644" y="0"/>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89" name="Freeform 25"/>
          <p:cNvSpPr>
            <a:spLocks/>
          </p:cNvSpPr>
          <p:nvPr/>
        </p:nvSpPr>
        <p:spPr bwMode="auto">
          <a:xfrm>
            <a:off x="4767263" y="2835275"/>
            <a:ext cx="1011237" cy="668338"/>
          </a:xfrm>
          <a:custGeom>
            <a:avLst/>
            <a:gdLst/>
            <a:ahLst/>
            <a:cxnLst>
              <a:cxn ang="0">
                <a:pos x="79" y="2808"/>
              </a:cxn>
              <a:cxn ang="0">
                <a:pos x="2386" y="66"/>
              </a:cxn>
              <a:cxn ang="0">
                <a:pos x="2308" y="0"/>
              </a:cxn>
              <a:cxn ang="0">
                <a:pos x="0" y="2743"/>
              </a:cxn>
              <a:cxn ang="0">
                <a:pos x="79" y="2808"/>
              </a:cxn>
            </a:cxnLst>
            <a:rect l="0" t="0" r="r" b="b"/>
            <a:pathLst>
              <a:path w="2386" h="2808">
                <a:moveTo>
                  <a:pt x="79" y="2808"/>
                </a:moveTo>
                <a:lnTo>
                  <a:pt x="2386" y="66"/>
                </a:lnTo>
                <a:lnTo>
                  <a:pt x="2308" y="0"/>
                </a:lnTo>
                <a:lnTo>
                  <a:pt x="0" y="2743"/>
                </a:lnTo>
                <a:lnTo>
                  <a:pt x="79" y="2808"/>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90" name="Freeform 26"/>
          <p:cNvSpPr>
            <a:spLocks/>
          </p:cNvSpPr>
          <p:nvPr/>
        </p:nvSpPr>
        <p:spPr bwMode="auto">
          <a:xfrm>
            <a:off x="5983288" y="2735263"/>
            <a:ext cx="276225" cy="161925"/>
          </a:xfrm>
          <a:custGeom>
            <a:avLst/>
            <a:gdLst/>
            <a:ahLst/>
            <a:cxnLst>
              <a:cxn ang="0">
                <a:pos x="644" y="0"/>
              </a:cxn>
              <a:cxn ang="0">
                <a:pos x="480" y="681"/>
              </a:cxn>
              <a:cxn ang="0">
                <a:pos x="0" y="278"/>
              </a:cxn>
              <a:cxn ang="0">
                <a:pos x="644" y="0"/>
              </a:cxn>
              <a:cxn ang="0">
                <a:pos x="644" y="0"/>
              </a:cxn>
            </a:cxnLst>
            <a:rect l="0" t="0" r="r" b="b"/>
            <a:pathLst>
              <a:path w="644" h="681">
                <a:moveTo>
                  <a:pt x="644" y="0"/>
                </a:moveTo>
                <a:lnTo>
                  <a:pt x="480" y="681"/>
                </a:lnTo>
                <a:lnTo>
                  <a:pt x="0" y="278"/>
                </a:lnTo>
                <a:lnTo>
                  <a:pt x="644" y="0"/>
                </a:lnTo>
                <a:lnTo>
                  <a:pt x="644" y="0"/>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91" name="Freeform 27"/>
          <p:cNvSpPr>
            <a:spLocks/>
          </p:cNvSpPr>
          <p:nvPr/>
        </p:nvSpPr>
        <p:spPr bwMode="auto">
          <a:xfrm>
            <a:off x="5100638" y="2835275"/>
            <a:ext cx="1012825" cy="668338"/>
          </a:xfrm>
          <a:custGeom>
            <a:avLst/>
            <a:gdLst/>
            <a:ahLst/>
            <a:cxnLst>
              <a:cxn ang="0">
                <a:pos x="77" y="2808"/>
              </a:cxn>
              <a:cxn ang="0">
                <a:pos x="2386" y="66"/>
              </a:cxn>
              <a:cxn ang="0">
                <a:pos x="2307" y="0"/>
              </a:cxn>
              <a:cxn ang="0">
                <a:pos x="0" y="2743"/>
              </a:cxn>
              <a:cxn ang="0">
                <a:pos x="77" y="2808"/>
              </a:cxn>
            </a:cxnLst>
            <a:rect l="0" t="0" r="r" b="b"/>
            <a:pathLst>
              <a:path w="2386" h="2808">
                <a:moveTo>
                  <a:pt x="77" y="2808"/>
                </a:moveTo>
                <a:lnTo>
                  <a:pt x="2386" y="66"/>
                </a:lnTo>
                <a:lnTo>
                  <a:pt x="2307" y="0"/>
                </a:lnTo>
                <a:lnTo>
                  <a:pt x="0" y="2743"/>
                </a:lnTo>
                <a:lnTo>
                  <a:pt x="77" y="2808"/>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92" name="Freeform 28"/>
          <p:cNvSpPr>
            <a:spLocks/>
          </p:cNvSpPr>
          <p:nvPr/>
        </p:nvSpPr>
        <p:spPr bwMode="auto">
          <a:xfrm>
            <a:off x="6318250" y="2735263"/>
            <a:ext cx="273050" cy="161925"/>
          </a:xfrm>
          <a:custGeom>
            <a:avLst/>
            <a:gdLst/>
            <a:ahLst/>
            <a:cxnLst>
              <a:cxn ang="0">
                <a:pos x="644" y="0"/>
              </a:cxn>
              <a:cxn ang="0">
                <a:pos x="480" y="681"/>
              </a:cxn>
              <a:cxn ang="0">
                <a:pos x="0" y="278"/>
              </a:cxn>
              <a:cxn ang="0">
                <a:pos x="644" y="0"/>
              </a:cxn>
              <a:cxn ang="0">
                <a:pos x="644" y="0"/>
              </a:cxn>
            </a:cxnLst>
            <a:rect l="0" t="0" r="r" b="b"/>
            <a:pathLst>
              <a:path w="644" h="681">
                <a:moveTo>
                  <a:pt x="644" y="0"/>
                </a:moveTo>
                <a:lnTo>
                  <a:pt x="480" y="681"/>
                </a:lnTo>
                <a:lnTo>
                  <a:pt x="0" y="278"/>
                </a:lnTo>
                <a:lnTo>
                  <a:pt x="644" y="0"/>
                </a:lnTo>
                <a:lnTo>
                  <a:pt x="644" y="0"/>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139293" name="Freeform 29"/>
          <p:cNvSpPr>
            <a:spLocks/>
          </p:cNvSpPr>
          <p:nvPr/>
        </p:nvSpPr>
        <p:spPr bwMode="auto">
          <a:xfrm>
            <a:off x="5435600" y="2835275"/>
            <a:ext cx="1009650" cy="668338"/>
          </a:xfrm>
          <a:custGeom>
            <a:avLst/>
            <a:gdLst/>
            <a:ahLst/>
            <a:cxnLst>
              <a:cxn ang="0">
                <a:pos x="78" y="2808"/>
              </a:cxn>
              <a:cxn ang="0">
                <a:pos x="2386" y="66"/>
              </a:cxn>
              <a:cxn ang="0">
                <a:pos x="2307" y="0"/>
              </a:cxn>
              <a:cxn ang="0">
                <a:pos x="0" y="2743"/>
              </a:cxn>
              <a:cxn ang="0">
                <a:pos x="78" y="2808"/>
              </a:cxn>
            </a:cxnLst>
            <a:rect l="0" t="0" r="r" b="b"/>
            <a:pathLst>
              <a:path w="2386" h="2808">
                <a:moveTo>
                  <a:pt x="78" y="2808"/>
                </a:moveTo>
                <a:lnTo>
                  <a:pt x="2386" y="66"/>
                </a:lnTo>
                <a:lnTo>
                  <a:pt x="2307" y="0"/>
                </a:lnTo>
                <a:lnTo>
                  <a:pt x="0" y="2743"/>
                </a:lnTo>
                <a:lnTo>
                  <a:pt x="78" y="2808"/>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
        <p:nvSpPr>
          <p:cNvPr id="30751" name="Freeform 30"/>
          <p:cNvSpPr>
            <a:spLocks/>
          </p:cNvSpPr>
          <p:nvPr/>
        </p:nvSpPr>
        <p:spPr bwMode="auto">
          <a:xfrm>
            <a:off x="1935163" y="3636963"/>
            <a:ext cx="1009650"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9" y="0"/>
                </a:lnTo>
                <a:lnTo>
                  <a:pt x="0" y="65"/>
                </a:lnTo>
                <a:lnTo>
                  <a:pt x="2308" y="2808"/>
                </a:lnTo>
                <a:lnTo>
                  <a:pt x="2386" y="2742"/>
                </a:lnTo>
                <a:close/>
              </a:path>
            </a:pathLst>
          </a:custGeom>
          <a:solidFill>
            <a:srgbClr val="0070C0"/>
          </a:solidFill>
          <a:ln w="9525">
            <a:noFill/>
            <a:round/>
            <a:headEnd/>
            <a:tailEnd/>
          </a:ln>
        </p:spPr>
        <p:txBody>
          <a:bodyPr/>
          <a:lstStyle/>
          <a:p>
            <a:endParaRPr lang="en-US"/>
          </a:p>
        </p:txBody>
      </p:sp>
      <p:sp>
        <p:nvSpPr>
          <p:cNvPr id="30752" name="Freeform 31"/>
          <p:cNvSpPr>
            <a:spLocks/>
          </p:cNvSpPr>
          <p:nvPr/>
        </p:nvSpPr>
        <p:spPr bwMode="auto">
          <a:xfrm>
            <a:off x="2817813" y="4243388"/>
            <a:ext cx="273050" cy="161925"/>
          </a:xfrm>
          <a:custGeom>
            <a:avLst/>
            <a:gdLst>
              <a:gd name="T0" fmla="*/ 2147483647 w 644"/>
              <a:gd name="T1" fmla="*/ 2147483647 h 681"/>
              <a:gd name="T2" fmla="*/ 2147483647 w 644"/>
              <a:gd name="T3" fmla="*/ 0 h 681"/>
              <a:gd name="T4" fmla="*/ 0 w 644"/>
              <a:gd name="T5" fmla="*/ 2147483647 h 681"/>
              <a:gd name="T6" fmla="*/ 2147483647 w 644"/>
              <a:gd name="T7" fmla="*/ 2147483647 h 681"/>
              <a:gd name="T8" fmla="*/ 2147483647 w 644"/>
              <a:gd name="T9" fmla="*/ 2147483647 h 681"/>
              <a:gd name="T10" fmla="*/ 0 60000 65536"/>
              <a:gd name="T11" fmla="*/ 0 60000 65536"/>
              <a:gd name="T12" fmla="*/ 0 60000 65536"/>
              <a:gd name="T13" fmla="*/ 0 60000 65536"/>
              <a:gd name="T14" fmla="*/ 0 60000 65536"/>
              <a:gd name="T15" fmla="*/ 0 w 644"/>
              <a:gd name="T16" fmla="*/ 0 h 681"/>
              <a:gd name="T17" fmla="*/ 644 w 644"/>
              <a:gd name="T18" fmla="*/ 681 h 681"/>
            </a:gdLst>
            <a:ahLst/>
            <a:cxnLst>
              <a:cxn ang="T10">
                <a:pos x="T0" y="T1"/>
              </a:cxn>
              <a:cxn ang="T11">
                <a:pos x="T2" y="T3"/>
              </a:cxn>
              <a:cxn ang="T12">
                <a:pos x="T4" y="T5"/>
              </a:cxn>
              <a:cxn ang="T13">
                <a:pos x="T6" y="T7"/>
              </a:cxn>
              <a:cxn ang="T14">
                <a:pos x="T8" y="T9"/>
              </a:cxn>
            </a:cxnLst>
            <a:rect l="T15" t="T16" r="T17" b="T18"/>
            <a:pathLst>
              <a:path w="644" h="681">
                <a:moveTo>
                  <a:pt x="644" y="681"/>
                </a:moveTo>
                <a:lnTo>
                  <a:pt x="480" y="0"/>
                </a:lnTo>
                <a:lnTo>
                  <a:pt x="0" y="403"/>
                </a:lnTo>
                <a:lnTo>
                  <a:pt x="644" y="681"/>
                </a:lnTo>
                <a:close/>
              </a:path>
            </a:pathLst>
          </a:custGeom>
          <a:solidFill>
            <a:srgbClr val="0070C0"/>
          </a:solidFill>
          <a:ln w="9525">
            <a:noFill/>
            <a:round/>
            <a:headEnd/>
            <a:tailEnd/>
          </a:ln>
        </p:spPr>
        <p:txBody>
          <a:bodyPr/>
          <a:lstStyle/>
          <a:p>
            <a:endParaRPr lang="en-US"/>
          </a:p>
        </p:txBody>
      </p:sp>
      <p:sp>
        <p:nvSpPr>
          <p:cNvPr id="30753" name="Freeform 32"/>
          <p:cNvSpPr>
            <a:spLocks/>
          </p:cNvSpPr>
          <p:nvPr/>
        </p:nvSpPr>
        <p:spPr bwMode="auto">
          <a:xfrm>
            <a:off x="2268538" y="3636963"/>
            <a:ext cx="1009650"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9" y="0"/>
                </a:lnTo>
                <a:lnTo>
                  <a:pt x="0" y="65"/>
                </a:lnTo>
                <a:lnTo>
                  <a:pt x="2307" y="2808"/>
                </a:lnTo>
                <a:lnTo>
                  <a:pt x="2386" y="2742"/>
                </a:lnTo>
                <a:close/>
              </a:path>
            </a:pathLst>
          </a:custGeom>
          <a:solidFill>
            <a:srgbClr val="0070C0"/>
          </a:solidFill>
          <a:ln w="9525">
            <a:noFill/>
            <a:round/>
            <a:headEnd/>
            <a:tailEnd/>
          </a:ln>
        </p:spPr>
        <p:txBody>
          <a:bodyPr/>
          <a:lstStyle/>
          <a:p>
            <a:endParaRPr lang="en-US"/>
          </a:p>
        </p:txBody>
      </p:sp>
      <p:sp>
        <p:nvSpPr>
          <p:cNvPr id="30754" name="Freeform 33"/>
          <p:cNvSpPr>
            <a:spLocks/>
          </p:cNvSpPr>
          <p:nvPr/>
        </p:nvSpPr>
        <p:spPr bwMode="auto">
          <a:xfrm>
            <a:off x="3154363" y="4243388"/>
            <a:ext cx="269875" cy="161925"/>
          </a:xfrm>
          <a:custGeom>
            <a:avLst/>
            <a:gdLst>
              <a:gd name="T0" fmla="*/ 2147483647 w 643"/>
              <a:gd name="T1" fmla="*/ 2147483647 h 681"/>
              <a:gd name="T2" fmla="*/ 2147483647 w 643"/>
              <a:gd name="T3" fmla="*/ 0 h 681"/>
              <a:gd name="T4" fmla="*/ 0 w 643"/>
              <a:gd name="T5" fmla="*/ 2147483647 h 681"/>
              <a:gd name="T6" fmla="*/ 2147483647 w 643"/>
              <a:gd name="T7" fmla="*/ 2147483647 h 681"/>
              <a:gd name="T8" fmla="*/ 2147483647 w 643"/>
              <a:gd name="T9" fmla="*/ 2147483647 h 681"/>
              <a:gd name="T10" fmla="*/ 0 60000 65536"/>
              <a:gd name="T11" fmla="*/ 0 60000 65536"/>
              <a:gd name="T12" fmla="*/ 0 60000 65536"/>
              <a:gd name="T13" fmla="*/ 0 60000 65536"/>
              <a:gd name="T14" fmla="*/ 0 60000 65536"/>
              <a:gd name="T15" fmla="*/ 0 w 643"/>
              <a:gd name="T16" fmla="*/ 0 h 681"/>
              <a:gd name="T17" fmla="*/ 643 w 643"/>
              <a:gd name="T18" fmla="*/ 681 h 681"/>
            </a:gdLst>
            <a:ahLst/>
            <a:cxnLst>
              <a:cxn ang="T10">
                <a:pos x="T0" y="T1"/>
              </a:cxn>
              <a:cxn ang="T11">
                <a:pos x="T2" y="T3"/>
              </a:cxn>
              <a:cxn ang="T12">
                <a:pos x="T4" y="T5"/>
              </a:cxn>
              <a:cxn ang="T13">
                <a:pos x="T6" y="T7"/>
              </a:cxn>
              <a:cxn ang="T14">
                <a:pos x="T8" y="T9"/>
              </a:cxn>
            </a:cxnLst>
            <a:rect l="T15" t="T16" r="T17" b="T18"/>
            <a:pathLst>
              <a:path w="643" h="681">
                <a:moveTo>
                  <a:pt x="643" y="681"/>
                </a:moveTo>
                <a:lnTo>
                  <a:pt x="480" y="0"/>
                </a:lnTo>
                <a:lnTo>
                  <a:pt x="0" y="403"/>
                </a:lnTo>
                <a:lnTo>
                  <a:pt x="643" y="681"/>
                </a:lnTo>
                <a:close/>
              </a:path>
            </a:pathLst>
          </a:custGeom>
          <a:solidFill>
            <a:srgbClr val="0070C0"/>
          </a:solidFill>
          <a:ln w="9525">
            <a:noFill/>
            <a:round/>
            <a:headEnd/>
            <a:tailEnd/>
          </a:ln>
        </p:spPr>
        <p:txBody>
          <a:bodyPr/>
          <a:lstStyle/>
          <a:p>
            <a:endParaRPr lang="en-US"/>
          </a:p>
        </p:txBody>
      </p:sp>
      <p:sp>
        <p:nvSpPr>
          <p:cNvPr id="30755" name="Freeform 34"/>
          <p:cNvSpPr>
            <a:spLocks/>
          </p:cNvSpPr>
          <p:nvPr/>
        </p:nvSpPr>
        <p:spPr bwMode="auto">
          <a:xfrm>
            <a:off x="2603500" y="3636963"/>
            <a:ext cx="1009650"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9" y="0"/>
                </a:lnTo>
                <a:lnTo>
                  <a:pt x="0" y="65"/>
                </a:lnTo>
                <a:lnTo>
                  <a:pt x="2308" y="2808"/>
                </a:lnTo>
                <a:lnTo>
                  <a:pt x="2386" y="2742"/>
                </a:lnTo>
                <a:close/>
              </a:path>
            </a:pathLst>
          </a:custGeom>
          <a:solidFill>
            <a:srgbClr val="0070C0"/>
          </a:solidFill>
          <a:ln w="9525">
            <a:noFill/>
            <a:round/>
            <a:headEnd/>
            <a:tailEnd/>
          </a:ln>
        </p:spPr>
        <p:txBody>
          <a:bodyPr/>
          <a:lstStyle/>
          <a:p>
            <a:endParaRPr lang="en-US"/>
          </a:p>
        </p:txBody>
      </p:sp>
      <p:sp>
        <p:nvSpPr>
          <p:cNvPr id="30756" name="Freeform 35"/>
          <p:cNvSpPr>
            <a:spLocks/>
          </p:cNvSpPr>
          <p:nvPr/>
        </p:nvSpPr>
        <p:spPr bwMode="auto">
          <a:xfrm>
            <a:off x="3486150" y="4243388"/>
            <a:ext cx="273050" cy="161925"/>
          </a:xfrm>
          <a:custGeom>
            <a:avLst/>
            <a:gdLst>
              <a:gd name="T0" fmla="*/ 2147483647 w 644"/>
              <a:gd name="T1" fmla="*/ 2147483647 h 681"/>
              <a:gd name="T2" fmla="*/ 2147483647 w 644"/>
              <a:gd name="T3" fmla="*/ 0 h 681"/>
              <a:gd name="T4" fmla="*/ 0 w 644"/>
              <a:gd name="T5" fmla="*/ 2147483647 h 681"/>
              <a:gd name="T6" fmla="*/ 2147483647 w 644"/>
              <a:gd name="T7" fmla="*/ 2147483647 h 681"/>
              <a:gd name="T8" fmla="*/ 2147483647 w 644"/>
              <a:gd name="T9" fmla="*/ 2147483647 h 681"/>
              <a:gd name="T10" fmla="*/ 0 60000 65536"/>
              <a:gd name="T11" fmla="*/ 0 60000 65536"/>
              <a:gd name="T12" fmla="*/ 0 60000 65536"/>
              <a:gd name="T13" fmla="*/ 0 60000 65536"/>
              <a:gd name="T14" fmla="*/ 0 60000 65536"/>
              <a:gd name="T15" fmla="*/ 0 w 644"/>
              <a:gd name="T16" fmla="*/ 0 h 681"/>
              <a:gd name="T17" fmla="*/ 644 w 644"/>
              <a:gd name="T18" fmla="*/ 681 h 681"/>
            </a:gdLst>
            <a:ahLst/>
            <a:cxnLst>
              <a:cxn ang="T10">
                <a:pos x="T0" y="T1"/>
              </a:cxn>
              <a:cxn ang="T11">
                <a:pos x="T2" y="T3"/>
              </a:cxn>
              <a:cxn ang="T12">
                <a:pos x="T4" y="T5"/>
              </a:cxn>
              <a:cxn ang="T13">
                <a:pos x="T6" y="T7"/>
              </a:cxn>
              <a:cxn ang="T14">
                <a:pos x="T8" y="T9"/>
              </a:cxn>
            </a:cxnLst>
            <a:rect l="T15" t="T16" r="T17" b="T18"/>
            <a:pathLst>
              <a:path w="644" h="681">
                <a:moveTo>
                  <a:pt x="644" y="681"/>
                </a:moveTo>
                <a:lnTo>
                  <a:pt x="480" y="0"/>
                </a:lnTo>
                <a:lnTo>
                  <a:pt x="0" y="403"/>
                </a:lnTo>
                <a:lnTo>
                  <a:pt x="644" y="681"/>
                </a:lnTo>
                <a:close/>
              </a:path>
            </a:pathLst>
          </a:custGeom>
          <a:solidFill>
            <a:srgbClr val="0070C0"/>
          </a:solidFill>
          <a:ln w="9525">
            <a:noFill/>
            <a:round/>
            <a:headEnd/>
            <a:tailEnd/>
          </a:ln>
        </p:spPr>
        <p:txBody>
          <a:bodyPr/>
          <a:lstStyle/>
          <a:p>
            <a:endParaRPr lang="en-US"/>
          </a:p>
        </p:txBody>
      </p:sp>
      <p:sp>
        <p:nvSpPr>
          <p:cNvPr id="30757" name="Freeform 36"/>
          <p:cNvSpPr>
            <a:spLocks/>
          </p:cNvSpPr>
          <p:nvPr/>
        </p:nvSpPr>
        <p:spPr bwMode="auto">
          <a:xfrm>
            <a:off x="2938463" y="3636963"/>
            <a:ext cx="1009650" cy="666750"/>
          </a:xfrm>
          <a:custGeom>
            <a:avLst/>
            <a:gdLst>
              <a:gd name="T0" fmla="*/ 2147483647 w 2387"/>
              <a:gd name="T1" fmla="*/ 2147483647 h 2808"/>
              <a:gd name="T2" fmla="*/ 2147483647 w 2387"/>
              <a:gd name="T3" fmla="*/ 0 h 2808"/>
              <a:gd name="T4" fmla="*/ 0 w 2387"/>
              <a:gd name="T5" fmla="*/ 2147483647 h 2808"/>
              <a:gd name="T6" fmla="*/ 2147483647 w 2387"/>
              <a:gd name="T7" fmla="*/ 2147483647 h 2808"/>
              <a:gd name="T8" fmla="*/ 2147483647 w 2387"/>
              <a:gd name="T9" fmla="*/ 2147483647 h 2808"/>
              <a:gd name="T10" fmla="*/ 0 60000 65536"/>
              <a:gd name="T11" fmla="*/ 0 60000 65536"/>
              <a:gd name="T12" fmla="*/ 0 60000 65536"/>
              <a:gd name="T13" fmla="*/ 0 60000 65536"/>
              <a:gd name="T14" fmla="*/ 0 60000 65536"/>
              <a:gd name="T15" fmla="*/ 0 w 2387"/>
              <a:gd name="T16" fmla="*/ 0 h 2808"/>
              <a:gd name="T17" fmla="*/ 2387 w 2387"/>
              <a:gd name="T18" fmla="*/ 2808 h 2808"/>
            </a:gdLst>
            <a:ahLst/>
            <a:cxnLst>
              <a:cxn ang="T10">
                <a:pos x="T0" y="T1"/>
              </a:cxn>
              <a:cxn ang="T11">
                <a:pos x="T2" y="T3"/>
              </a:cxn>
              <a:cxn ang="T12">
                <a:pos x="T4" y="T5"/>
              </a:cxn>
              <a:cxn ang="T13">
                <a:pos x="T6" y="T7"/>
              </a:cxn>
              <a:cxn ang="T14">
                <a:pos x="T8" y="T9"/>
              </a:cxn>
            </a:cxnLst>
            <a:rect l="T15" t="T16" r="T17" b="T18"/>
            <a:pathLst>
              <a:path w="2387" h="2808">
                <a:moveTo>
                  <a:pt x="2387" y="2742"/>
                </a:moveTo>
                <a:lnTo>
                  <a:pt x="79" y="0"/>
                </a:lnTo>
                <a:lnTo>
                  <a:pt x="0" y="65"/>
                </a:lnTo>
                <a:lnTo>
                  <a:pt x="2308" y="2808"/>
                </a:lnTo>
                <a:lnTo>
                  <a:pt x="2387" y="2742"/>
                </a:lnTo>
                <a:close/>
              </a:path>
            </a:pathLst>
          </a:custGeom>
          <a:solidFill>
            <a:srgbClr val="0070C0"/>
          </a:solidFill>
          <a:ln w="9525">
            <a:noFill/>
            <a:round/>
            <a:headEnd/>
            <a:tailEnd/>
          </a:ln>
        </p:spPr>
        <p:txBody>
          <a:bodyPr/>
          <a:lstStyle/>
          <a:p>
            <a:endParaRPr lang="en-US"/>
          </a:p>
        </p:txBody>
      </p:sp>
      <p:sp>
        <p:nvSpPr>
          <p:cNvPr id="30758" name="Freeform 37"/>
          <p:cNvSpPr>
            <a:spLocks/>
          </p:cNvSpPr>
          <p:nvPr/>
        </p:nvSpPr>
        <p:spPr bwMode="auto">
          <a:xfrm>
            <a:off x="3821113" y="4243388"/>
            <a:ext cx="273050" cy="161925"/>
          </a:xfrm>
          <a:custGeom>
            <a:avLst/>
            <a:gdLst>
              <a:gd name="T0" fmla="*/ 2147483647 w 644"/>
              <a:gd name="T1" fmla="*/ 2147483647 h 681"/>
              <a:gd name="T2" fmla="*/ 2147483647 w 644"/>
              <a:gd name="T3" fmla="*/ 0 h 681"/>
              <a:gd name="T4" fmla="*/ 0 w 644"/>
              <a:gd name="T5" fmla="*/ 2147483647 h 681"/>
              <a:gd name="T6" fmla="*/ 2147483647 w 644"/>
              <a:gd name="T7" fmla="*/ 2147483647 h 681"/>
              <a:gd name="T8" fmla="*/ 2147483647 w 644"/>
              <a:gd name="T9" fmla="*/ 2147483647 h 681"/>
              <a:gd name="T10" fmla="*/ 0 60000 65536"/>
              <a:gd name="T11" fmla="*/ 0 60000 65536"/>
              <a:gd name="T12" fmla="*/ 0 60000 65536"/>
              <a:gd name="T13" fmla="*/ 0 60000 65536"/>
              <a:gd name="T14" fmla="*/ 0 60000 65536"/>
              <a:gd name="T15" fmla="*/ 0 w 644"/>
              <a:gd name="T16" fmla="*/ 0 h 681"/>
              <a:gd name="T17" fmla="*/ 644 w 644"/>
              <a:gd name="T18" fmla="*/ 681 h 681"/>
            </a:gdLst>
            <a:ahLst/>
            <a:cxnLst>
              <a:cxn ang="T10">
                <a:pos x="T0" y="T1"/>
              </a:cxn>
              <a:cxn ang="T11">
                <a:pos x="T2" y="T3"/>
              </a:cxn>
              <a:cxn ang="T12">
                <a:pos x="T4" y="T5"/>
              </a:cxn>
              <a:cxn ang="T13">
                <a:pos x="T6" y="T7"/>
              </a:cxn>
              <a:cxn ang="T14">
                <a:pos x="T8" y="T9"/>
              </a:cxn>
            </a:cxnLst>
            <a:rect l="T15" t="T16" r="T17" b="T18"/>
            <a:pathLst>
              <a:path w="644" h="681">
                <a:moveTo>
                  <a:pt x="644" y="681"/>
                </a:moveTo>
                <a:lnTo>
                  <a:pt x="480" y="0"/>
                </a:lnTo>
                <a:lnTo>
                  <a:pt x="0" y="403"/>
                </a:lnTo>
                <a:lnTo>
                  <a:pt x="644" y="681"/>
                </a:lnTo>
                <a:close/>
              </a:path>
            </a:pathLst>
          </a:custGeom>
          <a:solidFill>
            <a:srgbClr val="0070C0"/>
          </a:solidFill>
          <a:ln w="9525">
            <a:noFill/>
            <a:round/>
            <a:headEnd/>
            <a:tailEnd/>
          </a:ln>
        </p:spPr>
        <p:txBody>
          <a:bodyPr/>
          <a:lstStyle/>
          <a:p>
            <a:endParaRPr lang="en-US"/>
          </a:p>
        </p:txBody>
      </p:sp>
      <p:sp>
        <p:nvSpPr>
          <p:cNvPr id="30759" name="Freeform 38"/>
          <p:cNvSpPr>
            <a:spLocks/>
          </p:cNvSpPr>
          <p:nvPr/>
        </p:nvSpPr>
        <p:spPr bwMode="auto">
          <a:xfrm>
            <a:off x="3271838" y="3636963"/>
            <a:ext cx="1009650"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7" y="0"/>
                </a:lnTo>
                <a:lnTo>
                  <a:pt x="0" y="65"/>
                </a:lnTo>
                <a:lnTo>
                  <a:pt x="2307" y="2808"/>
                </a:lnTo>
                <a:lnTo>
                  <a:pt x="2386" y="2742"/>
                </a:lnTo>
                <a:close/>
              </a:path>
            </a:pathLst>
          </a:custGeom>
          <a:solidFill>
            <a:srgbClr val="0070C0"/>
          </a:solidFill>
          <a:ln w="9525">
            <a:noFill/>
            <a:round/>
            <a:headEnd/>
            <a:tailEnd/>
          </a:ln>
        </p:spPr>
        <p:txBody>
          <a:bodyPr/>
          <a:lstStyle/>
          <a:p>
            <a:endParaRPr lang="en-US"/>
          </a:p>
        </p:txBody>
      </p:sp>
      <p:sp>
        <p:nvSpPr>
          <p:cNvPr id="30760" name="Freeform 39"/>
          <p:cNvSpPr>
            <a:spLocks/>
          </p:cNvSpPr>
          <p:nvPr/>
        </p:nvSpPr>
        <p:spPr bwMode="auto">
          <a:xfrm>
            <a:off x="4154488" y="4243388"/>
            <a:ext cx="271462" cy="161925"/>
          </a:xfrm>
          <a:custGeom>
            <a:avLst/>
            <a:gdLst>
              <a:gd name="T0" fmla="*/ 2147483647 w 644"/>
              <a:gd name="T1" fmla="*/ 2147483647 h 681"/>
              <a:gd name="T2" fmla="*/ 2147483647 w 644"/>
              <a:gd name="T3" fmla="*/ 0 h 681"/>
              <a:gd name="T4" fmla="*/ 0 w 644"/>
              <a:gd name="T5" fmla="*/ 2147483647 h 681"/>
              <a:gd name="T6" fmla="*/ 2147483647 w 644"/>
              <a:gd name="T7" fmla="*/ 2147483647 h 681"/>
              <a:gd name="T8" fmla="*/ 2147483647 w 644"/>
              <a:gd name="T9" fmla="*/ 2147483647 h 681"/>
              <a:gd name="T10" fmla="*/ 0 60000 65536"/>
              <a:gd name="T11" fmla="*/ 0 60000 65536"/>
              <a:gd name="T12" fmla="*/ 0 60000 65536"/>
              <a:gd name="T13" fmla="*/ 0 60000 65536"/>
              <a:gd name="T14" fmla="*/ 0 60000 65536"/>
              <a:gd name="T15" fmla="*/ 0 w 644"/>
              <a:gd name="T16" fmla="*/ 0 h 681"/>
              <a:gd name="T17" fmla="*/ 644 w 644"/>
              <a:gd name="T18" fmla="*/ 681 h 681"/>
            </a:gdLst>
            <a:ahLst/>
            <a:cxnLst>
              <a:cxn ang="T10">
                <a:pos x="T0" y="T1"/>
              </a:cxn>
              <a:cxn ang="T11">
                <a:pos x="T2" y="T3"/>
              </a:cxn>
              <a:cxn ang="T12">
                <a:pos x="T4" y="T5"/>
              </a:cxn>
              <a:cxn ang="T13">
                <a:pos x="T6" y="T7"/>
              </a:cxn>
              <a:cxn ang="T14">
                <a:pos x="T8" y="T9"/>
              </a:cxn>
            </a:cxnLst>
            <a:rect l="T15" t="T16" r="T17" b="T18"/>
            <a:pathLst>
              <a:path w="644" h="681">
                <a:moveTo>
                  <a:pt x="644" y="681"/>
                </a:moveTo>
                <a:lnTo>
                  <a:pt x="480" y="0"/>
                </a:lnTo>
                <a:lnTo>
                  <a:pt x="0" y="403"/>
                </a:lnTo>
                <a:lnTo>
                  <a:pt x="644" y="681"/>
                </a:lnTo>
                <a:close/>
              </a:path>
            </a:pathLst>
          </a:custGeom>
          <a:solidFill>
            <a:srgbClr val="0070C0"/>
          </a:solidFill>
          <a:ln w="9525">
            <a:noFill/>
            <a:round/>
            <a:headEnd/>
            <a:tailEnd/>
          </a:ln>
        </p:spPr>
        <p:txBody>
          <a:bodyPr/>
          <a:lstStyle/>
          <a:p>
            <a:endParaRPr lang="en-US"/>
          </a:p>
        </p:txBody>
      </p:sp>
      <p:sp>
        <p:nvSpPr>
          <p:cNvPr id="30761" name="Freeform 40"/>
          <p:cNvSpPr>
            <a:spLocks/>
          </p:cNvSpPr>
          <p:nvPr/>
        </p:nvSpPr>
        <p:spPr bwMode="auto">
          <a:xfrm>
            <a:off x="3605213" y="3636963"/>
            <a:ext cx="1011237"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8" y="0"/>
                </a:lnTo>
                <a:lnTo>
                  <a:pt x="0" y="65"/>
                </a:lnTo>
                <a:lnTo>
                  <a:pt x="2307" y="2808"/>
                </a:lnTo>
                <a:lnTo>
                  <a:pt x="2386" y="2742"/>
                </a:lnTo>
                <a:close/>
              </a:path>
            </a:pathLst>
          </a:custGeom>
          <a:solidFill>
            <a:srgbClr val="0070C0"/>
          </a:solidFill>
          <a:ln w="9525">
            <a:noFill/>
            <a:round/>
            <a:headEnd/>
            <a:tailEnd/>
          </a:ln>
        </p:spPr>
        <p:txBody>
          <a:bodyPr/>
          <a:lstStyle/>
          <a:p>
            <a:endParaRPr lang="en-US"/>
          </a:p>
        </p:txBody>
      </p:sp>
      <p:sp>
        <p:nvSpPr>
          <p:cNvPr id="30762" name="Freeform 41"/>
          <p:cNvSpPr>
            <a:spLocks/>
          </p:cNvSpPr>
          <p:nvPr/>
        </p:nvSpPr>
        <p:spPr bwMode="auto">
          <a:xfrm>
            <a:off x="4489450" y="4243388"/>
            <a:ext cx="271463" cy="161925"/>
          </a:xfrm>
          <a:custGeom>
            <a:avLst/>
            <a:gdLst>
              <a:gd name="T0" fmla="*/ 2147483647 w 643"/>
              <a:gd name="T1" fmla="*/ 2147483647 h 681"/>
              <a:gd name="T2" fmla="*/ 2147483647 w 643"/>
              <a:gd name="T3" fmla="*/ 0 h 681"/>
              <a:gd name="T4" fmla="*/ 0 w 643"/>
              <a:gd name="T5" fmla="*/ 2147483647 h 681"/>
              <a:gd name="T6" fmla="*/ 2147483647 w 643"/>
              <a:gd name="T7" fmla="*/ 2147483647 h 681"/>
              <a:gd name="T8" fmla="*/ 2147483647 w 643"/>
              <a:gd name="T9" fmla="*/ 2147483647 h 681"/>
              <a:gd name="T10" fmla="*/ 0 60000 65536"/>
              <a:gd name="T11" fmla="*/ 0 60000 65536"/>
              <a:gd name="T12" fmla="*/ 0 60000 65536"/>
              <a:gd name="T13" fmla="*/ 0 60000 65536"/>
              <a:gd name="T14" fmla="*/ 0 60000 65536"/>
              <a:gd name="T15" fmla="*/ 0 w 643"/>
              <a:gd name="T16" fmla="*/ 0 h 681"/>
              <a:gd name="T17" fmla="*/ 643 w 643"/>
              <a:gd name="T18" fmla="*/ 681 h 681"/>
            </a:gdLst>
            <a:ahLst/>
            <a:cxnLst>
              <a:cxn ang="T10">
                <a:pos x="T0" y="T1"/>
              </a:cxn>
              <a:cxn ang="T11">
                <a:pos x="T2" y="T3"/>
              </a:cxn>
              <a:cxn ang="T12">
                <a:pos x="T4" y="T5"/>
              </a:cxn>
              <a:cxn ang="T13">
                <a:pos x="T6" y="T7"/>
              </a:cxn>
              <a:cxn ang="T14">
                <a:pos x="T8" y="T9"/>
              </a:cxn>
            </a:cxnLst>
            <a:rect l="T15" t="T16" r="T17" b="T18"/>
            <a:pathLst>
              <a:path w="643" h="681">
                <a:moveTo>
                  <a:pt x="643" y="681"/>
                </a:moveTo>
                <a:lnTo>
                  <a:pt x="480" y="0"/>
                </a:lnTo>
                <a:lnTo>
                  <a:pt x="0" y="403"/>
                </a:lnTo>
                <a:lnTo>
                  <a:pt x="643" y="681"/>
                </a:lnTo>
                <a:close/>
              </a:path>
            </a:pathLst>
          </a:custGeom>
          <a:solidFill>
            <a:srgbClr val="0070C0"/>
          </a:solidFill>
          <a:ln w="9525">
            <a:noFill/>
            <a:round/>
            <a:headEnd/>
            <a:tailEnd/>
          </a:ln>
        </p:spPr>
        <p:txBody>
          <a:bodyPr/>
          <a:lstStyle/>
          <a:p>
            <a:endParaRPr lang="en-US"/>
          </a:p>
        </p:txBody>
      </p:sp>
      <p:sp>
        <p:nvSpPr>
          <p:cNvPr id="30763" name="Freeform 42"/>
          <p:cNvSpPr>
            <a:spLocks/>
          </p:cNvSpPr>
          <p:nvPr/>
        </p:nvSpPr>
        <p:spPr bwMode="auto">
          <a:xfrm>
            <a:off x="3938588" y="3636963"/>
            <a:ext cx="1009650" cy="666750"/>
          </a:xfrm>
          <a:custGeom>
            <a:avLst/>
            <a:gdLst>
              <a:gd name="T0" fmla="*/ 2147483647 w 2386"/>
              <a:gd name="T1" fmla="*/ 2147483647 h 2808"/>
              <a:gd name="T2" fmla="*/ 2147483647 w 2386"/>
              <a:gd name="T3" fmla="*/ 0 h 2808"/>
              <a:gd name="T4" fmla="*/ 0 w 2386"/>
              <a:gd name="T5" fmla="*/ 2147483647 h 2808"/>
              <a:gd name="T6" fmla="*/ 2147483647 w 2386"/>
              <a:gd name="T7" fmla="*/ 2147483647 h 2808"/>
              <a:gd name="T8" fmla="*/ 2147483647 w 2386"/>
              <a:gd name="T9" fmla="*/ 2147483647 h 2808"/>
              <a:gd name="T10" fmla="*/ 0 60000 65536"/>
              <a:gd name="T11" fmla="*/ 0 60000 65536"/>
              <a:gd name="T12" fmla="*/ 0 60000 65536"/>
              <a:gd name="T13" fmla="*/ 0 60000 65536"/>
              <a:gd name="T14" fmla="*/ 0 60000 65536"/>
              <a:gd name="T15" fmla="*/ 0 w 2386"/>
              <a:gd name="T16" fmla="*/ 0 h 2808"/>
              <a:gd name="T17" fmla="*/ 2386 w 2386"/>
              <a:gd name="T18" fmla="*/ 2808 h 2808"/>
            </a:gdLst>
            <a:ahLst/>
            <a:cxnLst>
              <a:cxn ang="T10">
                <a:pos x="T0" y="T1"/>
              </a:cxn>
              <a:cxn ang="T11">
                <a:pos x="T2" y="T3"/>
              </a:cxn>
              <a:cxn ang="T12">
                <a:pos x="T4" y="T5"/>
              </a:cxn>
              <a:cxn ang="T13">
                <a:pos x="T6" y="T7"/>
              </a:cxn>
              <a:cxn ang="T14">
                <a:pos x="T8" y="T9"/>
              </a:cxn>
            </a:cxnLst>
            <a:rect l="T15" t="T16" r="T17" b="T18"/>
            <a:pathLst>
              <a:path w="2386" h="2808">
                <a:moveTo>
                  <a:pt x="2386" y="2742"/>
                </a:moveTo>
                <a:lnTo>
                  <a:pt x="78" y="0"/>
                </a:lnTo>
                <a:lnTo>
                  <a:pt x="0" y="65"/>
                </a:lnTo>
                <a:lnTo>
                  <a:pt x="2307" y="2808"/>
                </a:lnTo>
                <a:lnTo>
                  <a:pt x="2386" y="2742"/>
                </a:lnTo>
                <a:close/>
              </a:path>
            </a:pathLst>
          </a:custGeom>
          <a:solidFill>
            <a:srgbClr val="0070C0"/>
          </a:solidFill>
          <a:ln w="9525">
            <a:noFill/>
            <a:round/>
            <a:headEnd/>
            <a:tailEnd/>
          </a:ln>
        </p:spPr>
        <p:txBody>
          <a:bodyPr/>
          <a:lstStyle/>
          <a:p>
            <a:endParaRPr lang="en-US"/>
          </a:p>
        </p:txBody>
      </p:sp>
      <p:sp>
        <p:nvSpPr>
          <p:cNvPr id="30764" name="Freeform 43"/>
          <p:cNvSpPr>
            <a:spLocks/>
          </p:cNvSpPr>
          <p:nvPr/>
        </p:nvSpPr>
        <p:spPr bwMode="auto">
          <a:xfrm>
            <a:off x="4821238" y="4243388"/>
            <a:ext cx="276225" cy="161925"/>
          </a:xfrm>
          <a:custGeom>
            <a:avLst/>
            <a:gdLst>
              <a:gd name="T0" fmla="*/ 2147483647 w 643"/>
              <a:gd name="T1" fmla="*/ 2147483647 h 681"/>
              <a:gd name="T2" fmla="*/ 2147483647 w 643"/>
              <a:gd name="T3" fmla="*/ 0 h 681"/>
              <a:gd name="T4" fmla="*/ 0 w 643"/>
              <a:gd name="T5" fmla="*/ 2147483647 h 681"/>
              <a:gd name="T6" fmla="*/ 2147483647 w 643"/>
              <a:gd name="T7" fmla="*/ 2147483647 h 681"/>
              <a:gd name="T8" fmla="*/ 2147483647 w 643"/>
              <a:gd name="T9" fmla="*/ 2147483647 h 681"/>
              <a:gd name="T10" fmla="*/ 0 60000 65536"/>
              <a:gd name="T11" fmla="*/ 0 60000 65536"/>
              <a:gd name="T12" fmla="*/ 0 60000 65536"/>
              <a:gd name="T13" fmla="*/ 0 60000 65536"/>
              <a:gd name="T14" fmla="*/ 0 60000 65536"/>
              <a:gd name="T15" fmla="*/ 0 w 643"/>
              <a:gd name="T16" fmla="*/ 0 h 681"/>
              <a:gd name="T17" fmla="*/ 643 w 643"/>
              <a:gd name="T18" fmla="*/ 681 h 681"/>
            </a:gdLst>
            <a:ahLst/>
            <a:cxnLst>
              <a:cxn ang="T10">
                <a:pos x="T0" y="T1"/>
              </a:cxn>
              <a:cxn ang="T11">
                <a:pos x="T2" y="T3"/>
              </a:cxn>
              <a:cxn ang="T12">
                <a:pos x="T4" y="T5"/>
              </a:cxn>
              <a:cxn ang="T13">
                <a:pos x="T6" y="T7"/>
              </a:cxn>
              <a:cxn ang="T14">
                <a:pos x="T8" y="T9"/>
              </a:cxn>
            </a:cxnLst>
            <a:rect l="T15" t="T16" r="T17" b="T18"/>
            <a:pathLst>
              <a:path w="643" h="681">
                <a:moveTo>
                  <a:pt x="643" y="681"/>
                </a:moveTo>
                <a:lnTo>
                  <a:pt x="480" y="0"/>
                </a:lnTo>
                <a:lnTo>
                  <a:pt x="0" y="403"/>
                </a:lnTo>
                <a:lnTo>
                  <a:pt x="643" y="681"/>
                </a:lnTo>
                <a:close/>
              </a:path>
            </a:pathLst>
          </a:custGeom>
          <a:solidFill>
            <a:srgbClr val="0070C0"/>
          </a:solidFill>
          <a:ln w="9525">
            <a:noFill/>
            <a:round/>
            <a:headEnd/>
            <a:tailEnd/>
          </a:ln>
        </p:spPr>
        <p:txBody>
          <a:bodyPr/>
          <a:lstStyle/>
          <a:p>
            <a:endParaRPr lang="en-US"/>
          </a:p>
        </p:txBody>
      </p:sp>
      <p:sp>
        <p:nvSpPr>
          <p:cNvPr id="30765" name="Freeform 44"/>
          <p:cNvSpPr>
            <a:spLocks/>
          </p:cNvSpPr>
          <p:nvPr/>
        </p:nvSpPr>
        <p:spPr bwMode="auto">
          <a:xfrm>
            <a:off x="5270500" y="4337050"/>
            <a:ext cx="1517650" cy="25400"/>
          </a:xfrm>
          <a:custGeom>
            <a:avLst/>
            <a:gdLst>
              <a:gd name="T0" fmla="*/ 2147483647 w 3582"/>
              <a:gd name="T1" fmla="*/ 2147483647 h 110"/>
              <a:gd name="T2" fmla="*/ 0 w 3582"/>
              <a:gd name="T3" fmla="*/ 0 h 110"/>
              <a:gd name="T4" fmla="*/ 0 w 3582"/>
              <a:gd name="T5" fmla="*/ 2147483647 h 110"/>
              <a:gd name="T6" fmla="*/ 2147483647 w 3582"/>
              <a:gd name="T7" fmla="*/ 2147483647 h 110"/>
              <a:gd name="T8" fmla="*/ 2147483647 w 3582"/>
              <a:gd name="T9" fmla="*/ 2147483647 h 110"/>
              <a:gd name="T10" fmla="*/ 0 60000 65536"/>
              <a:gd name="T11" fmla="*/ 0 60000 65536"/>
              <a:gd name="T12" fmla="*/ 0 60000 65536"/>
              <a:gd name="T13" fmla="*/ 0 60000 65536"/>
              <a:gd name="T14" fmla="*/ 0 60000 65536"/>
              <a:gd name="T15" fmla="*/ 0 w 3582"/>
              <a:gd name="T16" fmla="*/ 0 h 110"/>
              <a:gd name="T17" fmla="*/ 3582 w 3582"/>
              <a:gd name="T18" fmla="*/ 110 h 110"/>
            </a:gdLst>
            <a:ahLst/>
            <a:cxnLst>
              <a:cxn ang="T10">
                <a:pos x="T0" y="T1"/>
              </a:cxn>
              <a:cxn ang="T11">
                <a:pos x="T2" y="T3"/>
              </a:cxn>
              <a:cxn ang="T12">
                <a:pos x="T4" y="T5"/>
              </a:cxn>
              <a:cxn ang="T13">
                <a:pos x="T6" y="T7"/>
              </a:cxn>
              <a:cxn ang="T14">
                <a:pos x="T8" y="T9"/>
              </a:cxn>
            </a:cxnLst>
            <a:rect l="T15" t="T16" r="T17" b="T18"/>
            <a:pathLst>
              <a:path w="3582" h="110">
                <a:moveTo>
                  <a:pt x="3582" y="7"/>
                </a:moveTo>
                <a:lnTo>
                  <a:pt x="0" y="0"/>
                </a:lnTo>
                <a:lnTo>
                  <a:pt x="0" y="103"/>
                </a:lnTo>
                <a:lnTo>
                  <a:pt x="3582" y="110"/>
                </a:lnTo>
                <a:lnTo>
                  <a:pt x="3582" y="7"/>
                </a:lnTo>
                <a:close/>
              </a:path>
            </a:pathLst>
          </a:custGeom>
          <a:solidFill>
            <a:srgbClr val="0070C0"/>
          </a:solidFill>
          <a:ln w="9525">
            <a:noFill/>
            <a:round/>
            <a:headEnd/>
            <a:tailEnd/>
          </a:ln>
        </p:spPr>
        <p:txBody>
          <a:bodyPr/>
          <a:lstStyle/>
          <a:p>
            <a:endParaRPr lang="en-US"/>
          </a:p>
        </p:txBody>
      </p:sp>
      <p:sp>
        <p:nvSpPr>
          <p:cNvPr id="30766" name="Freeform 45"/>
          <p:cNvSpPr>
            <a:spLocks/>
          </p:cNvSpPr>
          <p:nvPr/>
        </p:nvSpPr>
        <p:spPr bwMode="auto">
          <a:xfrm>
            <a:off x="6773863" y="4275138"/>
            <a:ext cx="266700" cy="150812"/>
          </a:xfrm>
          <a:custGeom>
            <a:avLst/>
            <a:gdLst>
              <a:gd name="T0" fmla="*/ 2147483647 w 630"/>
              <a:gd name="T1" fmla="*/ 2147483647 h 631"/>
              <a:gd name="T2" fmla="*/ 2147483647 w 630"/>
              <a:gd name="T3" fmla="*/ 0 h 631"/>
              <a:gd name="T4" fmla="*/ 0 w 630"/>
              <a:gd name="T5" fmla="*/ 2147483647 h 631"/>
              <a:gd name="T6" fmla="*/ 2147483647 w 630"/>
              <a:gd name="T7" fmla="*/ 2147483647 h 631"/>
              <a:gd name="T8" fmla="*/ 2147483647 w 630"/>
              <a:gd name="T9" fmla="*/ 2147483647 h 631"/>
              <a:gd name="T10" fmla="*/ 0 60000 65536"/>
              <a:gd name="T11" fmla="*/ 0 60000 65536"/>
              <a:gd name="T12" fmla="*/ 0 60000 65536"/>
              <a:gd name="T13" fmla="*/ 0 60000 65536"/>
              <a:gd name="T14" fmla="*/ 0 60000 65536"/>
              <a:gd name="T15" fmla="*/ 0 w 630"/>
              <a:gd name="T16" fmla="*/ 0 h 631"/>
              <a:gd name="T17" fmla="*/ 630 w 630"/>
              <a:gd name="T18" fmla="*/ 631 h 631"/>
            </a:gdLst>
            <a:ahLst/>
            <a:cxnLst>
              <a:cxn ang="T10">
                <a:pos x="T0" y="T1"/>
              </a:cxn>
              <a:cxn ang="T11">
                <a:pos x="T2" y="T3"/>
              </a:cxn>
              <a:cxn ang="T12">
                <a:pos x="T4" y="T5"/>
              </a:cxn>
              <a:cxn ang="T13">
                <a:pos x="T6" y="T7"/>
              </a:cxn>
              <a:cxn ang="T14">
                <a:pos x="T8" y="T9"/>
              </a:cxn>
            </a:cxnLst>
            <a:rect l="T15" t="T16" r="T17" b="T18"/>
            <a:pathLst>
              <a:path w="630" h="631">
                <a:moveTo>
                  <a:pt x="630" y="316"/>
                </a:moveTo>
                <a:lnTo>
                  <a:pt x="1" y="0"/>
                </a:lnTo>
                <a:lnTo>
                  <a:pt x="0" y="631"/>
                </a:lnTo>
                <a:lnTo>
                  <a:pt x="630" y="316"/>
                </a:lnTo>
                <a:close/>
              </a:path>
            </a:pathLst>
          </a:custGeom>
          <a:solidFill>
            <a:srgbClr val="0070C0"/>
          </a:solidFill>
          <a:ln w="9525">
            <a:noFill/>
            <a:round/>
            <a:headEnd/>
            <a:tailEnd/>
          </a:ln>
        </p:spPr>
        <p:txBody>
          <a:bodyPr/>
          <a:lstStyle/>
          <a:p>
            <a:endParaRPr lang="en-US"/>
          </a:p>
        </p:txBody>
      </p:sp>
      <p:sp>
        <p:nvSpPr>
          <p:cNvPr id="30767" name="Freeform 46"/>
          <p:cNvSpPr>
            <a:spLocks/>
          </p:cNvSpPr>
          <p:nvPr/>
        </p:nvSpPr>
        <p:spPr bwMode="auto">
          <a:xfrm>
            <a:off x="5270500" y="4148138"/>
            <a:ext cx="1517650" cy="26987"/>
          </a:xfrm>
          <a:custGeom>
            <a:avLst/>
            <a:gdLst>
              <a:gd name="T0" fmla="*/ 2147483647 w 3582"/>
              <a:gd name="T1" fmla="*/ 2147483647 h 109"/>
              <a:gd name="T2" fmla="*/ 0 w 3582"/>
              <a:gd name="T3" fmla="*/ 0 h 109"/>
              <a:gd name="T4" fmla="*/ 0 w 3582"/>
              <a:gd name="T5" fmla="*/ 2147483647 h 109"/>
              <a:gd name="T6" fmla="*/ 2147483647 w 3582"/>
              <a:gd name="T7" fmla="*/ 2147483647 h 109"/>
              <a:gd name="T8" fmla="*/ 2147483647 w 3582"/>
              <a:gd name="T9" fmla="*/ 2147483647 h 109"/>
              <a:gd name="T10" fmla="*/ 0 60000 65536"/>
              <a:gd name="T11" fmla="*/ 0 60000 65536"/>
              <a:gd name="T12" fmla="*/ 0 60000 65536"/>
              <a:gd name="T13" fmla="*/ 0 60000 65536"/>
              <a:gd name="T14" fmla="*/ 0 60000 65536"/>
              <a:gd name="T15" fmla="*/ 0 w 3582"/>
              <a:gd name="T16" fmla="*/ 0 h 109"/>
              <a:gd name="T17" fmla="*/ 3582 w 3582"/>
              <a:gd name="T18" fmla="*/ 109 h 109"/>
            </a:gdLst>
            <a:ahLst/>
            <a:cxnLst>
              <a:cxn ang="T10">
                <a:pos x="T0" y="T1"/>
              </a:cxn>
              <a:cxn ang="T11">
                <a:pos x="T2" y="T3"/>
              </a:cxn>
              <a:cxn ang="T12">
                <a:pos x="T4" y="T5"/>
              </a:cxn>
              <a:cxn ang="T13">
                <a:pos x="T6" y="T7"/>
              </a:cxn>
              <a:cxn ang="T14">
                <a:pos x="T8" y="T9"/>
              </a:cxn>
            </a:cxnLst>
            <a:rect l="T15" t="T16" r="T17" b="T18"/>
            <a:pathLst>
              <a:path w="3582" h="109">
                <a:moveTo>
                  <a:pt x="3582" y="7"/>
                </a:moveTo>
                <a:lnTo>
                  <a:pt x="0" y="0"/>
                </a:lnTo>
                <a:lnTo>
                  <a:pt x="0" y="103"/>
                </a:lnTo>
                <a:lnTo>
                  <a:pt x="3582" y="109"/>
                </a:lnTo>
                <a:lnTo>
                  <a:pt x="3582" y="7"/>
                </a:lnTo>
                <a:close/>
              </a:path>
            </a:pathLst>
          </a:custGeom>
          <a:solidFill>
            <a:srgbClr val="0070C0"/>
          </a:solidFill>
          <a:ln w="9525">
            <a:noFill/>
            <a:round/>
            <a:headEnd/>
            <a:tailEnd/>
          </a:ln>
        </p:spPr>
        <p:txBody>
          <a:bodyPr/>
          <a:lstStyle/>
          <a:p>
            <a:endParaRPr lang="en-US"/>
          </a:p>
        </p:txBody>
      </p:sp>
      <p:sp>
        <p:nvSpPr>
          <p:cNvPr id="30768" name="Freeform 47"/>
          <p:cNvSpPr>
            <a:spLocks/>
          </p:cNvSpPr>
          <p:nvPr/>
        </p:nvSpPr>
        <p:spPr bwMode="auto">
          <a:xfrm>
            <a:off x="6773863" y="4087813"/>
            <a:ext cx="266700" cy="149225"/>
          </a:xfrm>
          <a:custGeom>
            <a:avLst/>
            <a:gdLst>
              <a:gd name="T0" fmla="*/ 2147483647 w 630"/>
              <a:gd name="T1" fmla="*/ 2147483647 h 630"/>
              <a:gd name="T2" fmla="*/ 2147483647 w 630"/>
              <a:gd name="T3" fmla="*/ 0 h 630"/>
              <a:gd name="T4" fmla="*/ 0 w 630"/>
              <a:gd name="T5" fmla="*/ 2147483647 h 630"/>
              <a:gd name="T6" fmla="*/ 2147483647 w 630"/>
              <a:gd name="T7" fmla="*/ 2147483647 h 630"/>
              <a:gd name="T8" fmla="*/ 2147483647 w 630"/>
              <a:gd name="T9" fmla="*/ 2147483647 h 630"/>
              <a:gd name="T10" fmla="*/ 0 60000 65536"/>
              <a:gd name="T11" fmla="*/ 0 60000 65536"/>
              <a:gd name="T12" fmla="*/ 0 60000 65536"/>
              <a:gd name="T13" fmla="*/ 0 60000 65536"/>
              <a:gd name="T14" fmla="*/ 0 60000 65536"/>
              <a:gd name="T15" fmla="*/ 0 w 630"/>
              <a:gd name="T16" fmla="*/ 0 h 630"/>
              <a:gd name="T17" fmla="*/ 630 w 630"/>
              <a:gd name="T18" fmla="*/ 630 h 630"/>
            </a:gdLst>
            <a:ahLst/>
            <a:cxnLst>
              <a:cxn ang="T10">
                <a:pos x="T0" y="T1"/>
              </a:cxn>
              <a:cxn ang="T11">
                <a:pos x="T2" y="T3"/>
              </a:cxn>
              <a:cxn ang="T12">
                <a:pos x="T4" y="T5"/>
              </a:cxn>
              <a:cxn ang="T13">
                <a:pos x="T6" y="T7"/>
              </a:cxn>
              <a:cxn ang="T14">
                <a:pos x="T8" y="T9"/>
              </a:cxn>
            </a:cxnLst>
            <a:rect l="T15" t="T16" r="T17" b="T18"/>
            <a:pathLst>
              <a:path w="630" h="630">
                <a:moveTo>
                  <a:pt x="630" y="315"/>
                </a:moveTo>
                <a:lnTo>
                  <a:pt x="1" y="0"/>
                </a:lnTo>
                <a:lnTo>
                  <a:pt x="0" y="630"/>
                </a:lnTo>
                <a:lnTo>
                  <a:pt x="630" y="315"/>
                </a:lnTo>
                <a:close/>
              </a:path>
            </a:pathLst>
          </a:custGeom>
          <a:solidFill>
            <a:srgbClr val="0070C0"/>
          </a:solidFill>
          <a:ln w="9525">
            <a:noFill/>
            <a:round/>
            <a:headEnd/>
            <a:tailEnd/>
          </a:ln>
        </p:spPr>
        <p:txBody>
          <a:bodyPr/>
          <a:lstStyle/>
          <a:p>
            <a:endParaRPr lang="en-US"/>
          </a:p>
        </p:txBody>
      </p:sp>
      <p:sp>
        <p:nvSpPr>
          <p:cNvPr id="30769" name="Freeform 48"/>
          <p:cNvSpPr>
            <a:spLocks/>
          </p:cNvSpPr>
          <p:nvPr/>
        </p:nvSpPr>
        <p:spPr bwMode="auto">
          <a:xfrm>
            <a:off x="5270500" y="3960813"/>
            <a:ext cx="1517650" cy="25400"/>
          </a:xfrm>
          <a:custGeom>
            <a:avLst/>
            <a:gdLst>
              <a:gd name="T0" fmla="*/ 2147483647 w 3582"/>
              <a:gd name="T1" fmla="*/ 2147483647 h 110"/>
              <a:gd name="T2" fmla="*/ 0 w 3582"/>
              <a:gd name="T3" fmla="*/ 0 h 110"/>
              <a:gd name="T4" fmla="*/ 0 w 3582"/>
              <a:gd name="T5" fmla="*/ 2147483647 h 110"/>
              <a:gd name="T6" fmla="*/ 2147483647 w 3582"/>
              <a:gd name="T7" fmla="*/ 2147483647 h 110"/>
              <a:gd name="T8" fmla="*/ 2147483647 w 3582"/>
              <a:gd name="T9" fmla="*/ 2147483647 h 110"/>
              <a:gd name="T10" fmla="*/ 0 60000 65536"/>
              <a:gd name="T11" fmla="*/ 0 60000 65536"/>
              <a:gd name="T12" fmla="*/ 0 60000 65536"/>
              <a:gd name="T13" fmla="*/ 0 60000 65536"/>
              <a:gd name="T14" fmla="*/ 0 60000 65536"/>
              <a:gd name="T15" fmla="*/ 0 w 3582"/>
              <a:gd name="T16" fmla="*/ 0 h 110"/>
              <a:gd name="T17" fmla="*/ 3582 w 3582"/>
              <a:gd name="T18" fmla="*/ 110 h 110"/>
            </a:gdLst>
            <a:ahLst/>
            <a:cxnLst>
              <a:cxn ang="T10">
                <a:pos x="T0" y="T1"/>
              </a:cxn>
              <a:cxn ang="T11">
                <a:pos x="T2" y="T3"/>
              </a:cxn>
              <a:cxn ang="T12">
                <a:pos x="T4" y="T5"/>
              </a:cxn>
              <a:cxn ang="T13">
                <a:pos x="T6" y="T7"/>
              </a:cxn>
              <a:cxn ang="T14">
                <a:pos x="T8" y="T9"/>
              </a:cxn>
            </a:cxnLst>
            <a:rect l="T15" t="T16" r="T17" b="T18"/>
            <a:pathLst>
              <a:path w="3582" h="110">
                <a:moveTo>
                  <a:pt x="3582" y="7"/>
                </a:moveTo>
                <a:lnTo>
                  <a:pt x="0" y="0"/>
                </a:lnTo>
                <a:lnTo>
                  <a:pt x="0" y="103"/>
                </a:lnTo>
                <a:lnTo>
                  <a:pt x="3582" y="110"/>
                </a:lnTo>
                <a:lnTo>
                  <a:pt x="3582" y="7"/>
                </a:lnTo>
                <a:close/>
              </a:path>
            </a:pathLst>
          </a:custGeom>
          <a:solidFill>
            <a:srgbClr val="0070C0"/>
          </a:solidFill>
          <a:ln w="9525">
            <a:noFill/>
            <a:round/>
            <a:headEnd/>
            <a:tailEnd/>
          </a:ln>
        </p:spPr>
        <p:txBody>
          <a:bodyPr/>
          <a:lstStyle/>
          <a:p>
            <a:endParaRPr lang="en-US"/>
          </a:p>
        </p:txBody>
      </p:sp>
      <p:sp>
        <p:nvSpPr>
          <p:cNvPr id="30770" name="Freeform 49"/>
          <p:cNvSpPr>
            <a:spLocks/>
          </p:cNvSpPr>
          <p:nvPr/>
        </p:nvSpPr>
        <p:spPr bwMode="auto">
          <a:xfrm>
            <a:off x="6773863" y="3898900"/>
            <a:ext cx="266700" cy="150813"/>
          </a:xfrm>
          <a:custGeom>
            <a:avLst/>
            <a:gdLst>
              <a:gd name="T0" fmla="*/ 2147483647 w 630"/>
              <a:gd name="T1" fmla="*/ 2147483647 h 629"/>
              <a:gd name="T2" fmla="*/ 2147483647 w 630"/>
              <a:gd name="T3" fmla="*/ 0 h 629"/>
              <a:gd name="T4" fmla="*/ 0 w 630"/>
              <a:gd name="T5" fmla="*/ 2147483647 h 629"/>
              <a:gd name="T6" fmla="*/ 2147483647 w 630"/>
              <a:gd name="T7" fmla="*/ 2147483647 h 629"/>
              <a:gd name="T8" fmla="*/ 2147483647 w 630"/>
              <a:gd name="T9" fmla="*/ 2147483647 h 629"/>
              <a:gd name="T10" fmla="*/ 0 60000 65536"/>
              <a:gd name="T11" fmla="*/ 0 60000 65536"/>
              <a:gd name="T12" fmla="*/ 0 60000 65536"/>
              <a:gd name="T13" fmla="*/ 0 60000 65536"/>
              <a:gd name="T14" fmla="*/ 0 60000 65536"/>
              <a:gd name="T15" fmla="*/ 0 w 630"/>
              <a:gd name="T16" fmla="*/ 0 h 629"/>
              <a:gd name="T17" fmla="*/ 630 w 630"/>
              <a:gd name="T18" fmla="*/ 629 h 629"/>
            </a:gdLst>
            <a:ahLst/>
            <a:cxnLst>
              <a:cxn ang="T10">
                <a:pos x="T0" y="T1"/>
              </a:cxn>
              <a:cxn ang="T11">
                <a:pos x="T2" y="T3"/>
              </a:cxn>
              <a:cxn ang="T12">
                <a:pos x="T4" y="T5"/>
              </a:cxn>
              <a:cxn ang="T13">
                <a:pos x="T6" y="T7"/>
              </a:cxn>
              <a:cxn ang="T14">
                <a:pos x="T8" y="T9"/>
              </a:cxn>
            </a:cxnLst>
            <a:rect l="T15" t="T16" r="T17" b="T18"/>
            <a:pathLst>
              <a:path w="630" h="629">
                <a:moveTo>
                  <a:pt x="630" y="316"/>
                </a:moveTo>
                <a:lnTo>
                  <a:pt x="1" y="0"/>
                </a:lnTo>
                <a:lnTo>
                  <a:pt x="0" y="629"/>
                </a:lnTo>
                <a:lnTo>
                  <a:pt x="630" y="316"/>
                </a:lnTo>
                <a:close/>
              </a:path>
            </a:pathLst>
          </a:custGeom>
          <a:solidFill>
            <a:srgbClr val="0070C0"/>
          </a:solidFill>
          <a:ln w="9525">
            <a:noFill/>
            <a:round/>
            <a:headEnd/>
            <a:tailEnd/>
          </a:ln>
        </p:spPr>
        <p:txBody>
          <a:bodyPr/>
          <a:lstStyle/>
          <a:p>
            <a:endParaRPr lang="en-US"/>
          </a:p>
        </p:txBody>
      </p:sp>
      <p:sp>
        <p:nvSpPr>
          <p:cNvPr id="30771" name="Freeform 50"/>
          <p:cNvSpPr>
            <a:spLocks/>
          </p:cNvSpPr>
          <p:nvPr/>
        </p:nvSpPr>
        <p:spPr bwMode="auto">
          <a:xfrm>
            <a:off x="3200400" y="4532313"/>
            <a:ext cx="1009650" cy="669925"/>
          </a:xfrm>
          <a:custGeom>
            <a:avLst/>
            <a:gdLst>
              <a:gd name="T0" fmla="*/ 2147483647 w 2386"/>
              <a:gd name="T1" fmla="*/ 2147483647 h 2809"/>
              <a:gd name="T2" fmla="*/ 2147483647 w 2386"/>
              <a:gd name="T3" fmla="*/ 0 h 2809"/>
              <a:gd name="T4" fmla="*/ 0 w 2386"/>
              <a:gd name="T5" fmla="*/ 2147483647 h 2809"/>
              <a:gd name="T6" fmla="*/ 2147483647 w 2386"/>
              <a:gd name="T7" fmla="*/ 2147483647 h 2809"/>
              <a:gd name="T8" fmla="*/ 2147483647 w 2386"/>
              <a:gd name="T9" fmla="*/ 2147483647 h 2809"/>
              <a:gd name="T10" fmla="*/ 0 60000 65536"/>
              <a:gd name="T11" fmla="*/ 0 60000 65536"/>
              <a:gd name="T12" fmla="*/ 0 60000 65536"/>
              <a:gd name="T13" fmla="*/ 0 60000 65536"/>
              <a:gd name="T14" fmla="*/ 0 60000 65536"/>
              <a:gd name="T15" fmla="*/ 0 w 2386"/>
              <a:gd name="T16" fmla="*/ 0 h 2809"/>
              <a:gd name="T17" fmla="*/ 2386 w 2386"/>
              <a:gd name="T18" fmla="*/ 2809 h 2809"/>
            </a:gdLst>
            <a:ahLst/>
            <a:cxnLst>
              <a:cxn ang="T10">
                <a:pos x="T0" y="T1"/>
              </a:cxn>
              <a:cxn ang="T11">
                <a:pos x="T2" y="T3"/>
              </a:cxn>
              <a:cxn ang="T12">
                <a:pos x="T4" y="T5"/>
              </a:cxn>
              <a:cxn ang="T13">
                <a:pos x="T6" y="T7"/>
              </a:cxn>
              <a:cxn ang="T14">
                <a:pos x="T8" y="T9"/>
              </a:cxn>
            </a:cxnLst>
            <a:rect l="T15" t="T16" r="T17" b="T18"/>
            <a:pathLst>
              <a:path w="2386" h="2809">
                <a:moveTo>
                  <a:pt x="2386" y="2743"/>
                </a:moveTo>
                <a:lnTo>
                  <a:pt x="79" y="0"/>
                </a:lnTo>
                <a:lnTo>
                  <a:pt x="0" y="66"/>
                </a:lnTo>
                <a:lnTo>
                  <a:pt x="2308" y="2809"/>
                </a:lnTo>
                <a:lnTo>
                  <a:pt x="2386" y="2743"/>
                </a:lnTo>
                <a:close/>
              </a:path>
            </a:pathLst>
          </a:custGeom>
          <a:solidFill>
            <a:srgbClr val="00B0F0"/>
          </a:solidFill>
          <a:ln w="9525">
            <a:noFill/>
            <a:round/>
            <a:headEnd/>
            <a:tailEnd/>
          </a:ln>
        </p:spPr>
        <p:txBody>
          <a:bodyPr/>
          <a:lstStyle/>
          <a:p>
            <a:endParaRPr lang="en-US"/>
          </a:p>
        </p:txBody>
      </p:sp>
      <p:sp>
        <p:nvSpPr>
          <p:cNvPr id="30772" name="Freeform 51"/>
          <p:cNvSpPr>
            <a:spLocks/>
          </p:cNvSpPr>
          <p:nvPr/>
        </p:nvSpPr>
        <p:spPr bwMode="auto">
          <a:xfrm>
            <a:off x="4083050" y="5140325"/>
            <a:ext cx="273050" cy="161925"/>
          </a:xfrm>
          <a:custGeom>
            <a:avLst/>
            <a:gdLst>
              <a:gd name="T0" fmla="*/ 2147483647 w 642"/>
              <a:gd name="T1" fmla="*/ 2147483647 h 682"/>
              <a:gd name="T2" fmla="*/ 2147483647 w 642"/>
              <a:gd name="T3" fmla="*/ 0 h 682"/>
              <a:gd name="T4" fmla="*/ 0 w 642"/>
              <a:gd name="T5" fmla="*/ 2147483647 h 682"/>
              <a:gd name="T6" fmla="*/ 2147483647 w 642"/>
              <a:gd name="T7" fmla="*/ 2147483647 h 682"/>
              <a:gd name="T8" fmla="*/ 2147483647 w 642"/>
              <a:gd name="T9" fmla="*/ 2147483647 h 682"/>
              <a:gd name="T10" fmla="*/ 0 60000 65536"/>
              <a:gd name="T11" fmla="*/ 0 60000 65536"/>
              <a:gd name="T12" fmla="*/ 0 60000 65536"/>
              <a:gd name="T13" fmla="*/ 0 60000 65536"/>
              <a:gd name="T14" fmla="*/ 0 60000 65536"/>
              <a:gd name="T15" fmla="*/ 0 w 642"/>
              <a:gd name="T16" fmla="*/ 0 h 682"/>
              <a:gd name="T17" fmla="*/ 642 w 642"/>
              <a:gd name="T18" fmla="*/ 682 h 682"/>
            </a:gdLst>
            <a:ahLst/>
            <a:cxnLst>
              <a:cxn ang="T10">
                <a:pos x="T0" y="T1"/>
              </a:cxn>
              <a:cxn ang="T11">
                <a:pos x="T2" y="T3"/>
              </a:cxn>
              <a:cxn ang="T12">
                <a:pos x="T4" y="T5"/>
              </a:cxn>
              <a:cxn ang="T13">
                <a:pos x="T6" y="T7"/>
              </a:cxn>
              <a:cxn ang="T14">
                <a:pos x="T8" y="T9"/>
              </a:cxn>
            </a:cxnLst>
            <a:rect l="T15" t="T16" r="T17" b="T18"/>
            <a:pathLst>
              <a:path w="642" h="682">
                <a:moveTo>
                  <a:pt x="642" y="682"/>
                </a:moveTo>
                <a:lnTo>
                  <a:pt x="479" y="0"/>
                </a:lnTo>
                <a:lnTo>
                  <a:pt x="0" y="404"/>
                </a:lnTo>
                <a:lnTo>
                  <a:pt x="642" y="682"/>
                </a:lnTo>
                <a:close/>
              </a:path>
            </a:pathLst>
          </a:custGeom>
          <a:solidFill>
            <a:srgbClr val="00B0F0"/>
          </a:solidFill>
          <a:ln w="9525">
            <a:noFill/>
            <a:round/>
            <a:headEnd/>
            <a:tailEnd/>
          </a:ln>
        </p:spPr>
        <p:txBody>
          <a:bodyPr/>
          <a:lstStyle/>
          <a:p>
            <a:endParaRPr lang="en-US"/>
          </a:p>
        </p:txBody>
      </p:sp>
      <p:sp>
        <p:nvSpPr>
          <p:cNvPr id="30773" name="Freeform 52"/>
          <p:cNvSpPr>
            <a:spLocks/>
          </p:cNvSpPr>
          <p:nvPr/>
        </p:nvSpPr>
        <p:spPr bwMode="auto">
          <a:xfrm>
            <a:off x="3535363" y="4532313"/>
            <a:ext cx="1009650" cy="669925"/>
          </a:xfrm>
          <a:custGeom>
            <a:avLst/>
            <a:gdLst>
              <a:gd name="T0" fmla="*/ 2147483647 w 2386"/>
              <a:gd name="T1" fmla="*/ 2147483647 h 2809"/>
              <a:gd name="T2" fmla="*/ 2147483647 w 2386"/>
              <a:gd name="T3" fmla="*/ 0 h 2809"/>
              <a:gd name="T4" fmla="*/ 0 w 2386"/>
              <a:gd name="T5" fmla="*/ 2147483647 h 2809"/>
              <a:gd name="T6" fmla="*/ 2147483647 w 2386"/>
              <a:gd name="T7" fmla="*/ 2147483647 h 2809"/>
              <a:gd name="T8" fmla="*/ 2147483647 w 2386"/>
              <a:gd name="T9" fmla="*/ 2147483647 h 2809"/>
              <a:gd name="T10" fmla="*/ 0 60000 65536"/>
              <a:gd name="T11" fmla="*/ 0 60000 65536"/>
              <a:gd name="T12" fmla="*/ 0 60000 65536"/>
              <a:gd name="T13" fmla="*/ 0 60000 65536"/>
              <a:gd name="T14" fmla="*/ 0 60000 65536"/>
              <a:gd name="T15" fmla="*/ 0 w 2386"/>
              <a:gd name="T16" fmla="*/ 0 h 2809"/>
              <a:gd name="T17" fmla="*/ 2386 w 2386"/>
              <a:gd name="T18" fmla="*/ 2809 h 2809"/>
            </a:gdLst>
            <a:ahLst/>
            <a:cxnLst>
              <a:cxn ang="T10">
                <a:pos x="T0" y="T1"/>
              </a:cxn>
              <a:cxn ang="T11">
                <a:pos x="T2" y="T3"/>
              </a:cxn>
              <a:cxn ang="T12">
                <a:pos x="T4" y="T5"/>
              </a:cxn>
              <a:cxn ang="T13">
                <a:pos x="T6" y="T7"/>
              </a:cxn>
              <a:cxn ang="T14">
                <a:pos x="T8" y="T9"/>
              </a:cxn>
            </a:cxnLst>
            <a:rect l="T15" t="T16" r="T17" b="T18"/>
            <a:pathLst>
              <a:path w="2386" h="2809">
                <a:moveTo>
                  <a:pt x="2386" y="2743"/>
                </a:moveTo>
                <a:lnTo>
                  <a:pt x="79" y="0"/>
                </a:lnTo>
                <a:lnTo>
                  <a:pt x="0" y="66"/>
                </a:lnTo>
                <a:lnTo>
                  <a:pt x="2308" y="2809"/>
                </a:lnTo>
                <a:lnTo>
                  <a:pt x="2386" y="2743"/>
                </a:lnTo>
                <a:close/>
              </a:path>
            </a:pathLst>
          </a:custGeom>
          <a:solidFill>
            <a:srgbClr val="00B0F0"/>
          </a:solidFill>
          <a:ln w="9525">
            <a:noFill/>
            <a:round/>
            <a:headEnd/>
            <a:tailEnd/>
          </a:ln>
        </p:spPr>
        <p:txBody>
          <a:bodyPr/>
          <a:lstStyle/>
          <a:p>
            <a:endParaRPr lang="en-US"/>
          </a:p>
        </p:txBody>
      </p:sp>
      <p:sp>
        <p:nvSpPr>
          <p:cNvPr id="30774" name="Freeform 53"/>
          <p:cNvSpPr>
            <a:spLocks/>
          </p:cNvSpPr>
          <p:nvPr/>
        </p:nvSpPr>
        <p:spPr bwMode="auto">
          <a:xfrm>
            <a:off x="4418013" y="5140325"/>
            <a:ext cx="273050" cy="161925"/>
          </a:xfrm>
          <a:custGeom>
            <a:avLst/>
            <a:gdLst>
              <a:gd name="T0" fmla="*/ 2147483647 w 643"/>
              <a:gd name="T1" fmla="*/ 2147483647 h 682"/>
              <a:gd name="T2" fmla="*/ 2147483647 w 643"/>
              <a:gd name="T3" fmla="*/ 0 h 682"/>
              <a:gd name="T4" fmla="*/ 0 w 643"/>
              <a:gd name="T5" fmla="*/ 2147483647 h 682"/>
              <a:gd name="T6" fmla="*/ 2147483647 w 643"/>
              <a:gd name="T7" fmla="*/ 2147483647 h 682"/>
              <a:gd name="T8" fmla="*/ 2147483647 w 643"/>
              <a:gd name="T9" fmla="*/ 2147483647 h 682"/>
              <a:gd name="T10" fmla="*/ 0 60000 65536"/>
              <a:gd name="T11" fmla="*/ 0 60000 65536"/>
              <a:gd name="T12" fmla="*/ 0 60000 65536"/>
              <a:gd name="T13" fmla="*/ 0 60000 65536"/>
              <a:gd name="T14" fmla="*/ 0 60000 65536"/>
              <a:gd name="T15" fmla="*/ 0 w 643"/>
              <a:gd name="T16" fmla="*/ 0 h 682"/>
              <a:gd name="T17" fmla="*/ 643 w 643"/>
              <a:gd name="T18" fmla="*/ 682 h 682"/>
            </a:gdLst>
            <a:ahLst/>
            <a:cxnLst>
              <a:cxn ang="T10">
                <a:pos x="T0" y="T1"/>
              </a:cxn>
              <a:cxn ang="T11">
                <a:pos x="T2" y="T3"/>
              </a:cxn>
              <a:cxn ang="T12">
                <a:pos x="T4" y="T5"/>
              </a:cxn>
              <a:cxn ang="T13">
                <a:pos x="T6" y="T7"/>
              </a:cxn>
              <a:cxn ang="T14">
                <a:pos x="T8" y="T9"/>
              </a:cxn>
            </a:cxnLst>
            <a:rect l="T15" t="T16" r="T17" b="T18"/>
            <a:pathLst>
              <a:path w="643" h="682">
                <a:moveTo>
                  <a:pt x="643" y="682"/>
                </a:moveTo>
                <a:lnTo>
                  <a:pt x="480" y="0"/>
                </a:lnTo>
                <a:lnTo>
                  <a:pt x="0" y="404"/>
                </a:lnTo>
                <a:lnTo>
                  <a:pt x="643" y="682"/>
                </a:lnTo>
                <a:close/>
              </a:path>
            </a:pathLst>
          </a:custGeom>
          <a:solidFill>
            <a:srgbClr val="00B0F0"/>
          </a:solidFill>
          <a:ln w="9525">
            <a:noFill/>
            <a:round/>
            <a:headEnd/>
            <a:tailEnd/>
          </a:ln>
        </p:spPr>
        <p:txBody>
          <a:bodyPr/>
          <a:lstStyle/>
          <a:p>
            <a:endParaRPr lang="en-US"/>
          </a:p>
        </p:txBody>
      </p:sp>
      <p:sp>
        <p:nvSpPr>
          <p:cNvPr id="30775" name="Freeform 54"/>
          <p:cNvSpPr>
            <a:spLocks/>
          </p:cNvSpPr>
          <p:nvPr/>
        </p:nvSpPr>
        <p:spPr bwMode="auto">
          <a:xfrm>
            <a:off x="3868738" y="4532313"/>
            <a:ext cx="1009650" cy="669925"/>
          </a:xfrm>
          <a:custGeom>
            <a:avLst/>
            <a:gdLst>
              <a:gd name="T0" fmla="*/ 2147483647 w 2386"/>
              <a:gd name="T1" fmla="*/ 2147483647 h 2809"/>
              <a:gd name="T2" fmla="*/ 2147483647 w 2386"/>
              <a:gd name="T3" fmla="*/ 0 h 2809"/>
              <a:gd name="T4" fmla="*/ 0 w 2386"/>
              <a:gd name="T5" fmla="*/ 2147483647 h 2809"/>
              <a:gd name="T6" fmla="*/ 2147483647 w 2386"/>
              <a:gd name="T7" fmla="*/ 2147483647 h 2809"/>
              <a:gd name="T8" fmla="*/ 2147483647 w 2386"/>
              <a:gd name="T9" fmla="*/ 2147483647 h 2809"/>
              <a:gd name="T10" fmla="*/ 0 60000 65536"/>
              <a:gd name="T11" fmla="*/ 0 60000 65536"/>
              <a:gd name="T12" fmla="*/ 0 60000 65536"/>
              <a:gd name="T13" fmla="*/ 0 60000 65536"/>
              <a:gd name="T14" fmla="*/ 0 60000 65536"/>
              <a:gd name="T15" fmla="*/ 0 w 2386"/>
              <a:gd name="T16" fmla="*/ 0 h 2809"/>
              <a:gd name="T17" fmla="*/ 2386 w 2386"/>
              <a:gd name="T18" fmla="*/ 2809 h 2809"/>
            </a:gdLst>
            <a:ahLst/>
            <a:cxnLst>
              <a:cxn ang="T10">
                <a:pos x="T0" y="T1"/>
              </a:cxn>
              <a:cxn ang="T11">
                <a:pos x="T2" y="T3"/>
              </a:cxn>
              <a:cxn ang="T12">
                <a:pos x="T4" y="T5"/>
              </a:cxn>
              <a:cxn ang="T13">
                <a:pos x="T6" y="T7"/>
              </a:cxn>
              <a:cxn ang="T14">
                <a:pos x="T8" y="T9"/>
              </a:cxn>
            </a:cxnLst>
            <a:rect l="T15" t="T16" r="T17" b="T18"/>
            <a:pathLst>
              <a:path w="2386" h="2809">
                <a:moveTo>
                  <a:pt x="2386" y="2743"/>
                </a:moveTo>
                <a:lnTo>
                  <a:pt x="79" y="0"/>
                </a:lnTo>
                <a:lnTo>
                  <a:pt x="0" y="66"/>
                </a:lnTo>
                <a:lnTo>
                  <a:pt x="2309" y="2809"/>
                </a:lnTo>
                <a:lnTo>
                  <a:pt x="2386" y="2743"/>
                </a:lnTo>
                <a:close/>
              </a:path>
            </a:pathLst>
          </a:custGeom>
          <a:solidFill>
            <a:srgbClr val="00B0F0"/>
          </a:solidFill>
          <a:ln w="9525">
            <a:noFill/>
            <a:round/>
            <a:headEnd/>
            <a:tailEnd/>
          </a:ln>
        </p:spPr>
        <p:txBody>
          <a:bodyPr/>
          <a:lstStyle/>
          <a:p>
            <a:endParaRPr lang="en-US"/>
          </a:p>
        </p:txBody>
      </p:sp>
      <p:sp>
        <p:nvSpPr>
          <p:cNvPr id="30776" name="Freeform 55"/>
          <p:cNvSpPr>
            <a:spLocks/>
          </p:cNvSpPr>
          <p:nvPr/>
        </p:nvSpPr>
        <p:spPr bwMode="auto">
          <a:xfrm>
            <a:off x="4754563" y="5140325"/>
            <a:ext cx="269875" cy="161925"/>
          </a:xfrm>
          <a:custGeom>
            <a:avLst/>
            <a:gdLst>
              <a:gd name="T0" fmla="*/ 2147483647 w 644"/>
              <a:gd name="T1" fmla="*/ 2147483647 h 682"/>
              <a:gd name="T2" fmla="*/ 2147483647 w 644"/>
              <a:gd name="T3" fmla="*/ 0 h 682"/>
              <a:gd name="T4" fmla="*/ 0 w 644"/>
              <a:gd name="T5" fmla="*/ 2147483647 h 682"/>
              <a:gd name="T6" fmla="*/ 2147483647 w 644"/>
              <a:gd name="T7" fmla="*/ 2147483647 h 682"/>
              <a:gd name="T8" fmla="*/ 2147483647 w 644"/>
              <a:gd name="T9" fmla="*/ 2147483647 h 682"/>
              <a:gd name="T10" fmla="*/ 0 60000 65536"/>
              <a:gd name="T11" fmla="*/ 0 60000 65536"/>
              <a:gd name="T12" fmla="*/ 0 60000 65536"/>
              <a:gd name="T13" fmla="*/ 0 60000 65536"/>
              <a:gd name="T14" fmla="*/ 0 60000 65536"/>
              <a:gd name="T15" fmla="*/ 0 w 644"/>
              <a:gd name="T16" fmla="*/ 0 h 682"/>
              <a:gd name="T17" fmla="*/ 644 w 644"/>
              <a:gd name="T18" fmla="*/ 682 h 682"/>
            </a:gdLst>
            <a:ahLst/>
            <a:cxnLst>
              <a:cxn ang="T10">
                <a:pos x="T0" y="T1"/>
              </a:cxn>
              <a:cxn ang="T11">
                <a:pos x="T2" y="T3"/>
              </a:cxn>
              <a:cxn ang="T12">
                <a:pos x="T4" y="T5"/>
              </a:cxn>
              <a:cxn ang="T13">
                <a:pos x="T6" y="T7"/>
              </a:cxn>
              <a:cxn ang="T14">
                <a:pos x="T8" y="T9"/>
              </a:cxn>
            </a:cxnLst>
            <a:rect l="T15" t="T16" r="T17" b="T18"/>
            <a:pathLst>
              <a:path w="644" h="682">
                <a:moveTo>
                  <a:pt x="644" y="682"/>
                </a:moveTo>
                <a:lnTo>
                  <a:pt x="480" y="0"/>
                </a:lnTo>
                <a:lnTo>
                  <a:pt x="0" y="404"/>
                </a:lnTo>
                <a:lnTo>
                  <a:pt x="644" y="682"/>
                </a:lnTo>
                <a:close/>
              </a:path>
            </a:pathLst>
          </a:custGeom>
          <a:solidFill>
            <a:srgbClr val="00B0F0"/>
          </a:solidFill>
          <a:ln w="9525">
            <a:noFill/>
            <a:round/>
            <a:headEnd/>
            <a:tailEnd/>
          </a:ln>
        </p:spPr>
        <p:txBody>
          <a:bodyPr/>
          <a:lstStyle/>
          <a:p>
            <a:endParaRPr lang="en-US"/>
          </a:p>
        </p:txBody>
      </p:sp>
      <p:sp>
        <p:nvSpPr>
          <p:cNvPr id="30777" name="Freeform 56"/>
          <p:cNvSpPr>
            <a:spLocks/>
          </p:cNvSpPr>
          <p:nvPr/>
        </p:nvSpPr>
        <p:spPr bwMode="auto">
          <a:xfrm>
            <a:off x="4203700" y="4532313"/>
            <a:ext cx="1009650" cy="669925"/>
          </a:xfrm>
          <a:custGeom>
            <a:avLst/>
            <a:gdLst>
              <a:gd name="T0" fmla="*/ 2147483647 w 2386"/>
              <a:gd name="T1" fmla="*/ 2147483647 h 2809"/>
              <a:gd name="T2" fmla="*/ 2147483647 w 2386"/>
              <a:gd name="T3" fmla="*/ 0 h 2809"/>
              <a:gd name="T4" fmla="*/ 0 w 2386"/>
              <a:gd name="T5" fmla="*/ 2147483647 h 2809"/>
              <a:gd name="T6" fmla="*/ 2147483647 w 2386"/>
              <a:gd name="T7" fmla="*/ 2147483647 h 2809"/>
              <a:gd name="T8" fmla="*/ 2147483647 w 2386"/>
              <a:gd name="T9" fmla="*/ 2147483647 h 2809"/>
              <a:gd name="T10" fmla="*/ 0 60000 65536"/>
              <a:gd name="T11" fmla="*/ 0 60000 65536"/>
              <a:gd name="T12" fmla="*/ 0 60000 65536"/>
              <a:gd name="T13" fmla="*/ 0 60000 65536"/>
              <a:gd name="T14" fmla="*/ 0 60000 65536"/>
              <a:gd name="T15" fmla="*/ 0 w 2386"/>
              <a:gd name="T16" fmla="*/ 0 h 2809"/>
              <a:gd name="T17" fmla="*/ 2386 w 2386"/>
              <a:gd name="T18" fmla="*/ 2809 h 2809"/>
            </a:gdLst>
            <a:ahLst/>
            <a:cxnLst>
              <a:cxn ang="T10">
                <a:pos x="T0" y="T1"/>
              </a:cxn>
              <a:cxn ang="T11">
                <a:pos x="T2" y="T3"/>
              </a:cxn>
              <a:cxn ang="T12">
                <a:pos x="T4" y="T5"/>
              </a:cxn>
              <a:cxn ang="T13">
                <a:pos x="T6" y="T7"/>
              </a:cxn>
              <a:cxn ang="T14">
                <a:pos x="T8" y="T9"/>
              </a:cxn>
            </a:cxnLst>
            <a:rect l="T15" t="T16" r="T17" b="T18"/>
            <a:pathLst>
              <a:path w="2386" h="2809">
                <a:moveTo>
                  <a:pt x="2386" y="2743"/>
                </a:moveTo>
                <a:lnTo>
                  <a:pt x="78" y="0"/>
                </a:lnTo>
                <a:lnTo>
                  <a:pt x="0" y="66"/>
                </a:lnTo>
                <a:lnTo>
                  <a:pt x="2307" y="2809"/>
                </a:lnTo>
                <a:lnTo>
                  <a:pt x="2386" y="2743"/>
                </a:lnTo>
                <a:close/>
              </a:path>
            </a:pathLst>
          </a:custGeom>
          <a:solidFill>
            <a:srgbClr val="00B0F0"/>
          </a:solidFill>
          <a:ln w="9525">
            <a:noFill/>
            <a:round/>
            <a:headEnd/>
            <a:tailEnd/>
          </a:ln>
        </p:spPr>
        <p:txBody>
          <a:bodyPr/>
          <a:lstStyle/>
          <a:p>
            <a:endParaRPr lang="en-US"/>
          </a:p>
        </p:txBody>
      </p:sp>
      <p:sp>
        <p:nvSpPr>
          <p:cNvPr id="30778" name="Freeform 57"/>
          <p:cNvSpPr>
            <a:spLocks/>
          </p:cNvSpPr>
          <p:nvPr/>
        </p:nvSpPr>
        <p:spPr bwMode="auto">
          <a:xfrm>
            <a:off x="5086350" y="5140325"/>
            <a:ext cx="271463" cy="161925"/>
          </a:xfrm>
          <a:custGeom>
            <a:avLst/>
            <a:gdLst>
              <a:gd name="T0" fmla="*/ 2147483647 w 644"/>
              <a:gd name="T1" fmla="*/ 2147483647 h 682"/>
              <a:gd name="T2" fmla="*/ 2147483647 w 644"/>
              <a:gd name="T3" fmla="*/ 0 h 682"/>
              <a:gd name="T4" fmla="*/ 0 w 644"/>
              <a:gd name="T5" fmla="*/ 2147483647 h 682"/>
              <a:gd name="T6" fmla="*/ 2147483647 w 644"/>
              <a:gd name="T7" fmla="*/ 2147483647 h 682"/>
              <a:gd name="T8" fmla="*/ 2147483647 w 644"/>
              <a:gd name="T9" fmla="*/ 2147483647 h 682"/>
              <a:gd name="T10" fmla="*/ 0 60000 65536"/>
              <a:gd name="T11" fmla="*/ 0 60000 65536"/>
              <a:gd name="T12" fmla="*/ 0 60000 65536"/>
              <a:gd name="T13" fmla="*/ 0 60000 65536"/>
              <a:gd name="T14" fmla="*/ 0 60000 65536"/>
              <a:gd name="T15" fmla="*/ 0 w 644"/>
              <a:gd name="T16" fmla="*/ 0 h 682"/>
              <a:gd name="T17" fmla="*/ 644 w 644"/>
              <a:gd name="T18" fmla="*/ 682 h 682"/>
            </a:gdLst>
            <a:ahLst/>
            <a:cxnLst>
              <a:cxn ang="T10">
                <a:pos x="T0" y="T1"/>
              </a:cxn>
              <a:cxn ang="T11">
                <a:pos x="T2" y="T3"/>
              </a:cxn>
              <a:cxn ang="T12">
                <a:pos x="T4" y="T5"/>
              </a:cxn>
              <a:cxn ang="T13">
                <a:pos x="T6" y="T7"/>
              </a:cxn>
              <a:cxn ang="T14">
                <a:pos x="T8" y="T9"/>
              </a:cxn>
            </a:cxnLst>
            <a:rect l="T15" t="T16" r="T17" b="T18"/>
            <a:pathLst>
              <a:path w="644" h="682">
                <a:moveTo>
                  <a:pt x="644" y="682"/>
                </a:moveTo>
                <a:lnTo>
                  <a:pt x="480" y="0"/>
                </a:lnTo>
                <a:lnTo>
                  <a:pt x="0" y="404"/>
                </a:lnTo>
                <a:lnTo>
                  <a:pt x="644" y="682"/>
                </a:lnTo>
                <a:close/>
              </a:path>
            </a:pathLst>
          </a:custGeom>
          <a:solidFill>
            <a:srgbClr val="00B0F0"/>
          </a:solidFill>
          <a:ln w="9525">
            <a:noFill/>
            <a:round/>
            <a:headEnd/>
            <a:tailEnd/>
          </a:ln>
        </p:spPr>
        <p:txBody>
          <a:bodyPr/>
          <a:lstStyle/>
          <a:p>
            <a:endParaRPr lang="en-US"/>
          </a:p>
        </p:txBody>
      </p:sp>
      <p:sp>
        <p:nvSpPr>
          <p:cNvPr id="30779" name="Rectangle 58"/>
          <p:cNvSpPr>
            <a:spLocks noChangeArrowheads="1"/>
          </p:cNvSpPr>
          <p:nvPr/>
        </p:nvSpPr>
        <p:spPr bwMode="auto">
          <a:xfrm>
            <a:off x="685800" y="4173538"/>
            <a:ext cx="838200" cy="212725"/>
          </a:xfrm>
          <a:prstGeom prst="rect">
            <a:avLst/>
          </a:prstGeom>
          <a:noFill/>
          <a:ln w="9525">
            <a:noFill/>
            <a:miter lim="800000"/>
            <a:headEnd/>
            <a:tailEnd/>
          </a:ln>
        </p:spPr>
        <p:txBody>
          <a:bodyPr lIns="0" tIns="0" rIns="0" bIns="0">
            <a:spAutoFit/>
          </a:bodyPr>
          <a:lstStyle/>
          <a:p>
            <a:r>
              <a:rPr lang="de-DE" sz="1400">
                <a:solidFill>
                  <a:srgbClr val="000000"/>
                </a:solidFill>
              </a:rPr>
              <a:t>Object</a:t>
            </a:r>
          </a:p>
        </p:txBody>
      </p:sp>
      <p:sp>
        <p:nvSpPr>
          <p:cNvPr id="30780" name="Rectangle 60"/>
          <p:cNvSpPr>
            <a:spLocks noChangeArrowheads="1"/>
          </p:cNvSpPr>
          <p:nvPr/>
        </p:nvSpPr>
        <p:spPr bwMode="auto">
          <a:xfrm>
            <a:off x="1016000" y="2362200"/>
            <a:ext cx="2260600" cy="274638"/>
          </a:xfrm>
          <a:prstGeom prst="rect">
            <a:avLst/>
          </a:prstGeom>
          <a:noFill/>
          <a:ln w="9525">
            <a:noFill/>
            <a:miter lim="800000"/>
            <a:headEnd/>
            <a:tailEnd/>
          </a:ln>
        </p:spPr>
        <p:txBody>
          <a:bodyPr lIns="0" tIns="0" rIns="0" bIns="0">
            <a:spAutoFit/>
          </a:bodyPr>
          <a:lstStyle/>
          <a:p>
            <a:pPr algn="ctr"/>
            <a:r>
              <a:rPr lang="de-DE" sz="1800">
                <a:solidFill>
                  <a:srgbClr val="000000"/>
                </a:solidFill>
              </a:rPr>
              <a:t>Global radiation</a:t>
            </a:r>
          </a:p>
        </p:txBody>
      </p:sp>
      <p:sp>
        <p:nvSpPr>
          <p:cNvPr id="30781" name="Rectangle 61"/>
          <p:cNvSpPr>
            <a:spLocks noChangeArrowheads="1"/>
          </p:cNvSpPr>
          <p:nvPr/>
        </p:nvSpPr>
        <p:spPr bwMode="auto">
          <a:xfrm>
            <a:off x="3422650" y="5394325"/>
            <a:ext cx="3111500" cy="396875"/>
          </a:xfrm>
          <a:prstGeom prst="rect">
            <a:avLst/>
          </a:prstGeom>
          <a:noFill/>
          <a:ln w="9525">
            <a:noFill/>
            <a:miter lim="800000"/>
            <a:headEnd/>
            <a:tailEnd/>
          </a:ln>
        </p:spPr>
        <p:txBody>
          <a:bodyPr/>
          <a:lstStyle/>
          <a:p>
            <a:pPr algn="ctr"/>
            <a:r>
              <a:rPr lang="de-DE" sz="1800">
                <a:solidFill>
                  <a:srgbClr val="000000"/>
                </a:solidFill>
              </a:rPr>
              <a:t>Transmitted radiation (T)</a:t>
            </a:r>
          </a:p>
          <a:p>
            <a:pPr algn="ctr"/>
            <a:endParaRPr lang="fr-FR">
              <a:solidFill>
                <a:srgbClr val="000000"/>
              </a:solidFill>
              <a:latin typeface="Helvetica 55 Roman" charset="0"/>
            </a:endParaRPr>
          </a:p>
        </p:txBody>
      </p:sp>
      <p:sp>
        <p:nvSpPr>
          <p:cNvPr id="30782" name="Rectangle 62"/>
          <p:cNvSpPr>
            <a:spLocks noChangeArrowheads="1"/>
          </p:cNvSpPr>
          <p:nvPr/>
        </p:nvSpPr>
        <p:spPr bwMode="auto">
          <a:xfrm>
            <a:off x="4800600" y="2346325"/>
            <a:ext cx="2895600" cy="304800"/>
          </a:xfrm>
          <a:prstGeom prst="rect">
            <a:avLst/>
          </a:prstGeom>
          <a:noFill/>
          <a:ln w="9525">
            <a:noFill/>
            <a:miter lim="800000"/>
            <a:headEnd/>
            <a:tailEnd/>
          </a:ln>
        </p:spPr>
        <p:txBody>
          <a:bodyPr/>
          <a:lstStyle/>
          <a:p>
            <a:pPr algn="ctr"/>
            <a:r>
              <a:rPr lang="de-DE" sz="1800">
                <a:solidFill>
                  <a:srgbClr val="000000"/>
                </a:solidFill>
              </a:rPr>
              <a:t>Reflected radiation (R)</a:t>
            </a:r>
            <a:endParaRPr lang="fr-FR" sz="1800">
              <a:solidFill>
                <a:srgbClr val="000000"/>
              </a:solidFill>
            </a:endParaRPr>
          </a:p>
        </p:txBody>
      </p:sp>
      <p:sp>
        <p:nvSpPr>
          <p:cNvPr id="30783" name="Rectangle 63"/>
          <p:cNvSpPr>
            <a:spLocks noChangeArrowheads="1"/>
          </p:cNvSpPr>
          <p:nvPr/>
        </p:nvSpPr>
        <p:spPr bwMode="auto">
          <a:xfrm>
            <a:off x="7086600" y="3870325"/>
            <a:ext cx="1663700" cy="457200"/>
          </a:xfrm>
          <a:prstGeom prst="rect">
            <a:avLst/>
          </a:prstGeom>
          <a:solidFill>
            <a:srgbClr val="C3C3C2"/>
          </a:solidFill>
          <a:ln w="9525">
            <a:noFill/>
            <a:miter lim="800000"/>
            <a:headEnd/>
            <a:tailEnd/>
          </a:ln>
        </p:spPr>
        <p:txBody>
          <a:bodyPr/>
          <a:lstStyle/>
          <a:p>
            <a:r>
              <a:rPr lang="de-DE" sz="1400">
                <a:solidFill>
                  <a:srgbClr val="000000"/>
                </a:solidFill>
              </a:rPr>
              <a:t>Absorbed radiation (A)</a:t>
            </a:r>
            <a:endParaRPr lang="fr-FR" sz="1400">
              <a:solidFill>
                <a:srgbClr val="000000"/>
              </a:solidFill>
            </a:endParaRPr>
          </a:p>
        </p:txBody>
      </p:sp>
      <p:sp>
        <p:nvSpPr>
          <p:cNvPr id="139328" name="Freeform 64"/>
          <p:cNvSpPr>
            <a:spLocks/>
          </p:cNvSpPr>
          <p:nvPr/>
        </p:nvSpPr>
        <p:spPr bwMode="auto">
          <a:xfrm>
            <a:off x="609600" y="2727325"/>
            <a:ext cx="1009650" cy="668338"/>
          </a:xfrm>
          <a:custGeom>
            <a:avLst/>
            <a:gdLst/>
            <a:ahLst/>
            <a:cxnLst>
              <a:cxn ang="0">
                <a:pos x="2386" y="2742"/>
              </a:cxn>
              <a:cxn ang="0">
                <a:pos x="79" y="0"/>
              </a:cxn>
              <a:cxn ang="0">
                <a:pos x="0" y="66"/>
              </a:cxn>
              <a:cxn ang="0">
                <a:pos x="2308" y="2808"/>
              </a:cxn>
              <a:cxn ang="0">
                <a:pos x="2386" y="2742"/>
              </a:cxn>
            </a:cxnLst>
            <a:rect l="0" t="0" r="r" b="b"/>
            <a:pathLst>
              <a:path w="2386" h="2808">
                <a:moveTo>
                  <a:pt x="2386" y="2742"/>
                </a:moveTo>
                <a:lnTo>
                  <a:pt x="79" y="0"/>
                </a:lnTo>
                <a:lnTo>
                  <a:pt x="0" y="66"/>
                </a:lnTo>
                <a:lnTo>
                  <a:pt x="2308" y="2808"/>
                </a:lnTo>
                <a:lnTo>
                  <a:pt x="2386" y="2742"/>
                </a:lnTo>
                <a:close/>
              </a:path>
            </a:pathLst>
          </a:custGeom>
          <a:solidFill>
            <a:srgbClr val="00B0F0"/>
          </a:solidFill>
          <a:ln w="9525">
            <a:noFill/>
            <a:round/>
            <a:headEnd/>
            <a:tailEnd/>
          </a:ln>
        </p:spPr>
        <p:txBody>
          <a:bodyPr/>
          <a:lstStyle/>
          <a:p>
            <a:pPr>
              <a:lnSpc>
                <a:spcPct val="110000"/>
              </a:lnSpc>
              <a:defRPr/>
            </a:pPr>
            <a:endParaRPr lang="en-US" sz="2200">
              <a:ln>
                <a:solidFill>
                  <a:srgbClr val="00B0F0"/>
                </a:solidFill>
              </a:ln>
              <a:solidFill>
                <a:srgbClr val="F8F8F8"/>
              </a:solidFill>
              <a:latin typeface="Arial" charset="0"/>
              <a:ea typeface="+mn-ea"/>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LL84 – Comparison of 1</a:t>
            </a:r>
            <a:r>
              <a:rPr lang="en-US" sz="2400" b="1" baseline="30000" dirty="0" smtClean="0">
                <a:solidFill>
                  <a:schemeClr val="bg1"/>
                </a:solidFill>
              </a:rPr>
              <a:t>st</a:t>
            </a:r>
            <a:r>
              <a:rPr lang="en-US" sz="2400" b="1" dirty="0" smtClean="0">
                <a:solidFill>
                  <a:schemeClr val="bg1"/>
                </a:solidFill>
              </a:rPr>
              <a:t> and 2</a:t>
            </a:r>
            <a:r>
              <a:rPr lang="en-US" sz="2400" b="1" baseline="30000" dirty="0" smtClean="0">
                <a:solidFill>
                  <a:schemeClr val="bg1"/>
                </a:solidFill>
              </a:rPr>
              <a:t>nd</a:t>
            </a:r>
            <a:r>
              <a:rPr lang="en-US" sz="2400" b="1" dirty="0" smtClean="0">
                <a:solidFill>
                  <a:schemeClr val="bg1"/>
                </a:solidFill>
              </a:rPr>
              <a:t> Years</a:t>
            </a:r>
            <a:endParaRPr lang="en-US" sz="24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788345457"/>
              </p:ext>
            </p:extLst>
          </p:nvPr>
        </p:nvGraphicFramePr>
        <p:xfrm>
          <a:off x="266700" y="1861820"/>
          <a:ext cx="8610600" cy="3134360"/>
        </p:xfrm>
        <a:graphic>
          <a:graphicData uri="http://schemas.openxmlformats.org/drawingml/2006/table">
            <a:tbl>
              <a:tblPr firstRow="1" bandRow="1">
                <a:tableStyleId>{5C22544A-7EE6-4342-B048-85BDC9FD1C3A}</a:tableStyleId>
              </a:tblPr>
              <a:tblGrid>
                <a:gridCol w="3867474"/>
                <a:gridCol w="4743126"/>
              </a:tblGrid>
              <a:tr h="370840">
                <a:tc>
                  <a:txBody>
                    <a:bodyPr/>
                    <a:lstStyle/>
                    <a:p>
                      <a:r>
                        <a:rPr lang="en-US" dirty="0" smtClean="0"/>
                        <a:t>2010 Benchmark (1</a:t>
                      </a:r>
                      <a:r>
                        <a:rPr lang="en-US" baseline="30000" dirty="0" smtClean="0"/>
                        <a:t>st</a:t>
                      </a:r>
                      <a:r>
                        <a:rPr lang="en-US" dirty="0" smtClean="0"/>
                        <a:t> Year)</a:t>
                      </a:r>
                      <a:endParaRPr lang="en-US" dirty="0"/>
                    </a:p>
                  </a:txBody>
                  <a:tcPr/>
                </a:tc>
                <a:tc>
                  <a:txBody>
                    <a:bodyPr/>
                    <a:lstStyle/>
                    <a:p>
                      <a:r>
                        <a:rPr lang="en-US" dirty="0" smtClean="0"/>
                        <a:t>2011 Benchmark (2</a:t>
                      </a:r>
                      <a:r>
                        <a:rPr lang="en-US" baseline="30000" dirty="0" smtClean="0"/>
                        <a:t>nd</a:t>
                      </a:r>
                      <a:r>
                        <a:rPr lang="en-US" dirty="0" smtClean="0"/>
                        <a:t> Year)</a:t>
                      </a:r>
                      <a:endParaRPr lang="en-US" dirty="0"/>
                    </a:p>
                  </a:txBody>
                  <a:tcPr/>
                </a:tc>
              </a:tr>
              <a:tr h="370840">
                <a:tc>
                  <a:txBody>
                    <a:bodyPr/>
                    <a:lstStyle/>
                    <a:p>
                      <a:r>
                        <a:rPr lang="en-US" dirty="0" smtClean="0"/>
                        <a:t>Compliance Rate</a:t>
                      </a:r>
                      <a:r>
                        <a:rPr lang="en-US" baseline="0" dirty="0" smtClean="0"/>
                        <a:t> 75%</a:t>
                      </a:r>
                      <a:endParaRPr lang="en-US" dirty="0"/>
                    </a:p>
                  </a:txBody>
                  <a:tcPr/>
                </a:tc>
                <a:tc>
                  <a:txBody>
                    <a:bodyPr/>
                    <a:lstStyle/>
                    <a:p>
                      <a:r>
                        <a:rPr lang="en-US" dirty="0" smtClean="0"/>
                        <a:t>Compliance</a:t>
                      </a:r>
                      <a:r>
                        <a:rPr lang="en-US" baseline="0" dirty="0" smtClean="0"/>
                        <a:t> Rate ≈ 70%</a:t>
                      </a:r>
                      <a:endParaRPr lang="en-US" dirty="0"/>
                    </a:p>
                  </a:txBody>
                  <a:tcPr/>
                </a:tc>
              </a:tr>
              <a:tr h="370840">
                <a:tc>
                  <a:txBody>
                    <a:bodyPr/>
                    <a:lstStyle/>
                    <a:p>
                      <a:r>
                        <a:rPr lang="en-US" dirty="0" smtClean="0"/>
                        <a:t>Deadline = Dec. 31, 2011</a:t>
                      </a:r>
                      <a:endParaRPr lang="en-US" dirty="0"/>
                    </a:p>
                  </a:txBody>
                  <a:tcPr/>
                </a:tc>
                <a:tc>
                  <a:txBody>
                    <a:bodyPr/>
                    <a:lstStyle/>
                    <a:p>
                      <a:r>
                        <a:rPr lang="en-US" dirty="0" smtClean="0"/>
                        <a:t>Deadline = May 1, 2012;</a:t>
                      </a:r>
                      <a:r>
                        <a:rPr lang="en-US" baseline="0" dirty="0" smtClean="0"/>
                        <a:t> then 4</a:t>
                      </a:r>
                      <a:r>
                        <a:rPr lang="en-US" dirty="0" smtClean="0"/>
                        <a:t> Quarterly</a:t>
                      </a:r>
                      <a:r>
                        <a:rPr lang="en-US" baseline="0" dirty="0" smtClean="0"/>
                        <a:t> Deadlines</a:t>
                      </a:r>
                      <a:endParaRPr lang="en-US" dirty="0"/>
                    </a:p>
                  </a:txBody>
                  <a:tcPr/>
                </a:tc>
              </a:tr>
              <a:tr h="370840">
                <a:tc>
                  <a:txBody>
                    <a:bodyPr/>
                    <a:lstStyle/>
                    <a:p>
                      <a:r>
                        <a:rPr lang="en-US" dirty="0" smtClean="0"/>
                        <a:t>1 time</a:t>
                      </a:r>
                      <a:r>
                        <a:rPr lang="en-US" baseline="0" dirty="0" smtClean="0"/>
                        <a:t> fine, dismissed with $500 payment</a:t>
                      </a:r>
                      <a:endParaRPr lang="en-US" dirty="0"/>
                    </a:p>
                  </a:txBody>
                  <a:tcPr/>
                </a:tc>
                <a:tc>
                  <a:txBody>
                    <a:bodyPr/>
                    <a:lstStyle/>
                    <a:p>
                      <a:r>
                        <a:rPr lang="en-US" dirty="0" smtClean="0"/>
                        <a:t>Quarterly fines, dismissed</a:t>
                      </a:r>
                      <a:r>
                        <a:rPr lang="en-US" baseline="0" dirty="0" smtClean="0"/>
                        <a:t> with payment of fine(s) and submittal of 2011 report</a:t>
                      </a:r>
                      <a:endParaRPr lang="en-US" dirty="0"/>
                    </a:p>
                  </a:txBody>
                  <a:tcPr/>
                </a:tc>
              </a:tr>
              <a:tr h="370840">
                <a:tc>
                  <a:txBody>
                    <a:bodyPr/>
                    <a:lstStyle/>
                    <a:p>
                      <a:r>
                        <a:rPr lang="en-US" dirty="0" smtClean="0"/>
                        <a:t>Water not required</a:t>
                      </a:r>
                      <a:endParaRPr lang="en-US" dirty="0"/>
                    </a:p>
                  </a:txBody>
                  <a:tcPr/>
                </a:tc>
                <a:tc>
                  <a:txBody>
                    <a:bodyPr/>
                    <a:lstStyle/>
                    <a:p>
                      <a:r>
                        <a:rPr lang="en-US" dirty="0" smtClean="0"/>
                        <a:t>Water required</a:t>
                      </a:r>
                      <a:r>
                        <a:rPr lang="en-US" baseline="0" dirty="0" smtClean="0"/>
                        <a:t> *</a:t>
                      </a:r>
                      <a:endParaRPr lang="en-US" dirty="0"/>
                    </a:p>
                  </a:txBody>
                  <a:tcPr/>
                </a:tc>
              </a:tr>
              <a:tr h="370840">
                <a:tc>
                  <a:txBody>
                    <a:bodyPr/>
                    <a:lstStyle/>
                    <a:p>
                      <a:r>
                        <a:rPr lang="en-US" dirty="0" smtClean="0"/>
                        <a:t>BBL only identifier</a:t>
                      </a:r>
                      <a:endParaRPr lang="en-US" dirty="0"/>
                    </a:p>
                  </a:txBody>
                  <a:tcPr/>
                </a:tc>
                <a:tc>
                  <a:txBody>
                    <a:bodyPr/>
                    <a:lstStyle/>
                    <a:p>
                      <a:r>
                        <a:rPr lang="en-US" dirty="0" smtClean="0"/>
                        <a:t>BBL and BIN for each building required</a:t>
                      </a:r>
                      <a:endParaRPr lang="en-US" dirty="0"/>
                    </a:p>
                  </a:txBody>
                  <a:tcPr/>
                </a:tc>
              </a:tr>
              <a:tr h="370840">
                <a:tc>
                  <a:txBody>
                    <a:bodyPr/>
                    <a:lstStyle/>
                    <a:p>
                      <a:r>
                        <a:rPr lang="en-US" dirty="0" smtClean="0"/>
                        <a:t>Report to be published</a:t>
                      </a:r>
                      <a:r>
                        <a:rPr lang="en-US" baseline="0" dirty="0" smtClean="0"/>
                        <a:t> Aug 2012</a:t>
                      </a:r>
                      <a:endParaRPr lang="en-US" dirty="0"/>
                    </a:p>
                  </a:txBody>
                  <a:tcPr/>
                </a:tc>
                <a:tc>
                  <a:txBody>
                    <a:bodyPr/>
                    <a:lstStyle/>
                    <a:p>
                      <a:r>
                        <a:rPr lang="en-US" dirty="0" smtClean="0"/>
                        <a:t>Report to be published ~ Jan 2013</a:t>
                      </a:r>
                      <a:endParaRPr lang="en-US" dirty="0"/>
                    </a:p>
                  </a:txBody>
                  <a:tcPr/>
                </a:tc>
              </a:tr>
            </a:tbl>
          </a:graphicData>
        </a:graphic>
      </p:graphicFrame>
    </p:spTree>
    <p:extLst>
      <p:ext uri="{BB962C8B-B14F-4D97-AF65-F5344CB8AC3E}">
        <p14:creationId xmlns:p14="http://schemas.microsoft.com/office/powerpoint/2010/main" xmlns="" val="2355321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323850" y="323850"/>
            <a:ext cx="8493125" cy="365125"/>
          </a:xfrm>
        </p:spPr>
        <p:txBody>
          <a:bodyPr>
            <a:normAutofit fontScale="90000"/>
          </a:bodyPr>
          <a:lstStyle/>
          <a:p>
            <a:pPr eaLnBrk="1" hangingPunct="1"/>
            <a:r>
              <a:rPr lang="en-US" smtClean="0">
                <a:solidFill>
                  <a:srgbClr val="D23031"/>
                </a:solidFill>
              </a:rPr>
              <a:t>The proof - thermography</a:t>
            </a:r>
          </a:p>
        </p:txBody>
      </p:sp>
      <p:pic>
        <p:nvPicPr>
          <p:cNvPr id="4" name="Picture 5"/>
          <p:cNvPicPr>
            <a:picLocks noChangeAspect="1" noChangeArrowheads="1"/>
          </p:cNvPicPr>
          <p:nvPr/>
        </p:nvPicPr>
        <p:blipFill>
          <a:blip r:embed="rId3" cstate="print">
            <a:clrChange>
              <a:clrFrom>
                <a:srgbClr val="125EF6"/>
              </a:clrFrom>
              <a:clrTo>
                <a:srgbClr val="125EF6">
                  <a:alpha val="0"/>
                </a:srgbClr>
              </a:clrTo>
            </a:clrChange>
          </a:blip>
          <a:srcRect l="49023"/>
          <a:stretch>
            <a:fillRect/>
          </a:stretch>
        </p:blipFill>
        <p:spPr bwMode="auto">
          <a:xfrm>
            <a:off x="4495800" y="688975"/>
            <a:ext cx="3973513" cy="5299075"/>
          </a:xfrm>
          <a:prstGeom prst="rect">
            <a:avLst/>
          </a:prstGeom>
          <a:noFill/>
          <a:ln w="9525">
            <a:noFill/>
            <a:miter lim="800000"/>
            <a:headEnd/>
            <a:tailEnd/>
          </a:ln>
        </p:spPr>
      </p:pic>
      <p:pic>
        <p:nvPicPr>
          <p:cNvPr id="31748" name="Picture 5"/>
          <p:cNvPicPr>
            <a:picLocks noChangeAspect="1" noChangeArrowheads="1"/>
          </p:cNvPicPr>
          <p:nvPr/>
        </p:nvPicPr>
        <p:blipFill>
          <a:blip r:embed="rId3" cstate="print">
            <a:clrChange>
              <a:clrFrom>
                <a:srgbClr val="125EF6"/>
              </a:clrFrom>
              <a:clrTo>
                <a:srgbClr val="125EF6">
                  <a:alpha val="0"/>
                </a:srgbClr>
              </a:clrTo>
            </a:clrChange>
          </a:blip>
          <a:srcRect r="50978"/>
          <a:stretch>
            <a:fillRect/>
          </a:stretch>
        </p:blipFill>
        <p:spPr bwMode="auto">
          <a:xfrm>
            <a:off x="674688" y="688975"/>
            <a:ext cx="3821112" cy="5299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323850" y="323850"/>
            <a:ext cx="8493125" cy="369888"/>
          </a:xfrm>
        </p:spPr>
        <p:txBody>
          <a:bodyPr>
            <a:normAutofit fontScale="90000"/>
          </a:bodyPr>
          <a:lstStyle/>
          <a:p>
            <a:r>
              <a:rPr lang="en-US" smtClean="0"/>
              <a:t>High &amp; Low Mass Systems</a:t>
            </a:r>
          </a:p>
        </p:txBody>
      </p:sp>
      <p:pic>
        <p:nvPicPr>
          <p:cNvPr id="32771" name="Picture 2" descr="http://www.pacificenergysales.com/wp-content/uploads/2010/02/radiant-floor.jpg"/>
          <p:cNvPicPr>
            <a:picLocks noChangeAspect="1" noChangeArrowheads="1"/>
          </p:cNvPicPr>
          <p:nvPr/>
        </p:nvPicPr>
        <p:blipFill>
          <a:blip r:embed="rId3" cstate="print"/>
          <a:srcRect l="2232" r="5594"/>
          <a:stretch>
            <a:fillRect/>
          </a:stretch>
        </p:blipFill>
        <p:spPr bwMode="auto">
          <a:xfrm>
            <a:off x="1676400" y="762000"/>
            <a:ext cx="3352800" cy="2484438"/>
          </a:xfrm>
          <a:prstGeom prst="rect">
            <a:avLst/>
          </a:prstGeom>
          <a:noFill/>
          <a:ln w="9525">
            <a:noFill/>
            <a:miter lim="800000"/>
            <a:headEnd/>
            <a:tailEnd/>
          </a:ln>
        </p:spPr>
      </p:pic>
      <p:pic>
        <p:nvPicPr>
          <p:cNvPr id="32772" name="Picture 4" descr="EXPJT edited"/>
          <p:cNvPicPr>
            <a:picLocks noChangeAspect="1" noChangeArrowheads="1"/>
          </p:cNvPicPr>
          <p:nvPr/>
        </p:nvPicPr>
        <p:blipFill>
          <a:blip r:embed="rId4" cstate="print"/>
          <a:srcRect l="4695" b="7216"/>
          <a:stretch>
            <a:fillRect/>
          </a:stretch>
        </p:blipFill>
        <p:spPr bwMode="auto">
          <a:xfrm>
            <a:off x="5943600" y="914400"/>
            <a:ext cx="2635250" cy="1905000"/>
          </a:xfrm>
          <a:prstGeom prst="rect">
            <a:avLst/>
          </a:prstGeom>
          <a:noFill/>
          <a:ln w="9525">
            <a:noFill/>
            <a:miter lim="800000"/>
            <a:headEnd/>
            <a:tailEnd/>
          </a:ln>
        </p:spPr>
      </p:pic>
      <p:pic>
        <p:nvPicPr>
          <p:cNvPr id="32773" name="Picture 10"/>
          <p:cNvPicPr>
            <a:picLocks noChangeAspect="1" noChangeArrowheads="1"/>
          </p:cNvPicPr>
          <p:nvPr/>
        </p:nvPicPr>
        <p:blipFill>
          <a:blip r:embed="rId5" cstate="print"/>
          <a:srcRect/>
          <a:stretch>
            <a:fillRect/>
          </a:stretch>
        </p:blipFill>
        <p:spPr bwMode="auto">
          <a:xfrm>
            <a:off x="0" y="3336925"/>
            <a:ext cx="9144000" cy="3521075"/>
          </a:xfrm>
          <a:prstGeom prst="rect">
            <a:avLst/>
          </a:prstGeom>
          <a:noFill/>
          <a:ln w="9525">
            <a:noFill/>
            <a:miter lim="800000"/>
            <a:headEnd/>
            <a:tailEnd/>
          </a:ln>
        </p:spPr>
      </p:pic>
      <p:cxnSp>
        <p:nvCxnSpPr>
          <p:cNvPr id="9" name="Straight Arrow Connector 8"/>
          <p:cNvCxnSpPr/>
          <p:nvPr/>
        </p:nvCxnSpPr>
        <p:spPr>
          <a:xfrm flipH="1">
            <a:off x="4114800" y="2057400"/>
            <a:ext cx="1676400" cy="457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2000"/>
                                        <p:tgtEl>
                                          <p:spTgt spid="3277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2772"/>
                                        </p:tgtEl>
                                        <p:attrNameLst>
                                          <p:attrName>style.visibility</p:attrName>
                                        </p:attrNameLst>
                                      </p:cBhvr>
                                      <p:to>
                                        <p:strVal val="visible"/>
                                      </p:to>
                                    </p:set>
                                    <p:animEffect transition="in" filter="fade">
                                      <p:cBhvr>
                                        <p:cTn id="13" dur="2000"/>
                                        <p:tgtEl>
                                          <p:spTgt spid="3277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2773"/>
                                        </p:tgtEl>
                                        <p:attrNameLst>
                                          <p:attrName>style.visibility</p:attrName>
                                        </p:attrNameLst>
                                      </p:cBhvr>
                                      <p:to>
                                        <p:strVal val="visible"/>
                                      </p:to>
                                    </p:set>
                                    <p:animEffect transition="in" filter="wipe(down)">
                                      <p:cBhvr>
                                        <p:cTn id="18"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323850" y="323850"/>
            <a:ext cx="8493125" cy="369888"/>
          </a:xfrm>
        </p:spPr>
        <p:txBody>
          <a:bodyPr>
            <a:normAutofit fontScale="90000"/>
          </a:bodyPr>
          <a:lstStyle/>
          <a:p>
            <a:r>
              <a:rPr lang="en-US" smtClean="0"/>
              <a:t>High Mass System</a:t>
            </a:r>
          </a:p>
        </p:txBody>
      </p:sp>
      <p:sp>
        <p:nvSpPr>
          <p:cNvPr id="7" name="Rectangle 4"/>
          <p:cNvSpPr>
            <a:spLocks noChangeArrowheads="1"/>
          </p:cNvSpPr>
          <p:nvPr/>
        </p:nvSpPr>
        <p:spPr bwMode="auto">
          <a:xfrm>
            <a:off x="152400" y="990600"/>
            <a:ext cx="4046538" cy="4495800"/>
          </a:xfrm>
          <a:prstGeom prst="rect">
            <a:avLst/>
          </a:prstGeom>
          <a:noFill/>
          <a:ln w="9525">
            <a:noFill/>
            <a:miter lim="800000"/>
            <a:headEnd/>
            <a:tailEnd/>
          </a:ln>
        </p:spPr>
        <p:txBody>
          <a:bodyPr lIns="91384" tIns="45692" rIns="91384" bIns="45692"/>
          <a:lstStyle/>
          <a:p>
            <a:pPr marL="342900" indent="-342900">
              <a:lnSpc>
                <a:spcPct val="90000"/>
              </a:lnSpc>
              <a:spcBef>
                <a:spcPct val="25000"/>
              </a:spcBef>
              <a:spcAft>
                <a:spcPts val="600"/>
              </a:spcAft>
              <a:buSzPct val="70000"/>
              <a:buFontTx/>
              <a:buChar char="•"/>
              <a:defRPr/>
            </a:pPr>
            <a:r>
              <a:rPr lang="en-US" b="0" dirty="0">
                <a:latin typeface="+mj-lt"/>
                <a:ea typeface="ＭＳ Ｐゴシック" pitchFamily="34" charset="-128"/>
              </a:rPr>
              <a:t>Ceiling, floor, or wall</a:t>
            </a:r>
          </a:p>
          <a:p>
            <a:pPr marL="342900" indent="-342900">
              <a:lnSpc>
                <a:spcPct val="90000"/>
              </a:lnSpc>
              <a:spcBef>
                <a:spcPct val="25000"/>
              </a:spcBef>
              <a:spcAft>
                <a:spcPts val="600"/>
              </a:spcAft>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SzPct val="70000"/>
              <a:buFontTx/>
              <a:buChar char="•"/>
              <a:defRPr/>
            </a:pPr>
            <a:r>
              <a:rPr lang="en-US" b="0" dirty="0">
                <a:latin typeface="+mj-lt"/>
                <a:ea typeface="ＭＳ Ｐゴシック" pitchFamily="34" charset="-128"/>
              </a:rPr>
              <a:t>Large </a:t>
            </a:r>
            <a:r>
              <a:rPr lang="en-US" b="0" dirty="0">
                <a:latin typeface="+mj-lt"/>
                <a:ea typeface="ＭＳ Ｐゴシック" pitchFamily="34" charset="-128"/>
              </a:rPr>
              <a:t>thermal mass &amp; surface area</a:t>
            </a:r>
          </a:p>
          <a:p>
            <a:pPr marL="342900" indent="-342900">
              <a:lnSpc>
                <a:spcPct val="90000"/>
              </a:lnSpc>
              <a:spcBef>
                <a:spcPct val="25000"/>
              </a:spcBef>
              <a:spcAft>
                <a:spcPts val="600"/>
              </a:spcAft>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SzPct val="70000"/>
              <a:buFontTx/>
              <a:buChar char="•"/>
              <a:defRPr/>
            </a:pPr>
            <a:r>
              <a:rPr lang="en-US" b="0" dirty="0">
                <a:latin typeface="+mj-lt"/>
                <a:ea typeface="ＭＳ Ｐゴシック" pitchFamily="34" charset="-128"/>
              </a:rPr>
              <a:t>Moderate </a:t>
            </a:r>
            <a:r>
              <a:rPr lang="en-US" b="0" dirty="0">
                <a:latin typeface="+mj-lt"/>
                <a:ea typeface="ＭＳ Ｐゴシック" pitchFamily="34" charset="-128"/>
              </a:rPr>
              <a:t>water temperatures</a:t>
            </a:r>
          </a:p>
          <a:p>
            <a:pPr marL="800100" lvl="1" indent="-342900">
              <a:lnSpc>
                <a:spcPct val="90000"/>
              </a:lnSpc>
              <a:spcBef>
                <a:spcPct val="25000"/>
              </a:spcBef>
              <a:spcAft>
                <a:spcPts val="600"/>
              </a:spcAft>
              <a:buSzPct val="70000"/>
              <a:buFontTx/>
              <a:buChar char="•"/>
              <a:defRPr/>
            </a:pPr>
            <a:r>
              <a:rPr lang="en-US" sz="1400" b="0" dirty="0">
                <a:latin typeface="+mj-lt"/>
                <a:ea typeface="ＭＳ Ｐゴシック" pitchFamily="34" charset="-128"/>
              </a:rPr>
              <a:t>HWS;  100</a:t>
            </a:r>
            <a:r>
              <a:rPr lang="en-US" sz="1400" b="0" dirty="0">
                <a:latin typeface="Arial" charset="0"/>
                <a:ea typeface="ＭＳ Ｐゴシック" pitchFamily="34" charset="-128"/>
              </a:rPr>
              <a:t>º</a:t>
            </a:r>
            <a:r>
              <a:rPr lang="en-US" sz="1400" b="0" dirty="0">
                <a:latin typeface="+mj-lt"/>
                <a:ea typeface="ＭＳ Ｐゴシック" pitchFamily="34" charset="-128"/>
              </a:rPr>
              <a:t> - 150ºF</a:t>
            </a:r>
          </a:p>
          <a:p>
            <a:pPr marL="800100" lvl="1" indent="-342900">
              <a:lnSpc>
                <a:spcPct val="90000"/>
              </a:lnSpc>
              <a:spcBef>
                <a:spcPct val="25000"/>
              </a:spcBef>
              <a:spcAft>
                <a:spcPts val="600"/>
              </a:spcAft>
              <a:buSzPct val="70000"/>
              <a:buFontTx/>
              <a:buChar char="•"/>
              <a:defRPr/>
            </a:pPr>
            <a:r>
              <a:rPr lang="en-US" sz="1400" b="0" dirty="0">
                <a:latin typeface="Arial" charset="0"/>
                <a:ea typeface="ＭＳ Ｐゴシック" pitchFamily="34" charset="-128"/>
              </a:rPr>
              <a:t>CWS;  56º - 65ºF  </a:t>
            </a:r>
            <a:r>
              <a:rPr lang="en-US" sz="1400" b="0" dirty="0">
                <a:latin typeface="+mj-lt"/>
                <a:ea typeface="ＭＳ Ｐゴシック" pitchFamily="34" charset="-128"/>
              </a:rPr>
              <a:t> </a:t>
            </a:r>
          </a:p>
          <a:p>
            <a:pPr marL="342900" indent="-342900">
              <a:lnSpc>
                <a:spcPct val="90000"/>
              </a:lnSpc>
              <a:spcBef>
                <a:spcPct val="25000"/>
              </a:spcBef>
              <a:spcAft>
                <a:spcPts val="600"/>
              </a:spcAft>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SzPct val="70000"/>
              <a:buFontTx/>
              <a:buChar char="•"/>
              <a:defRPr/>
            </a:pPr>
            <a:r>
              <a:rPr lang="en-US" b="0" dirty="0">
                <a:latin typeface="+mj-lt"/>
                <a:ea typeface="ＭＳ Ｐゴシック" pitchFamily="34" charset="-128"/>
              </a:rPr>
              <a:t>Higher </a:t>
            </a:r>
            <a:r>
              <a:rPr lang="en-US" b="0" dirty="0">
                <a:latin typeface="+mj-lt"/>
                <a:ea typeface="ＭＳ Ｐゴシック" pitchFamily="34" charset="-128"/>
              </a:rPr>
              <a:t>degree of dependency on controls due to slow reacting system</a:t>
            </a:r>
          </a:p>
        </p:txBody>
      </p:sp>
      <p:pic>
        <p:nvPicPr>
          <p:cNvPr id="33796" name="Picture 11" descr="_MG_1846"/>
          <p:cNvPicPr>
            <a:picLocks noChangeAspect="1" noChangeArrowheads="1"/>
          </p:cNvPicPr>
          <p:nvPr/>
        </p:nvPicPr>
        <p:blipFill>
          <a:blip r:embed="rId3" cstate="print"/>
          <a:srcRect l="19145" r="6139"/>
          <a:stretch>
            <a:fillRect/>
          </a:stretch>
        </p:blipFill>
        <p:spPr bwMode="auto">
          <a:xfrm>
            <a:off x="4198938" y="990600"/>
            <a:ext cx="4945062" cy="4413250"/>
          </a:xfrm>
          <a:prstGeom prst="rect">
            <a:avLst/>
          </a:prstGeom>
          <a:noFill/>
          <a:ln w="9525">
            <a:noFill/>
            <a:miter lim="800000"/>
            <a:headEnd/>
            <a:tailEnd/>
          </a:ln>
        </p:spPr>
      </p:pic>
      <p:sp>
        <p:nvSpPr>
          <p:cNvPr id="33797" name="Rectangle 8"/>
          <p:cNvSpPr>
            <a:spLocks noChangeArrowheads="1"/>
          </p:cNvSpPr>
          <p:nvPr/>
        </p:nvSpPr>
        <p:spPr bwMode="auto">
          <a:xfrm>
            <a:off x="4191000" y="5410200"/>
            <a:ext cx="1981200" cy="276225"/>
          </a:xfrm>
          <a:prstGeom prst="rect">
            <a:avLst/>
          </a:prstGeom>
          <a:noFill/>
          <a:ln w="9525">
            <a:noFill/>
            <a:miter lim="800000"/>
            <a:headEnd/>
            <a:tailEnd/>
          </a:ln>
        </p:spPr>
        <p:txBody>
          <a:bodyPr>
            <a:spAutoFit/>
          </a:bodyPr>
          <a:lstStyle/>
          <a:p>
            <a:r>
              <a:rPr lang="en-US" sz="1200" b="0"/>
              <a:t>Science Center, CA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2000"/>
                                        <p:tgtEl>
                                          <p:spTgt spid="7">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20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323850" y="323850"/>
            <a:ext cx="8493125" cy="369888"/>
          </a:xfrm>
        </p:spPr>
        <p:txBody>
          <a:bodyPr>
            <a:normAutofit fontScale="90000"/>
          </a:bodyPr>
          <a:lstStyle/>
          <a:p>
            <a:r>
              <a:rPr lang="en-US" smtClean="0"/>
              <a:t>Low Mass Systems</a:t>
            </a:r>
          </a:p>
        </p:txBody>
      </p:sp>
      <p:sp>
        <p:nvSpPr>
          <p:cNvPr id="7" name="Rectangle 4"/>
          <p:cNvSpPr>
            <a:spLocks noChangeArrowheads="1"/>
          </p:cNvSpPr>
          <p:nvPr/>
        </p:nvSpPr>
        <p:spPr bwMode="auto">
          <a:xfrm>
            <a:off x="228600" y="995363"/>
            <a:ext cx="3276600" cy="5557837"/>
          </a:xfrm>
          <a:prstGeom prst="rect">
            <a:avLst/>
          </a:prstGeom>
          <a:noFill/>
          <a:ln w="9525">
            <a:noFill/>
            <a:miter lim="800000"/>
            <a:headEnd/>
            <a:tailEnd/>
          </a:ln>
        </p:spPr>
        <p:txBody>
          <a:bodyPr lIns="91384" tIns="45692" rIns="91384" bIns="45692"/>
          <a:lstStyle/>
          <a:p>
            <a:pPr marL="342900" indent="-342900">
              <a:lnSpc>
                <a:spcPct val="90000"/>
              </a:lnSpc>
              <a:spcBef>
                <a:spcPct val="25000"/>
              </a:spcBef>
              <a:spcAft>
                <a:spcPts val="600"/>
              </a:spcAft>
              <a:buClr>
                <a:schemeClr val="folHlink"/>
              </a:buClr>
              <a:buSzPct val="70000"/>
              <a:buFontTx/>
              <a:buChar char="•"/>
              <a:defRPr/>
            </a:pPr>
            <a:r>
              <a:rPr lang="en-US" b="0" dirty="0">
                <a:latin typeface="+mj-lt"/>
                <a:ea typeface="ＭＳ Ｐゴシック" pitchFamily="34" charset="-128"/>
              </a:rPr>
              <a:t>Suspended or surface mounted</a:t>
            </a:r>
          </a:p>
          <a:p>
            <a:pPr marL="342900" indent="-342900">
              <a:lnSpc>
                <a:spcPct val="90000"/>
              </a:lnSpc>
              <a:spcBef>
                <a:spcPct val="25000"/>
              </a:spcBef>
              <a:spcAft>
                <a:spcPts val="600"/>
              </a:spcAft>
              <a:buSzPct val="70000"/>
              <a:buFontTx/>
              <a:buChar char="•"/>
              <a:defRPr/>
            </a:pPr>
            <a:endParaRPr lang="en-US" b="0" dirty="0">
              <a:latin typeface="Arial" charset="0"/>
              <a:ea typeface="ＭＳ Ｐゴシック" pitchFamily="34" charset="-128"/>
            </a:endParaRPr>
          </a:p>
          <a:p>
            <a:pPr marL="342900" indent="-342900">
              <a:lnSpc>
                <a:spcPct val="90000"/>
              </a:lnSpc>
              <a:spcBef>
                <a:spcPct val="25000"/>
              </a:spcBef>
              <a:spcAft>
                <a:spcPts val="600"/>
              </a:spcAft>
              <a:buSzPct val="70000"/>
              <a:buFontTx/>
              <a:buChar char="•"/>
              <a:defRPr/>
            </a:pPr>
            <a:r>
              <a:rPr lang="en-US" b="0" dirty="0">
                <a:latin typeface="Arial" charset="0"/>
                <a:ea typeface="ＭＳ Ｐゴシック" pitchFamily="34" charset="-128"/>
              </a:rPr>
              <a:t>Small </a:t>
            </a:r>
            <a:r>
              <a:rPr lang="en-US" b="0" dirty="0">
                <a:latin typeface="Arial" charset="0"/>
                <a:ea typeface="ＭＳ Ｐゴシック" pitchFamily="34" charset="-128"/>
              </a:rPr>
              <a:t>thermal mass, large surface area</a:t>
            </a:r>
          </a:p>
          <a:p>
            <a:pPr marL="342900" indent="-342900">
              <a:lnSpc>
                <a:spcPct val="90000"/>
              </a:lnSpc>
              <a:spcBef>
                <a:spcPct val="25000"/>
              </a:spcBef>
              <a:spcAft>
                <a:spcPts val="600"/>
              </a:spcAft>
              <a:buSzPct val="70000"/>
              <a:buFontTx/>
              <a:buChar char="•"/>
              <a:defRPr/>
            </a:pPr>
            <a:endParaRPr lang="en-US" b="0" dirty="0">
              <a:latin typeface="Arial" charset="0"/>
              <a:ea typeface="ＭＳ Ｐゴシック" pitchFamily="34" charset="-128"/>
            </a:endParaRPr>
          </a:p>
          <a:p>
            <a:pPr marL="342900" indent="-342900">
              <a:lnSpc>
                <a:spcPct val="90000"/>
              </a:lnSpc>
              <a:spcBef>
                <a:spcPct val="25000"/>
              </a:spcBef>
              <a:spcAft>
                <a:spcPts val="600"/>
              </a:spcAft>
              <a:buSzPct val="70000"/>
              <a:buFontTx/>
              <a:buChar char="•"/>
              <a:defRPr/>
            </a:pPr>
            <a:r>
              <a:rPr lang="en-US" b="0" dirty="0">
                <a:latin typeface="Arial" charset="0"/>
                <a:ea typeface="ＭＳ Ｐゴシック" pitchFamily="34" charset="-128"/>
              </a:rPr>
              <a:t>Moderate </a:t>
            </a:r>
            <a:r>
              <a:rPr lang="en-US" b="0" dirty="0">
                <a:latin typeface="Arial" charset="0"/>
                <a:ea typeface="ＭＳ Ｐゴシック" pitchFamily="34" charset="-128"/>
              </a:rPr>
              <a:t>water temperatures</a:t>
            </a:r>
          </a:p>
          <a:p>
            <a:pPr marL="800100" lvl="1" indent="-342900">
              <a:lnSpc>
                <a:spcPct val="90000"/>
              </a:lnSpc>
              <a:spcBef>
                <a:spcPct val="25000"/>
              </a:spcBef>
              <a:spcAft>
                <a:spcPts val="600"/>
              </a:spcAft>
              <a:buSzPct val="70000"/>
              <a:buFontTx/>
              <a:buChar char="•"/>
              <a:defRPr/>
            </a:pPr>
            <a:r>
              <a:rPr lang="en-US" sz="1400" b="0" dirty="0">
                <a:latin typeface="Arial" charset="0"/>
                <a:ea typeface="ＭＳ Ｐゴシック" pitchFamily="34" charset="-128"/>
              </a:rPr>
              <a:t>HWS; 90º - 140ºF</a:t>
            </a:r>
          </a:p>
          <a:p>
            <a:pPr marL="800100" lvl="1" indent="-342900">
              <a:lnSpc>
                <a:spcPct val="90000"/>
              </a:lnSpc>
              <a:spcBef>
                <a:spcPct val="25000"/>
              </a:spcBef>
              <a:spcAft>
                <a:spcPts val="600"/>
              </a:spcAft>
              <a:buSzPct val="70000"/>
              <a:buFontTx/>
              <a:buChar char="•"/>
              <a:defRPr/>
            </a:pPr>
            <a:r>
              <a:rPr lang="en-US" sz="1400" b="0" dirty="0">
                <a:latin typeface="Arial" charset="0"/>
                <a:ea typeface="ＭＳ Ｐゴシック" pitchFamily="34" charset="-128"/>
              </a:rPr>
              <a:t>CWS; 54º - 65ºF   </a:t>
            </a:r>
          </a:p>
          <a:p>
            <a:pPr marL="342900" indent="-342900">
              <a:lnSpc>
                <a:spcPct val="90000"/>
              </a:lnSpc>
              <a:spcBef>
                <a:spcPct val="25000"/>
              </a:spcBef>
              <a:spcAft>
                <a:spcPts val="600"/>
              </a:spcAft>
              <a:buClr>
                <a:schemeClr val="folHlink"/>
              </a:buClr>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Clr>
                <a:schemeClr val="folHlink"/>
              </a:buClr>
              <a:buSzPct val="70000"/>
              <a:buFontTx/>
              <a:buChar char="•"/>
              <a:defRPr/>
            </a:pPr>
            <a:r>
              <a:rPr lang="en-US" b="0" dirty="0">
                <a:latin typeface="+mj-lt"/>
                <a:ea typeface="ＭＳ Ｐゴシック" pitchFamily="34" charset="-128"/>
              </a:rPr>
              <a:t>Faster </a:t>
            </a:r>
            <a:r>
              <a:rPr lang="en-US" b="0" dirty="0">
                <a:latin typeface="+mj-lt"/>
                <a:ea typeface="ＭＳ Ｐゴシック" pitchFamily="34" charset="-128"/>
              </a:rPr>
              <a:t>response time</a:t>
            </a:r>
          </a:p>
          <a:p>
            <a:pPr marL="342900" indent="-342900">
              <a:lnSpc>
                <a:spcPct val="90000"/>
              </a:lnSpc>
              <a:spcBef>
                <a:spcPct val="25000"/>
              </a:spcBef>
              <a:spcAft>
                <a:spcPts val="600"/>
              </a:spcAft>
              <a:buClr>
                <a:schemeClr val="folHlink"/>
              </a:buClr>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Clr>
                <a:schemeClr val="folHlink"/>
              </a:buClr>
              <a:buSzPct val="70000"/>
              <a:buFontTx/>
              <a:buChar char="•"/>
              <a:defRPr/>
            </a:pPr>
            <a:r>
              <a:rPr lang="en-US" b="0" dirty="0">
                <a:latin typeface="+mj-lt"/>
                <a:ea typeface="ＭＳ Ｐゴシック" pitchFamily="34" charset="-128"/>
              </a:rPr>
              <a:t>Control </a:t>
            </a:r>
            <a:r>
              <a:rPr lang="en-US" b="0" dirty="0">
                <a:latin typeface="+mj-lt"/>
                <a:ea typeface="ＭＳ Ｐゴシック" pitchFamily="34" charset="-128"/>
              </a:rPr>
              <a:t>flexibility</a:t>
            </a:r>
          </a:p>
          <a:p>
            <a:pPr marL="342900" indent="-342900">
              <a:lnSpc>
                <a:spcPct val="90000"/>
              </a:lnSpc>
              <a:spcBef>
                <a:spcPct val="25000"/>
              </a:spcBef>
              <a:spcAft>
                <a:spcPts val="600"/>
              </a:spcAft>
              <a:buClr>
                <a:schemeClr val="folHlink"/>
              </a:buClr>
              <a:buSzPct val="70000"/>
              <a:buFontTx/>
              <a:buChar char="•"/>
              <a:defRPr/>
            </a:pPr>
            <a:endParaRPr lang="en-US" b="0" dirty="0">
              <a:latin typeface="+mj-lt"/>
              <a:ea typeface="ＭＳ Ｐゴシック" pitchFamily="34" charset="-128"/>
            </a:endParaRPr>
          </a:p>
          <a:p>
            <a:pPr marL="342900" indent="-342900">
              <a:lnSpc>
                <a:spcPct val="90000"/>
              </a:lnSpc>
              <a:spcBef>
                <a:spcPct val="25000"/>
              </a:spcBef>
              <a:spcAft>
                <a:spcPts val="600"/>
              </a:spcAft>
              <a:buClr>
                <a:schemeClr val="folHlink"/>
              </a:buClr>
              <a:buSzPct val="70000"/>
              <a:buFontTx/>
              <a:buChar char="•"/>
              <a:defRPr/>
            </a:pPr>
            <a:r>
              <a:rPr lang="en-US" b="0" dirty="0">
                <a:latin typeface="+mj-lt"/>
                <a:ea typeface="ＭＳ Ｐゴシック" pitchFamily="34" charset="-128"/>
              </a:rPr>
              <a:t>Higher </a:t>
            </a:r>
            <a:r>
              <a:rPr lang="en-US" b="0" dirty="0">
                <a:latin typeface="+mj-lt"/>
                <a:ea typeface="ＭＳ Ｐゴシック" pitchFamily="34" charset="-128"/>
              </a:rPr>
              <a:t>capacity</a:t>
            </a:r>
            <a:endParaRPr lang="en-US" sz="2000" b="0" dirty="0">
              <a:latin typeface="Arial" charset="0"/>
              <a:ea typeface="ＭＳ Ｐゴシック" pitchFamily="34" charset="-128"/>
            </a:endParaRPr>
          </a:p>
        </p:txBody>
      </p:sp>
      <p:pic>
        <p:nvPicPr>
          <p:cNvPr id="34820" name="Picture 10" descr="bask-com-330ch-330cb-001 048"/>
          <p:cNvPicPr>
            <a:picLocks noChangeAspect="1" noChangeArrowheads="1"/>
          </p:cNvPicPr>
          <p:nvPr/>
        </p:nvPicPr>
        <p:blipFill>
          <a:blip r:embed="rId2" cstate="print"/>
          <a:srcRect/>
          <a:stretch>
            <a:fillRect/>
          </a:stretch>
        </p:blipFill>
        <p:spPr bwMode="auto">
          <a:xfrm>
            <a:off x="3810000" y="838200"/>
            <a:ext cx="5334000" cy="3552825"/>
          </a:xfrm>
          <a:prstGeom prst="rect">
            <a:avLst/>
          </a:prstGeom>
          <a:noFill/>
          <a:ln w="9525">
            <a:noFill/>
            <a:miter lim="800000"/>
            <a:headEnd/>
            <a:tailEnd/>
          </a:ln>
        </p:spPr>
      </p:pic>
      <p:sp>
        <p:nvSpPr>
          <p:cNvPr id="34821" name="Rectangle 8"/>
          <p:cNvSpPr>
            <a:spLocks noChangeArrowheads="1"/>
          </p:cNvSpPr>
          <p:nvPr/>
        </p:nvSpPr>
        <p:spPr bwMode="auto">
          <a:xfrm>
            <a:off x="3810000" y="4419600"/>
            <a:ext cx="1981200" cy="276225"/>
          </a:xfrm>
          <a:prstGeom prst="rect">
            <a:avLst/>
          </a:prstGeom>
          <a:noFill/>
          <a:ln w="9525">
            <a:noFill/>
            <a:miter lim="800000"/>
            <a:headEnd/>
            <a:tailEnd/>
          </a:ln>
        </p:spPr>
        <p:txBody>
          <a:bodyPr>
            <a:spAutoFit/>
          </a:bodyPr>
          <a:lstStyle/>
          <a:p>
            <a:r>
              <a:rPr lang="en-US" sz="1200" b="0"/>
              <a:t>Office Building, 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1" descr="ZR_PPT_LRCP_337x476.jpg"/>
          <p:cNvPicPr>
            <a:picLocks noChangeAspect="1"/>
          </p:cNvPicPr>
          <p:nvPr/>
        </p:nvPicPr>
        <p:blipFill>
          <a:blip r:embed="rId13" cstate="print"/>
          <a:srcRect/>
          <a:stretch>
            <a:fillRect/>
          </a:stretch>
        </p:blipFill>
        <p:spPr bwMode="auto">
          <a:xfrm>
            <a:off x="5994400" y="1716088"/>
            <a:ext cx="2803525" cy="3959225"/>
          </a:xfrm>
          <a:prstGeom prst="rect">
            <a:avLst/>
          </a:prstGeom>
          <a:noFill/>
          <a:ln w="9525">
            <a:noFill/>
            <a:miter lim="800000"/>
            <a:headEnd/>
            <a:tailEnd/>
          </a:ln>
        </p:spPr>
      </p:pic>
      <p:pic>
        <p:nvPicPr>
          <p:cNvPr id="12292" name="Picture 28" descr="ZR_PPT_ZIP_Dauphin_337x476.jpg"/>
          <p:cNvPicPr>
            <a:picLocks noChangeAspect="1"/>
          </p:cNvPicPr>
          <p:nvPr/>
        </p:nvPicPr>
        <p:blipFill>
          <a:blip r:embed="rId14" cstate="print"/>
          <a:srcRect/>
          <a:stretch>
            <a:fillRect/>
          </a:stretch>
        </p:blipFill>
        <p:spPr bwMode="auto">
          <a:xfrm>
            <a:off x="3167063" y="1716088"/>
            <a:ext cx="2801937" cy="3959225"/>
          </a:xfrm>
          <a:prstGeom prst="rect">
            <a:avLst/>
          </a:prstGeom>
          <a:noFill/>
          <a:ln w="9525">
            <a:noFill/>
            <a:miter lim="800000"/>
            <a:headEnd/>
            <a:tailEnd/>
          </a:ln>
        </p:spPr>
      </p:pic>
      <p:pic>
        <p:nvPicPr>
          <p:cNvPr id="12293" name="Picture 26" descr="ZR_PPT_Carbo_ConfRm_337x476.jpg"/>
          <p:cNvPicPr>
            <a:picLocks noChangeAspect="1"/>
          </p:cNvPicPr>
          <p:nvPr/>
        </p:nvPicPr>
        <p:blipFill>
          <a:blip r:embed="rId15" cstate="print"/>
          <a:srcRect/>
          <a:stretch>
            <a:fillRect/>
          </a:stretch>
        </p:blipFill>
        <p:spPr bwMode="auto">
          <a:xfrm>
            <a:off x="374650" y="1792288"/>
            <a:ext cx="2751138" cy="3883025"/>
          </a:xfrm>
          <a:prstGeom prst="rect">
            <a:avLst/>
          </a:prstGeom>
          <a:noFill/>
          <a:ln w="9525">
            <a:noFill/>
            <a:miter lim="800000"/>
            <a:headEnd/>
            <a:tailEnd/>
          </a:ln>
        </p:spPr>
      </p:pic>
      <p:sp>
        <p:nvSpPr>
          <p:cNvPr id="12294" name="Rectangle 27"/>
          <p:cNvSpPr>
            <a:spLocks noGrp="1" noChangeArrowheads="1"/>
          </p:cNvSpPr>
          <p:nvPr>
            <p:ph type="title"/>
            <p:custDataLst>
              <p:tags r:id="rId2"/>
            </p:custDataLst>
          </p:nvPr>
        </p:nvSpPr>
        <p:spPr>
          <a:xfrm>
            <a:off x="323850" y="323850"/>
            <a:ext cx="8493125" cy="369888"/>
          </a:xfrm>
        </p:spPr>
        <p:txBody>
          <a:bodyPr>
            <a:normAutofit fontScale="90000"/>
          </a:bodyPr>
          <a:lstStyle/>
          <a:p>
            <a:r>
              <a:rPr lang="en-US" smtClean="0"/>
              <a:t>Radiant Heating and Cooling Ceiling Panels</a:t>
            </a:r>
          </a:p>
        </p:txBody>
      </p:sp>
      <p:graphicFrame>
        <p:nvGraphicFramePr>
          <p:cNvPr id="12290" name="AutoShape 2"/>
          <p:cNvGraphicFramePr>
            <a:graphicFrameLocks/>
          </p:cNvGraphicFramePr>
          <p:nvPr/>
        </p:nvGraphicFramePr>
        <p:xfrm>
          <a:off x="0" y="0"/>
          <a:ext cx="158750" cy="158750"/>
        </p:xfrm>
        <a:graphic>
          <a:graphicData uri="http://schemas.openxmlformats.org/presentationml/2006/ole">
            <p:oleObj spid="_x0000_s41986" name="think-cell Slide" r:id="rId16" imgW="0" imgH="0" progId="">
              <p:embed/>
            </p:oleObj>
          </a:graphicData>
        </a:graphic>
      </p:graphicFrame>
      <p:sp>
        <p:nvSpPr>
          <p:cNvPr id="16" name="Rectangle 32"/>
          <p:cNvSpPr>
            <a:spLocks noChangeArrowheads="1"/>
          </p:cNvSpPr>
          <p:nvPr>
            <p:custDataLst>
              <p:tags r:id="rId3"/>
            </p:custDataLst>
          </p:nvPr>
        </p:nvSpPr>
        <p:spPr bwMode="auto">
          <a:xfrm>
            <a:off x="320675" y="1306513"/>
            <a:ext cx="8486775" cy="835025"/>
          </a:xfrm>
          <a:prstGeom prst="rect">
            <a:avLst/>
          </a:prstGeom>
          <a:solidFill>
            <a:schemeClr val="accent6"/>
          </a:solidFill>
          <a:ln w="9525">
            <a:noFill/>
            <a:miter lim="800000"/>
            <a:headEnd/>
            <a:tailEnd/>
          </a:ln>
        </p:spPr>
        <p:txBody>
          <a:bodyPr wrap="none" anchor="ctr"/>
          <a:lstStyle/>
          <a:p>
            <a:pPr>
              <a:defRPr/>
            </a:pPr>
            <a:endParaRPr lang="en-GB" dirty="0">
              <a:latin typeface="Arial" charset="0"/>
              <a:ea typeface="+mn-ea"/>
            </a:endParaRPr>
          </a:p>
        </p:txBody>
      </p:sp>
      <p:sp>
        <p:nvSpPr>
          <p:cNvPr id="12296" name="Line 24"/>
          <p:cNvSpPr>
            <a:spLocks noChangeShapeType="1"/>
          </p:cNvSpPr>
          <p:nvPr>
            <p:custDataLst>
              <p:tags r:id="rId4"/>
            </p:custDataLst>
          </p:nvPr>
        </p:nvSpPr>
        <p:spPr bwMode="auto">
          <a:xfrm>
            <a:off x="8807450" y="1238250"/>
            <a:ext cx="0" cy="4286250"/>
          </a:xfrm>
          <a:prstGeom prst="line">
            <a:avLst/>
          </a:prstGeom>
          <a:noFill/>
          <a:ln w="50800">
            <a:solidFill>
              <a:schemeClr val="bg1"/>
            </a:solidFill>
            <a:round/>
            <a:headEnd/>
            <a:tailEnd/>
          </a:ln>
        </p:spPr>
        <p:txBody>
          <a:bodyPr wrap="none" anchor="ctr"/>
          <a:lstStyle/>
          <a:p>
            <a:endParaRPr lang="en-US"/>
          </a:p>
        </p:txBody>
      </p:sp>
      <p:sp>
        <p:nvSpPr>
          <p:cNvPr id="12297" name="Line 23"/>
          <p:cNvSpPr>
            <a:spLocks noChangeShapeType="1"/>
          </p:cNvSpPr>
          <p:nvPr>
            <p:custDataLst>
              <p:tags r:id="rId5"/>
            </p:custDataLst>
          </p:nvPr>
        </p:nvSpPr>
        <p:spPr bwMode="auto">
          <a:xfrm>
            <a:off x="5986463" y="1238250"/>
            <a:ext cx="0" cy="4449763"/>
          </a:xfrm>
          <a:prstGeom prst="line">
            <a:avLst/>
          </a:prstGeom>
          <a:noFill/>
          <a:ln w="50800">
            <a:solidFill>
              <a:schemeClr val="bg1"/>
            </a:solidFill>
            <a:round/>
            <a:headEnd/>
            <a:tailEnd/>
          </a:ln>
        </p:spPr>
        <p:txBody>
          <a:bodyPr wrap="none" anchor="ctr"/>
          <a:lstStyle/>
          <a:p>
            <a:endParaRPr lang="en-US"/>
          </a:p>
        </p:txBody>
      </p:sp>
      <p:sp>
        <p:nvSpPr>
          <p:cNvPr id="12298" name="Line 22"/>
          <p:cNvSpPr>
            <a:spLocks noChangeShapeType="1"/>
          </p:cNvSpPr>
          <p:nvPr>
            <p:custDataLst>
              <p:tags r:id="rId6"/>
            </p:custDataLst>
          </p:nvPr>
        </p:nvSpPr>
        <p:spPr bwMode="auto">
          <a:xfrm>
            <a:off x="3140075" y="1238250"/>
            <a:ext cx="0" cy="4449763"/>
          </a:xfrm>
          <a:prstGeom prst="line">
            <a:avLst/>
          </a:prstGeom>
          <a:noFill/>
          <a:ln w="50800">
            <a:solidFill>
              <a:schemeClr val="bg1"/>
            </a:solidFill>
            <a:round/>
            <a:headEnd/>
            <a:tailEnd/>
          </a:ln>
        </p:spPr>
        <p:txBody>
          <a:bodyPr wrap="none" anchor="ctr"/>
          <a:lstStyle/>
          <a:p>
            <a:endParaRPr lang="en-US"/>
          </a:p>
        </p:txBody>
      </p:sp>
      <p:sp>
        <p:nvSpPr>
          <p:cNvPr id="12299" name="Inhaltsplatzhalter 2"/>
          <p:cNvSpPr txBox="1">
            <a:spLocks/>
          </p:cNvSpPr>
          <p:nvPr/>
        </p:nvSpPr>
        <p:spPr bwMode="gray">
          <a:xfrm>
            <a:off x="460375" y="1439863"/>
            <a:ext cx="1825625" cy="369887"/>
          </a:xfrm>
          <a:prstGeom prst="rect">
            <a:avLst/>
          </a:prstGeom>
          <a:noFill/>
          <a:ln w="9525">
            <a:noFill/>
            <a:miter lim="800000"/>
            <a:headEnd/>
            <a:tailEnd/>
          </a:ln>
        </p:spPr>
        <p:txBody>
          <a:bodyPr lIns="0" tIns="0" rIns="0" bIns="0">
            <a:spAutoFit/>
          </a:bodyPr>
          <a:lstStyle/>
          <a:p>
            <a:pPr>
              <a:buFont typeface="Arial" pitchFamily="34" charset="0"/>
              <a:buNone/>
            </a:pPr>
            <a:r>
              <a:rPr lang="en-US"/>
              <a:t>Carboline</a:t>
            </a:r>
          </a:p>
        </p:txBody>
      </p:sp>
      <p:sp>
        <p:nvSpPr>
          <p:cNvPr id="12300" name="Inhaltsplatzhalter 2"/>
          <p:cNvSpPr txBox="1">
            <a:spLocks/>
          </p:cNvSpPr>
          <p:nvPr/>
        </p:nvSpPr>
        <p:spPr bwMode="gray">
          <a:xfrm>
            <a:off x="3306763" y="1439863"/>
            <a:ext cx="1279525" cy="246062"/>
          </a:xfrm>
          <a:prstGeom prst="rect">
            <a:avLst/>
          </a:prstGeom>
          <a:noFill/>
          <a:ln w="9525">
            <a:noFill/>
            <a:miter lim="800000"/>
            <a:headEnd/>
            <a:tailEnd/>
          </a:ln>
        </p:spPr>
        <p:txBody>
          <a:bodyPr lIns="0" tIns="0" rIns="0" bIns="0">
            <a:spAutoFit/>
          </a:bodyPr>
          <a:lstStyle/>
          <a:p>
            <a:pPr>
              <a:buFont typeface="Arial" pitchFamily="34" charset="0"/>
              <a:buNone/>
            </a:pPr>
            <a:r>
              <a:rPr lang="en-US"/>
              <a:t>ZIP</a:t>
            </a:r>
          </a:p>
        </p:txBody>
      </p:sp>
      <p:sp>
        <p:nvSpPr>
          <p:cNvPr id="12301" name="Inhaltsplatzhalter 2"/>
          <p:cNvSpPr txBox="1">
            <a:spLocks/>
          </p:cNvSpPr>
          <p:nvPr/>
        </p:nvSpPr>
        <p:spPr bwMode="gray">
          <a:xfrm>
            <a:off x="6138863" y="1439863"/>
            <a:ext cx="1281112" cy="492125"/>
          </a:xfrm>
          <a:prstGeom prst="rect">
            <a:avLst/>
          </a:prstGeom>
          <a:noFill/>
          <a:ln w="9525">
            <a:noFill/>
            <a:miter lim="800000"/>
            <a:headEnd/>
            <a:tailEnd/>
          </a:ln>
        </p:spPr>
        <p:txBody>
          <a:bodyPr lIns="0" tIns="0" rIns="0" bIns="0">
            <a:spAutoFit/>
          </a:bodyPr>
          <a:lstStyle/>
          <a:p>
            <a:pPr>
              <a:buFont typeface="Arial" pitchFamily="34" charset="0"/>
              <a:buNone/>
            </a:pPr>
            <a:r>
              <a:rPr lang="en-US"/>
              <a:t>Linear Extrusion</a:t>
            </a:r>
          </a:p>
        </p:txBody>
      </p:sp>
      <p:sp>
        <p:nvSpPr>
          <p:cNvPr id="12302" name="Line 22"/>
          <p:cNvSpPr>
            <a:spLocks noChangeShapeType="1"/>
          </p:cNvSpPr>
          <p:nvPr>
            <p:custDataLst>
              <p:tags r:id="rId7"/>
            </p:custDataLst>
          </p:nvPr>
        </p:nvSpPr>
        <p:spPr bwMode="auto">
          <a:xfrm>
            <a:off x="325438" y="1200150"/>
            <a:ext cx="0" cy="4286250"/>
          </a:xfrm>
          <a:prstGeom prst="line">
            <a:avLst/>
          </a:prstGeom>
          <a:noFill/>
          <a:ln w="50800">
            <a:solidFill>
              <a:schemeClr val="bg1"/>
            </a:solidFill>
            <a:round/>
            <a:headEnd/>
            <a:tailEnd/>
          </a:ln>
        </p:spPr>
        <p:txBody>
          <a:bodyPr wrap="none" anchor="ctr"/>
          <a:lstStyle/>
          <a:p>
            <a:endParaRPr lang="en-US"/>
          </a:p>
        </p:txBody>
      </p:sp>
      <p:sp>
        <p:nvSpPr>
          <p:cNvPr id="12303" name="Line 22"/>
          <p:cNvSpPr>
            <a:spLocks noChangeShapeType="1"/>
          </p:cNvSpPr>
          <p:nvPr>
            <p:custDataLst>
              <p:tags r:id="rId8"/>
            </p:custDataLst>
          </p:nvPr>
        </p:nvSpPr>
        <p:spPr bwMode="auto">
          <a:xfrm>
            <a:off x="347663" y="1238250"/>
            <a:ext cx="0" cy="4449763"/>
          </a:xfrm>
          <a:prstGeom prst="line">
            <a:avLst/>
          </a:prstGeom>
          <a:noFill/>
          <a:ln w="50800">
            <a:solidFill>
              <a:schemeClr val="bg1"/>
            </a:solidFill>
            <a:round/>
            <a:headEnd/>
            <a:tailEnd/>
          </a:ln>
        </p:spPr>
        <p:txBody>
          <a:bodyPr wrap="none" anchor="ctr"/>
          <a:lstStyle/>
          <a:p>
            <a:endParaRPr lang="en-US"/>
          </a:p>
        </p:txBody>
      </p:sp>
      <p:sp>
        <p:nvSpPr>
          <p:cNvPr id="12304" name="Line 23"/>
          <p:cNvSpPr>
            <a:spLocks noChangeShapeType="1"/>
          </p:cNvSpPr>
          <p:nvPr>
            <p:custDataLst>
              <p:tags r:id="rId9"/>
            </p:custDataLst>
          </p:nvPr>
        </p:nvSpPr>
        <p:spPr bwMode="auto">
          <a:xfrm>
            <a:off x="8804275" y="1263650"/>
            <a:ext cx="0" cy="4449763"/>
          </a:xfrm>
          <a:prstGeom prst="line">
            <a:avLst/>
          </a:prstGeom>
          <a:noFill/>
          <a:ln w="50800">
            <a:solidFill>
              <a:schemeClr val="bg1"/>
            </a:solidFill>
            <a:round/>
            <a:headEnd/>
            <a:tailEnd/>
          </a:ln>
        </p:spPr>
        <p:txBody>
          <a:bodyPr wrap="none" anchor="ctr"/>
          <a:lstStyle/>
          <a:p>
            <a:endParaRPr lang="en-US"/>
          </a:p>
        </p:txBody>
      </p:sp>
      <p:sp>
        <p:nvSpPr>
          <p:cNvPr id="12305" name="Line 23"/>
          <p:cNvSpPr>
            <a:spLocks noChangeShapeType="1"/>
          </p:cNvSpPr>
          <p:nvPr>
            <p:custDataLst>
              <p:tags r:id="rId10"/>
            </p:custDataLst>
          </p:nvPr>
        </p:nvSpPr>
        <p:spPr bwMode="auto">
          <a:xfrm flipH="1">
            <a:off x="320675" y="2141538"/>
            <a:ext cx="8636000" cy="0"/>
          </a:xfrm>
          <a:prstGeom prst="line">
            <a:avLst/>
          </a:prstGeom>
          <a:noFill/>
          <a:ln w="50800">
            <a:solidFill>
              <a:schemeClr val="bg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457200" y="304800"/>
            <a:ext cx="8229600" cy="369888"/>
          </a:xfrm>
        </p:spPr>
        <p:txBody>
          <a:bodyPr>
            <a:normAutofit fontScale="90000"/>
          </a:bodyPr>
          <a:lstStyle/>
          <a:p>
            <a:pPr eaLnBrk="1" hangingPunct="1"/>
            <a:r>
              <a:rPr lang="en-US" smtClean="0">
                <a:solidFill>
                  <a:srgbClr val="D23031"/>
                </a:solidFill>
              </a:rPr>
              <a:t>Architectural Freedom</a:t>
            </a:r>
          </a:p>
        </p:txBody>
      </p:sp>
      <p:sp>
        <p:nvSpPr>
          <p:cNvPr id="52227" name="Rectangle 4"/>
          <p:cNvSpPr>
            <a:spLocks noGrp="1" noChangeArrowheads="1"/>
          </p:cNvSpPr>
          <p:nvPr>
            <p:ph type="body" sz="half" idx="1"/>
          </p:nvPr>
        </p:nvSpPr>
        <p:spPr>
          <a:xfrm>
            <a:off x="228600" y="1295400"/>
            <a:ext cx="3200400" cy="2678113"/>
          </a:xfrm>
        </p:spPr>
        <p:txBody>
          <a:bodyPr>
            <a:normAutofit fontScale="47500" lnSpcReduction="20000"/>
          </a:bodyPr>
          <a:lstStyle/>
          <a:p>
            <a:pPr marL="0" indent="0" eaLnBrk="1" hangingPunct="1">
              <a:spcAft>
                <a:spcPts val="600"/>
              </a:spcAft>
              <a:buFont typeface="Arial" pitchFamily="34" charset="0"/>
              <a:buChar char="•"/>
            </a:pPr>
            <a:r>
              <a:rPr lang="de-DE" smtClean="0">
                <a:solidFill>
                  <a:srgbClr val="000000"/>
                </a:solidFill>
                <a:latin typeface="Arial" pitchFamily="34" charset="0"/>
              </a:rPr>
              <a:t> Increased capacity</a:t>
            </a:r>
          </a:p>
          <a:p>
            <a:pPr marL="0" indent="0" eaLnBrk="1" hangingPunct="1">
              <a:spcAft>
                <a:spcPts val="600"/>
              </a:spcAft>
              <a:buFont typeface="Arial" pitchFamily="34" charset="0"/>
              <a:buChar char="•"/>
            </a:pPr>
            <a:endParaRPr lang="de-DE" smtClean="0">
              <a:solidFill>
                <a:srgbClr val="000000"/>
              </a:solidFill>
              <a:latin typeface="Arial" pitchFamily="34" charset="0"/>
            </a:endParaRPr>
          </a:p>
          <a:p>
            <a:pPr marL="0" indent="0" eaLnBrk="1" hangingPunct="1">
              <a:spcAft>
                <a:spcPts val="600"/>
              </a:spcAft>
              <a:buFont typeface="Arial" pitchFamily="34" charset="0"/>
              <a:buChar char="•"/>
            </a:pPr>
            <a:r>
              <a:rPr lang="de-DE" smtClean="0">
                <a:solidFill>
                  <a:srgbClr val="000000"/>
                </a:solidFill>
                <a:latin typeface="Arial" pitchFamily="34" charset="0"/>
              </a:rPr>
              <a:t> Accoustic reduction</a:t>
            </a:r>
          </a:p>
          <a:p>
            <a:pPr marL="0" indent="0" eaLnBrk="1" hangingPunct="1">
              <a:spcAft>
                <a:spcPts val="600"/>
              </a:spcAft>
              <a:buFont typeface="Arial" pitchFamily="34" charset="0"/>
              <a:buChar char="•"/>
            </a:pPr>
            <a:endParaRPr lang="de-DE" smtClean="0">
              <a:solidFill>
                <a:srgbClr val="000000"/>
              </a:solidFill>
              <a:latin typeface="Arial" pitchFamily="34" charset="0"/>
            </a:endParaRPr>
          </a:p>
          <a:p>
            <a:pPr marL="0" indent="0" eaLnBrk="1" hangingPunct="1">
              <a:spcAft>
                <a:spcPts val="600"/>
              </a:spcAft>
              <a:buFont typeface="Arial" pitchFamily="34" charset="0"/>
              <a:buChar char="•"/>
            </a:pPr>
            <a:r>
              <a:rPr lang="de-DE" smtClean="0">
                <a:solidFill>
                  <a:srgbClr val="000000"/>
                </a:solidFill>
                <a:latin typeface="Arial" pitchFamily="34" charset="0"/>
              </a:rPr>
              <a:t> Custom options</a:t>
            </a:r>
          </a:p>
          <a:p>
            <a:pPr marL="0" indent="0" eaLnBrk="1" hangingPunct="1">
              <a:spcAft>
                <a:spcPts val="600"/>
              </a:spcAft>
              <a:buFont typeface="Arial" pitchFamily="34" charset="0"/>
              <a:buChar char="•"/>
            </a:pPr>
            <a:endParaRPr lang="de-DE" smtClean="0">
              <a:solidFill>
                <a:srgbClr val="000000"/>
              </a:solidFill>
              <a:latin typeface="Arial" pitchFamily="34" charset="0"/>
            </a:endParaRPr>
          </a:p>
          <a:p>
            <a:pPr marL="0" indent="0" eaLnBrk="1" hangingPunct="1">
              <a:spcAft>
                <a:spcPts val="600"/>
              </a:spcAft>
              <a:buFont typeface="Arial" pitchFamily="34" charset="0"/>
              <a:buChar char="•"/>
            </a:pPr>
            <a:r>
              <a:rPr lang="de-DE" smtClean="0">
                <a:solidFill>
                  <a:srgbClr val="000000"/>
                </a:solidFill>
                <a:latin typeface="Arial" pitchFamily="34" charset="0"/>
              </a:rPr>
              <a:t> Intergration of other electrical &amp; mechanical systems </a:t>
            </a:r>
          </a:p>
        </p:txBody>
      </p:sp>
      <p:pic>
        <p:nvPicPr>
          <p:cNvPr id="35844" name="Picture 3" descr="L:\MBU_DSP\RHC-Technik\Aufträge\ADM36\Carboline\Paul, reinsdorf\Bilder BVH Paul\P1000486.JPG"/>
          <p:cNvPicPr>
            <a:picLocks noChangeAspect="1" noChangeArrowheads="1"/>
          </p:cNvPicPr>
          <p:nvPr/>
        </p:nvPicPr>
        <p:blipFill>
          <a:blip r:embed="rId3" cstate="print"/>
          <a:srcRect l="3987" t="5316"/>
          <a:stretch>
            <a:fillRect/>
          </a:stretch>
        </p:blipFill>
        <p:spPr bwMode="auto">
          <a:xfrm>
            <a:off x="3429000" y="1295400"/>
            <a:ext cx="5505450" cy="40719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20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fade">
                                      <p:cBhvr>
                                        <p:cTn id="12" dur="2000"/>
                                        <p:tgtEl>
                                          <p:spTgt spid="52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27">
                                            <p:txEl>
                                              <p:pRg st="4" end="4"/>
                                            </p:txEl>
                                          </p:spTgt>
                                        </p:tgtEl>
                                        <p:attrNameLst>
                                          <p:attrName>style.visibility</p:attrName>
                                        </p:attrNameLst>
                                      </p:cBhvr>
                                      <p:to>
                                        <p:strVal val="visible"/>
                                      </p:to>
                                    </p:set>
                                    <p:animEffect transition="in" filter="fade">
                                      <p:cBhvr>
                                        <p:cTn id="17" dur="2000"/>
                                        <p:tgtEl>
                                          <p:spTgt spid="5222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27">
                                            <p:txEl>
                                              <p:pRg st="6" end="6"/>
                                            </p:txEl>
                                          </p:spTgt>
                                        </p:tgtEl>
                                        <p:attrNameLst>
                                          <p:attrName>style.visibility</p:attrName>
                                        </p:attrNameLst>
                                      </p:cBhvr>
                                      <p:to>
                                        <p:strVal val="visible"/>
                                      </p:to>
                                    </p:set>
                                    <p:animEffect transition="in" filter="fade">
                                      <p:cBhvr>
                                        <p:cTn id="22" dur="2000"/>
                                        <p:tgtEl>
                                          <p:spTgt spid="522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48400"/>
            <a:ext cx="9144000" cy="6096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6867" name="Picture 13" descr="http://farm2.static.flickr.com/1010/1454973892_0c0c0fceef.jpg?v=0"/>
          <p:cNvPicPr>
            <a:picLocks noChangeAspect="1" noChangeArrowheads="1"/>
          </p:cNvPicPr>
          <p:nvPr/>
        </p:nvPicPr>
        <p:blipFill>
          <a:blip r:embed="rId2" cstate="print"/>
          <a:srcRect/>
          <a:stretch>
            <a:fillRect/>
          </a:stretch>
        </p:blipFill>
        <p:spPr bwMode="auto">
          <a:xfrm>
            <a:off x="0" y="0"/>
            <a:ext cx="5756275" cy="6275388"/>
          </a:xfrm>
          <a:prstGeom prst="rect">
            <a:avLst/>
          </a:prstGeom>
          <a:noFill/>
          <a:ln w="9525">
            <a:noFill/>
            <a:miter lim="800000"/>
            <a:headEnd/>
            <a:tailEnd/>
          </a:ln>
        </p:spPr>
      </p:pic>
      <p:sp>
        <p:nvSpPr>
          <p:cNvPr id="8" name="Rectangle 7"/>
          <p:cNvSpPr/>
          <p:nvPr/>
        </p:nvSpPr>
        <p:spPr>
          <a:xfrm>
            <a:off x="5654675" y="0"/>
            <a:ext cx="3489325" cy="652303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a:spLocks noChangeArrowheads="1"/>
          </p:cNvSpPr>
          <p:nvPr/>
        </p:nvSpPr>
        <p:spPr bwMode="auto">
          <a:xfrm>
            <a:off x="5951538" y="4106863"/>
            <a:ext cx="3192462" cy="2751137"/>
          </a:xfrm>
          <a:prstGeom prst="rect">
            <a:avLst/>
          </a:prstGeom>
          <a:solidFill>
            <a:schemeClr val="bg1">
              <a:lumMod val="50000"/>
            </a:schemeClr>
          </a:solidFill>
          <a:ln w="25400" algn="ctr">
            <a:noFill/>
            <a:miter lim="800000"/>
            <a:headEnd/>
            <a:tailEnd/>
          </a:ln>
          <a:effectLst>
            <a:outerShdw dist="38100" dir="2700000" algn="tl" rotWithShape="0">
              <a:srgbClr val="000000">
                <a:alpha val="39999"/>
              </a:srgbClr>
            </a:outerShdw>
          </a:effectLst>
        </p:spPr>
        <p:txBody>
          <a:bodyPr anchor="ctr"/>
          <a:lstStyle/>
          <a:p>
            <a:pPr algn="ctr">
              <a:defRPr/>
            </a:pPr>
            <a:endParaRPr lang="en-US" dirty="0">
              <a:solidFill>
                <a:schemeClr val="lt1"/>
              </a:solidFill>
              <a:latin typeface="+mn-lt"/>
              <a:ea typeface="ＭＳ Ｐゴシック" pitchFamily="34" charset="-128"/>
            </a:endParaRPr>
          </a:p>
        </p:txBody>
      </p:sp>
      <p:sp>
        <p:nvSpPr>
          <p:cNvPr id="46085" name="TextBox 16"/>
          <p:cNvSpPr txBox="1">
            <a:spLocks noChangeArrowheads="1"/>
          </p:cNvSpPr>
          <p:nvPr/>
        </p:nvSpPr>
        <p:spPr bwMode="auto">
          <a:xfrm>
            <a:off x="5815013" y="3856038"/>
            <a:ext cx="3205162" cy="2678112"/>
          </a:xfrm>
          <a:prstGeom prst="rect">
            <a:avLst/>
          </a:prstGeom>
          <a:noFill/>
          <a:ln w="9525">
            <a:noFill/>
            <a:miter lim="800000"/>
            <a:headEnd/>
            <a:tailEnd/>
          </a:ln>
        </p:spPr>
        <p:txBody>
          <a:bodyPr>
            <a:spAutoFit/>
          </a:bodyPr>
          <a:lstStyle/>
          <a:p>
            <a:pPr algn="ctr">
              <a:defRPr/>
            </a:pPr>
            <a:r>
              <a:rPr lang="en-US" sz="1800" dirty="0">
                <a:solidFill>
                  <a:schemeClr val="bg1"/>
                </a:solidFill>
                <a:effectLst>
                  <a:outerShdw blurRad="38100" dist="38100" dir="2700000" algn="tl">
                    <a:srgbClr val="C0C0C0"/>
                  </a:outerShdw>
                </a:effectLst>
                <a:latin typeface="Tw Cen MT" pitchFamily="34" charset="0"/>
                <a:ea typeface="ＭＳ Ｐゴシック" pitchFamily="34" charset="-128"/>
              </a:rPr>
              <a:t>Clothing Retail HQ</a:t>
            </a:r>
            <a:endParaRPr lang="en-US" sz="1800" dirty="0">
              <a:solidFill>
                <a:schemeClr val="bg1"/>
              </a:solidFill>
              <a:effectLst>
                <a:outerShdw blurRad="38100" dist="38100" dir="2700000" algn="tl">
                  <a:srgbClr val="C0C0C0"/>
                </a:outerShdw>
              </a:effectLst>
              <a:latin typeface="Tw Cen MT" pitchFamily="34" charset="0"/>
              <a:ea typeface="ＭＳ Ｐゴシック" pitchFamily="34" charset="-128"/>
            </a:endParaRPr>
          </a:p>
          <a:p>
            <a:pPr algn="ctr">
              <a:defRPr/>
            </a:pPr>
            <a:endParaRPr lang="en-US" sz="1000" dirty="0">
              <a:solidFill>
                <a:schemeClr val="bg1"/>
              </a:solidFill>
              <a:latin typeface="Tw Cen MT" pitchFamily="34" charset="0"/>
              <a:ea typeface="ＭＳ Ｐゴシック" pitchFamily="34" charset="-128"/>
            </a:endParaRPr>
          </a:p>
          <a:p>
            <a:pPr algn="ctr">
              <a:defRPr/>
            </a:pPr>
            <a:r>
              <a:rPr lang="en-US" sz="1400" dirty="0">
                <a:solidFill>
                  <a:schemeClr val="bg1"/>
                </a:solidFill>
                <a:ea typeface="ＭＳ Ｐゴシック" pitchFamily="34" charset="-128"/>
              </a:rPr>
              <a:t>Radiant Heating /Cooling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53 Tons of Cooling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630 MBH of Heating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 Central Heating and Cooling Plant to Serve the </a:t>
            </a:r>
            <a:r>
              <a:rPr lang="en-US" sz="1400" dirty="0">
                <a:solidFill>
                  <a:schemeClr val="bg1"/>
                </a:solidFill>
                <a:ea typeface="ＭＳ Ｐゴシック" pitchFamily="34" charset="-128"/>
              </a:rPr>
              <a:t>Campus</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40% Energy Reduction</a:t>
            </a:r>
            <a:endParaRPr lang="en-US" dirty="0">
              <a:solidFill>
                <a:schemeClr val="bg1"/>
              </a:solidFill>
              <a:latin typeface="Tw Cen MT" pitchFamily="34" charset="0"/>
              <a:ea typeface="ＭＳ Ｐゴシック" pitchFamily="34" charset="-128"/>
            </a:endParaRPr>
          </a:p>
        </p:txBody>
      </p:sp>
      <p:pic>
        <p:nvPicPr>
          <p:cNvPr id="46097" name="Picture 17" descr="http://1.bp.blogspot.com/_1MENfRLEv-M/RkiQcD5Cp1I/AAAAAAAAAJY/Y3zf2MbLNqs/s400/urbanoutfitters4.jpg"/>
          <p:cNvPicPr>
            <a:picLocks noChangeAspect="1" noChangeArrowheads="1"/>
          </p:cNvPicPr>
          <p:nvPr/>
        </p:nvPicPr>
        <p:blipFill>
          <a:blip r:embed="rId3" cstate="print"/>
          <a:srcRect l="33895" r="8850"/>
          <a:stretch>
            <a:fillRect/>
          </a:stretch>
        </p:blipFill>
        <p:spPr bwMode="auto">
          <a:xfrm>
            <a:off x="5905500" y="149225"/>
            <a:ext cx="3028950" cy="3530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553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a:spLocks noChangeArrowheads="1"/>
          </p:cNvSpPr>
          <p:nvPr/>
        </p:nvSpPr>
        <p:spPr bwMode="auto">
          <a:xfrm>
            <a:off x="5951538" y="4106863"/>
            <a:ext cx="3192462" cy="2325687"/>
          </a:xfrm>
          <a:prstGeom prst="rect">
            <a:avLst/>
          </a:prstGeom>
          <a:solidFill>
            <a:schemeClr val="bg1">
              <a:lumMod val="50000"/>
            </a:schemeClr>
          </a:solidFill>
          <a:ln w="25400" algn="ctr">
            <a:noFill/>
            <a:miter lim="800000"/>
            <a:headEnd/>
            <a:tailEnd/>
          </a:ln>
          <a:effectLst>
            <a:outerShdw dist="38100" dir="2700000" algn="tl" rotWithShape="0">
              <a:srgbClr val="000000">
                <a:alpha val="39999"/>
              </a:srgbClr>
            </a:outerShdw>
          </a:effectLst>
        </p:spPr>
        <p:txBody>
          <a:bodyPr anchor="ctr"/>
          <a:lstStyle/>
          <a:p>
            <a:pPr algn="ctr">
              <a:defRPr/>
            </a:pPr>
            <a:endParaRPr lang="en-US" dirty="0">
              <a:solidFill>
                <a:schemeClr val="lt1"/>
              </a:solidFill>
              <a:latin typeface="+mn-lt"/>
              <a:ea typeface="ＭＳ Ｐゴシック" pitchFamily="34" charset="-128"/>
            </a:endParaRPr>
          </a:p>
        </p:txBody>
      </p:sp>
      <p:sp>
        <p:nvSpPr>
          <p:cNvPr id="10" name="Rectangle 9"/>
          <p:cNvSpPr/>
          <p:nvPr/>
        </p:nvSpPr>
        <p:spPr>
          <a:xfrm>
            <a:off x="0" y="4800600"/>
            <a:ext cx="9144000" cy="20574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7893" name="Picture 6"/>
          <p:cNvPicPr>
            <a:picLocks noChangeAspect="1" noChangeArrowheads="1"/>
          </p:cNvPicPr>
          <p:nvPr/>
        </p:nvPicPr>
        <p:blipFill>
          <a:blip r:embed="rId2" cstate="print"/>
          <a:srcRect b="5882"/>
          <a:stretch>
            <a:fillRect/>
          </a:stretch>
        </p:blipFill>
        <p:spPr bwMode="auto">
          <a:xfrm>
            <a:off x="0" y="152400"/>
            <a:ext cx="5422900" cy="4648200"/>
          </a:xfrm>
          <a:prstGeom prst="rect">
            <a:avLst/>
          </a:prstGeom>
          <a:noFill/>
          <a:ln w="9525">
            <a:noFill/>
            <a:miter lim="800000"/>
            <a:headEnd/>
            <a:tailEnd/>
          </a:ln>
        </p:spPr>
      </p:pic>
      <p:pic>
        <p:nvPicPr>
          <p:cNvPr id="37894" name="Picture 5"/>
          <p:cNvPicPr>
            <a:picLocks noChangeAspect="1" noChangeArrowheads="1"/>
          </p:cNvPicPr>
          <p:nvPr/>
        </p:nvPicPr>
        <p:blipFill>
          <a:blip r:embed="rId3" cstate="print"/>
          <a:srcRect/>
          <a:stretch>
            <a:fillRect/>
          </a:stretch>
        </p:blipFill>
        <p:spPr bwMode="auto">
          <a:xfrm>
            <a:off x="5562600" y="152400"/>
            <a:ext cx="3429000" cy="2571750"/>
          </a:xfrm>
          <a:prstGeom prst="rect">
            <a:avLst/>
          </a:prstGeom>
          <a:noFill/>
          <a:ln w="9525">
            <a:noFill/>
            <a:miter lim="800000"/>
            <a:headEnd/>
            <a:tailEnd/>
          </a:ln>
        </p:spPr>
      </p:pic>
      <p:sp>
        <p:nvSpPr>
          <p:cNvPr id="46085" name="TextBox 16"/>
          <p:cNvSpPr txBox="1">
            <a:spLocks noChangeArrowheads="1"/>
          </p:cNvSpPr>
          <p:nvPr/>
        </p:nvSpPr>
        <p:spPr bwMode="auto">
          <a:xfrm>
            <a:off x="5638800" y="3048000"/>
            <a:ext cx="3205163" cy="3324225"/>
          </a:xfrm>
          <a:prstGeom prst="rect">
            <a:avLst/>
          </a:prstGeom>
          <a:noFill/>
          <a:ln w="9525">
            <a:noFill/>
            <a:miter lim="800000"/>
            <a:headEnd/>
            <a:tailEnd/>
          </a:ln>
        </p:spPr>
        <p:txBody>
          <a:bodyPr>
            <a:spAutoFit/>
          </a:bodyPr>
          <a:lstStyle/>
          <a:p>
            <a:pPr algn="ctr">
              <a:defRPr/>
            </a:pPr>
            <a:r>
              <a:rPr lang="en-US" sz="1800" dirty="0">
                <a:solidFill>
                  <a:schemeClr val="bg1"/>
                </a:solidFill>
                <a:effectLst>
                  <a:outerShdw blurRad="38100" dist="38100" dir="2700000" algn="tl">
                    <a:srgbClr val="C0C0C0"/>
                  </a:outerShdw>
                </a:effectLst>
                <a:latin typeface="Tw Cen MT" pitchFamily="34" charset="0"/>
                <a:ea typeface="ＭＳ Ｐゴシック" pitchFamily="34" charset="-128"/>
              </a:rPr>
              <a:t>Manufacturing / Office</a:t>
            </a:r>
            <a:endParaRPr lang="en-US" sz="1800" dirty="0">
              <a:solidFill>
                <a:schemeClr val="bg1"/>
              </a:solidFill>
              <a:effectLst>
                <a:outerShdw blurRad="38100" dist="38100" dir="2700000" algn="tl">
                  <a:srgbClr val="C0C0C0"/>
                </a:outerShdw>
              </a:effectLst>
              <a:latin typeface="Tw Cen MT" pitchFamily="34" charset="0"/>
              <a:ea typeface="ＭＳ Ｐゴシック" pitchFamily="34" charset="-128"/>
            </a:endParaRPr>
          </a:p>
          <a:p>
            <a:pPr algn="ctr">
              <a:defRPr/>
            </a:pPr>
            <a:endParaRPr lang="en-US" sz="1000" dirty="0">
              <a:solidFill>
                <a:schemeClr val="bg1"/>
              </a:solidFill>
              <a:latin typeface="Tw Cen MT" pitchFamily="34" charset="0"/>
              <a:ea typeface="ＭＳ Ｐゴシック" pitchFamily="34" charset="-128"/>
            </a:endParaRPr>
          </a:p>
          <a:p>
            <a:pPr algn="ctr">
              <a:defRPr/>
            </a:pPr>
            <a:r>
              <a:rPr lang="en-US" sz="1400" dirty="0">
                <a:solidFill>
                  <a:schemeClr val="bg1"/>
                </a:solidFill>
                <a:ea typeface="ＭＳ Ｐゴシック" pitchFamily="34" charset="-128"/>
              </a:rPr>
              <a:t>Radiant Heating /Cooling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35 Tons of Cooling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520 MBH of Heating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 Horizontal Geothermal Loop with Heat </a:t>
            </a:r>
            <a:r>
              <a:rPr lang="en-US" sz="1400" dirty="0">
                <a:solidFill>
                  <a:schemeClr val="bg1"/>
                </a:solidFill>
                <a:ea typeface="ＭＳ Ｐゴシック" pitchFamily="34" charset="-128"/>
              </a:rPr>
              <a:t>Pumps</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60% </a:t>
            </a:r>
            <a:r>
              <a:rPr lang="en-US" sz="1400" dirty="0">
                <a:solidFill>
                  <a:schemeClr val="bg1"/>
                </a:solidFill>
                <a:ea typeface="ＭＳ Ｐゴシック" pitchFamily="34" charset="-128"/>
              </a:rPr>
              <a:t>Energy Reduction</a:t>
            </a:r>
          </a:p>
          <a:p>
            <a:pPr algn="ctr">
              <a:defRPr/>
            </a:pPr>
            <a:endParaRPr lang="en-US" sz="1000" dirty="0">
              <a:solidFill>
                <a:schemeClr val="bg1"/>
              </a:solidFill>
              <a:ea typeface="ＭＳ Ｐゴシック" pitchFamily="34" charset="-128"/>
            </a:endParaRPr>
          </a:p>
          <a:p>
            <a:pPr algn="ctr">
              <a:defRPr/>
            </a:pPr>
            <a:endParaRPr lang="en-US" dirty="0">
              <a:solidFill>
                <a:schemeClr val="bg1"/>
              </a:solidFill>
              <a:latin typeface="Tw Cen MT" pitchFamily="34" charset="0"/>
              <a:ea typeface="ＭＳ Ｐゴシック" pitchFamily="34" charset="-128"/>
            </a:endParaRPr>
          </a:p>
          <a:p>
            <a:pPr algn="ctr">
              <a:defRPr/>
            </a:pPr>
            <a:endParaRPr lang="en-US" dirty="0">
              <a:solidFill>
                <a:schemeClr val="bg1"/>
              </a:solidFill>
              <a:latin typeface="Tw Cen MT" pitchFamily="34" charset="0"/>
              <a:ea typeface="ＭＳ Ｐゴシック" pitchFamily="34" charset="-128"/>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553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a:spLocks noChangeArrowheads="1"/>
          </p:cNvSpPr>
          <p:nvPr/>
        </p:nvSpPr>
        <p:spPr bwMode="auto">
          <a:xfrm>
            <a:off x="5951538" y="4106863"/>
            <a:ext cx="3192462" cy="2325687"/>
          </a:xfrm>
          <a:prstGeom prst="rect">
            <a:avLst/>
          </a:prstGeom>
          <a:solidFill>
            <a:schemeClr val="bg1">
              <a:lumMod val="50000"/>
            </a:schemeClr>
          </a:solidFill>
          <a:ln w="25400" algn="ctr">
            <a:noFill/>
            <a:miter lim="800000"/>
            <a:headEnd/>
            <a:tailEnd/>
          </a:ln>
          <a:effectLst>
            <a:outerShdw dist="38100" dir="2700000" algn="tl" rotWithShape="0">
              <a:srgbClr val="000000">
                <a:alpha val="39999"/>
              </a:srgbClr>
            </a:outerShdw>
          </a:effectLst>
        </p:spPr>
        <p:txBody>
          <a:bodyPr anchor="ctr"/>
          <a:lstStyle/>
          <a:p>
            <a:pPr algn="ctr">
              <a:defRPr/>
            </a:pPr>
            <a:endParaRPr lang="en-US" dirty="0">
              <a:solidFill>
                <a:schemeClr val="lt1"/>
              </a:solidFill>
              <a:latin typeface="+mn-lt"/>
              <a:ea typeface="ＭＳ Ｐゴシック" pitchFamily="34" charset="-128"/>
            </a:endParaRPr>
          </a:p>
        </p:txBody>
      </p:sp>
      <p:sp>
        <p:nvSpPr>
          <p:cNvPr id="10" name="Rectangle 9"/>
          <p:cNvSpPr/>
          <p:nvPr/>
        </p:nvSpPr>
        <p:spPr>
          <a:xfrm>
            <a:off x="0" y="4800600"/>
            <a:ext cx="9144000" cy="20574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085" name="TextBox 16"/>
          <p:cNvSpPr txBox="1">
            <a:spLocks noChangeArrowheads="1"/>
          </p:cNvSpPr>
          <p:nvPr/>
        </p:nvSpPr>
        <p:spPr bwMode="auto">
          <a:xfrm>
            <a:off x="6324600" y="3657600"/>
            <a:ext cx="2667000" cy="2678113"/>
          </a:xfrm>
          <a:prstGeom prst="rect">
            <a:avLst/>
          </a:prstGeom>
          <a:noFill/>
          <a:ln w="9525">
            <a:noFill/>
            <a:miter lim="800000"/>
            <a:headEnd/>
            <a:tailEnd/>
          </a:ln>
        </p:spPr>
        <p:txBody>
          <a:bodyPr>
            <a:spAutoFit/>
          </a:bodyPr>
          <a:lstStyle/>
          <a:p>
            <a:pPr algn="ctr">
              <a:defRPr/>
            </a:pPr>
            <a:r>
              <a:rPr lang="en-US" sz="1800" dirty="0">
                <a:solidFill>
                  <a:schemeClr val="bg1"/>
                </a:solidFill>
                <a:effectLst>
                  <a:outerShdw blurRad="38100" dist="38100" dir="2700000" algn="tl">
                    <a:srgbClr val="C0C0C0"/>
                  </a:outerShdw>
                </a:effectLst>
                <a:latin typeface="Tw Cen MT" pitchFamily="34" charset="0"/>
                <a:ea typeface="ＭＳ Ｐゴシック" pitchFamily="34" charset="-128"/>
              </a:rPr>
              <a:t>Aquatic Center</a:t>
            </a:r>
          </a:p>
          <a:p>
            <a:pPr algn="ctr">
              <a:defRPr/>
            </a:pPr>
            <a:endParaRPr lang="en-US" sz="1000" dirty="0">
              <a:solidFill>
                <a:schemeClr val="bg1"/>
              </a:solidFill>
              <a:latin typeface="Tw Cen MT" pitchFamily="34" charset="0"/>
              <a:ea typeface="ＭＳ Ｐゴシック" pitchFamily="34" charset="-128"/>
            </a:endParaRPr>
          </a:p>
          <a:p>
            <a:pPr algn="ctr">
              <a:defRPr/>
            </a:pPr>
            <a:r>
              <a:rPr lang="en-US" sz="1400" dirty="0">
                <a:solidFill>
                  <a:schemeClr val="bg1"/>
                </a:solidFill>
                <a:ea typeface="ＭＳ Ｐゴシック" pitchFamily="34" charset="-128"/>
              </a:rPr>
              <a:t>Radiant Heating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15 MBH </a:t>
            </a:r>
            <a:r>
              <a:rPr lang="en-US" sz="1400" dirty="0">
                <a:solidFill>
                  <a:schemeClr val="bg1"/>
                </a:solidFill>
                <a:ea typeface="ＭＳ Ｐゴシック" pitchFamily="34" charset="-128"/>
              </a:rPr>
              <a:t>of </a:t>
            </a:r>
            <a:r>
              <a:rPr lang="en-US" sz="1400" dirty="0">
                <a:solidFill>
                  <a:schemeClr val="bg1"/>
                </a:solidFill>
                <a:ea typeface="ＭＳ Ｐゴシック" pitchFamily="34" charset="-128"/>
              </a:rPr>
              <a:t>Heating</a:t>
            </a:r>
          </a:p>
          <a:p>
            <a:pPr algn="ctr">
              <a:defRPr/>
            </a:pPr>
            <a:endParaRPr lang="en-US" sz="1400" dirty="0">
              <a:solidFill>
                <a:schemeClr val="bg1"/>
              </a:solidFill>
              <a:ea typeface="ＭＳ Ｐゴシック" pitchFamily="34" charset="-128"/>
            </a:endParaRPr>
          </a:p>
          <a:p>
            <a:pPr algn="ctr">
              <a:defRPr/>
            </a:pPr>
            <a:r>
              <a:rPr lang="en-US" sz="1400" dirty="0">
                <a:solidFill>
                  <a:schemeClr val="bg1"/>
                </a:solidFill>
                <a:ea typeface="ＭＳ Ｐゴシック" pitchFamily="34" charset="-128"/>
              </a:rPr>
              <a:t>15% </a:t>
            </a:r>
            <a:r>
              <a:rPr lang="en-US" sz="1400" dirty="0">
                <a:solidFill>
                  <a:schemeClr val="bg1"/>
                </a:solidFill>
                <a:ea typeface="ＭＳ Ｐゴシック" pitchFamily="34" charset="-128"/>
              </a:rPr>
              <a:t>Energy Reduction</a:t>
            </a:r>
          </a:p>
          <a:p>
            <a:pPr algn="ctr">
              <a:defRPr/>
            </a:pPr>
            <a:endParaRPr lang="en-US" sz="1400" dirty="0">
              <a:solidFill>
                <a:schemeClr val="bg1"/>
              </a:solidFill>
              <a:ea typeface="ＭＳ Ｐゴシック" pitchFamily="34" charset="-128"/>
            </a:endParaRPr>
          </a:p>
          <a:p>
            <a:pPr algn="ctr">
              <a:defRPr/>
            </a:pPr>
            <a:endParaRPr lang="en-US" sz="1400" dirty="0">
              <a:solidFill>
                <a:schemeClr val="bg1"/>
              </a:solidFill>
              <a:ea typeface="ＭＳ Ｐゴシック" pitchFamily="34" charset="-128"/>
            </a:endParaRPr>
          </a:p>
          <a:p>
            <a:pPr algn="ctr">
              <a:defRPr/>
            </a:pPr>
            <a:endParaRPr lang="en-US" sz="1000" dirty="0">
              <a:solidFill>
                <a:schemeClr val="bg1"/>
              </a:solidFill>
              <a:ea typeface="ＭＳ Ｐゴシック" pitchFamily="34" charset="-128"/>
            </a:endParaRPr>
          </a:p>
          <a:p>
            <a:pPr algn="ctr">
              <a:defRPr/>
            </a:pPr>
            <a:endParaRPr lang="en-US" dirty="0">
              <a:solidFill>
                <a:schemeClr val="bg1"/>
              </a:solidFill>
              <a:latin typeface="Tw Cen MT" pitchFamily="34" charset="0"/>
              <a:ea typeface="ＭＳ Ｐゴシック" pitchFamily="34" charset="-128"/>
            </a:endParaRPr>
          </a:p>
          <a:p>
            <a:pPr algn="ctr">
              <a:defRPr/>
            </a:pPr>
            <a:endParaRPr lang="en-US" dirty="0">
              <a:solidFill>
                <a:schemeClr val="bg1"/>
              </a:solidFill>
              <a:latin typeface="Tw Cen MT" pitchFamily="34" charset="0"/>
              <a:ea typeface="ＭＳ Ｐゴシック" pitchFamily="34" charset="-128"/>
            </a:endParaRPr>
          </a:p>
        </p:txBody>
      </p:sp>
      <p:pic>
        <p:nvPicPr>
          <p:cNvPr id="38918" name="Picture 7" descr="Motiv_3_Print"/>
          <p:cNvPicPr>
            <a:picLocks noChangeAspect="1" noChangeArrowheads="1"/>
          </p:cNvPicPr>
          <p:nvPr/>
        </p:nvPicPr>
        <p:blipFill>
          <a:blip r:embed="rId2" cstate="print"/>
          <a:srcRect/>
          <a:stretch>
            <a:fillRect/>
          </a:stretch>
        </p:blipFill>
        <p:spPr bwMode="auto">
          <a:xfrm>
            <a:off x="76200" y="152400"/>
            <a:ext cx="5789613" cy="6096000"/>
          </a:xfrm>
          <a:prstGeom prst="rect">
            <a:avLst/>
          </a:prstGeom>
          <a:noFill/>
          <a:ln w="9525">
            <a:noFill/>
            <a:miter lim="800000"/>
            <a:headEnd/>
            <a:tailEnd/>
          </a:ln>
        </p:spPr>
      </p:pic>
      <p:pic>
        <p:nvPicPr>
          <p:cNvPr id="38919" name="Picture 8" descr="E51T2204_Print"/>
          <p:cNvPicPr>
            <a:picLocks noChangeAspect="1" noChangeArrowheads="1"/>
          </p:cNvPicPr>
          <p:nvPr/>
        </p:nvPicPr>
        <p:blipFill>
          <a:blip r:embed="rId3" cstate="print"/>
          <a:srcRect/>
          <a:stretch>
            <a:fillRect/>
          </a:stretch>
        </p:blipFill>
        <p:spPr bwMode="auto">
          <a:xfrm>
            <a:off x="6019800" y="152400"/>
            <a:ext cx="3048000" cy="2414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457200" y="304800"/>
            <a:ext cx="8229600" cy="369888"/>
          </a:xfrm>
        </p:spPr>
        <p:txBody>
          <a:bodyPr>
            <a:normAutofit fontScale="90000"/>
          </a:bodyPr>
          <a:lstStyle/>
          <a:p>
            <a:pPr eaLnBrk="1" hangingPunct="1"/>
            <a:r>
              <a:rPr lang="en-US" smtClean="0">
                <a:solidFill>
                  <a:srgbClr val="D23031"/>
                </a:solidFill>
              </a:rPr>
              <a:t>Big Box Store Case Study</a:t>
            </a:r>
          </a:p>
        </p:txBody>
      </p:sp>
      <p:pic>
        <p:nvPicPr>
          <p:cNvPr id="39939" name="Picture 2"/>
          <p:cNvPicPr>
            <a:picLocks noChangeAspect="1" noChangeArrowheads="1"/>
          </p:cNvPicPr>
          <p:nvPr/>
        </p:nvPicPr>
        <p:blipFill>
          <a:blip r:embed="rId3" cstate="print"/>
          <a:srcRect/>
          <a:stretch>
            <a:fillRect/>
          </a:stretch>
        </p:blipFill>
        <p:spPr bwMode="auto">
          <a:xfrm>
            <a:off x="1524000" y="914400"/>
            <a:ext cx="5786438" cy="3929063"/>
          </a:xfrm>
          <a:prstGeom prst="rect">
            <a:avLst/>
          </a:prstGeom>
          <a:noFill/>
          <a:ln w="9525">
            <a:noFill/>
            <a:miter lim="800000"/>
            <a:headEnd/>
            <a:tailEnd/>
          </a:ln>
        </p:spPr>
      </p:pic>
      <p:pic>
        <p:nvPicPr>
          <p:cNvPr id="39940" name="Picture 3"/>
          <p:cNvPicPr>
            <a:picLocks noChangeAspect="1" noChangeArrowheads="1"/>
          </p:cNvPicPr>
          <p:nvPr/>
        </p:nvPicPr>
        <p:blipFill>
          <a:blip r:embed="rId4" cstate="print"/>
          <a:srcRect/>
          <a:stretch>
            <a:fillRect/>
          </a:stretch>
        </p:blipFill>
        <p:spPr bwMode="auto">
          <a:xfrm>
            <a:off x="914400" y="4876800"/>
            <a:ext cx="75057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LL84 – Water Upload</a:t>
            </a:r>
            <a:endParaRPr lang="en-US" sz="2400" b="1" dirty="0">
              <a:solidFill>
                <a:schemeClr val="bg1"/>
              </a:solidFill>
            </a:endParaRPr>
          </a:p>
        </p:txBody>
      </p:sp>
      <p:sp>
        <p:nvSpPr>
          <p:cNvPr id="7" name="Rectangle 5"/>
          <p:cNvSpPr>
            <a:spLocks noChangeArrowheads="1"/>
          </p:cNvSpPr>
          <p:nvPr/>
        </p:nvSpPr>
        <p:spPr bwMode="auto">
          <a:xfrm>
            <a:off x="4648200" y="847575"/>
            <a:ext cx="4038600" cy="4953000"/>
          </a:xfrm>
          <a:prstGeom prst="rect">
            <a:avLst/>
          </a:prstGeom>
          <a:noFill/>
          <a:ln w="9525">
            <a:noFill/>
            <a:miter lim="800000"/>
            <a:headEnd/>
            <a:tailEnd/>
          </a:ln>
        </p:spPr>
        <p:txBody>
          <a:bodyPr tIns="0"/>
          <a:lstStyle/>
          <a:p>
            <a:pPr marL="228600" indent="-228600">
              <a:lnSpc>
                <a:spcPct val="114000"/>
              </a:lnSpc>
              <a:buFont typeface="Arial" pitchFamily="34" charset="0"/>
              <a:buChar char="•"/>
            </a:pPr>
            <a:r>
              <a:rPr lang="en-US" b="1" dirty="0" smtClean="0">
                <a:solidFill>
                  <a:srgbClr val="005288"/>
                </a:solidFill>
                <a:cs typeface="Arial" pitchFamily="34" charset="0"/>
              </a:rPr>
              <a:t>Inclusion of water data for 2011 benchmarking was not required for May 1</a:t>
            </a:r>
            <a:r>
              <a:rPr lang="en-US" b="1" baseline="30000" dirty="0" smtClean="0">
                <a:solidFill>
                  <a:srgbClr val="005288"/>
                </a:solidFill>
                <a:cs typeface="Arial" pitchFamily="34" charset="0"/>
              </a:rPr>
              <a:t>st</a:t>
            </a:r>
            <a:r>
              <a:rPr lang="en-US" b="1" dirty="0" smtClean="0">
                <a:solidFill>
                  <a:srgbClr val="005288"/>
                </a:solidFill>
                <a:cs typeface="Arial" pitchFamily="34" charset="0"/>
              </a:rPr>
              <a:t> compliance.</a:t>
            </a:r>
          </a:p>
          <a:p>
            <a:pPr marL="228600" indent="-228600">
              <a:lnSpc>
                <a:spcPct val="114000"/>
              </a:lnSpc>
              <a:buFont typeface="Arial" pitchFamily="34" charset="0"/>
              <a:buChar char="•"/>
            </a:pPr>
            <a:endParaRPr lang="en-US" b="1" dirty="0" smtClean="0">
              <a:solidFill>
                <a:srgbClr val="005288"/>
              </a:solidFill>
              <a:cs typeface="Arial" pitchFamily="34" charset="0"/>
            </a:endParaRPr>
          </a:p>
          <a:p>
            <a:pPr marL="685800" lvl="1" indent="-228600">
              <a:lnSpc>
                <a:spcPct val="114000"/>
              </a:lnSpc>
              <a:buFont typeface="Arial" pitchFamily="34" charset="0"/>
              <a:buChar char="•"/>
            </a:pPr>
            <a:r>
              <a:rPr lang="en-US" dirty="0" smtClean="0">
                <a:solidFill>
                  <a:srgbClr val="005288"/>
                </a:solidFill>
                <a:cs typeface="Arial" pitchFamily="34" charset="0"/>
              </a:rPr>
              <a:t>However, benchmarking of water usage is EASY &amp; ENCOURAGED: </a:t>
            </a:r>
          </a:p>
          <a:p>
            <a:pPr marL="685800" lvl="1" indent="-228600">
              <a:lnSpc>
                <a:spcPct val="114000"/>
              </a:lnSpc>
              <a:buFont typeface="Arial" pitchFamily="34" charset="0"/>
              <a:buChar char="•"/>
            </a:pPr>
            <a:endParaRPr lang="en-US" dirty="0" smtClean="0">
              <a:solidFill>
                <a:srgbClr val="005288"/>
              </a:solidFill>
              <a:cs typeface="Arial" pitchFamily="34" charset="0"/>
            </a:endParaRPr>
          </a:p>
          <a:p>
            <a:pPr marL="457200" indent="-457200">
              <a:lnSpc>
                <a:spcPct val="114000"/>
              </a:lnSpc>
              <a:buFont typeface="Arial" pitchFamily="34" charset="0"/>
              <a:buChar char="•"/>
            </a:pPr>
            <a:r>
              <a:rPr lang="en-US" b="1" dirty="0" smtClean="0">
                <a:solidFill>
                  <a:srgbClr val="005288"/>
                </a:solidFill>
                <a:cs typeface="Arial" pitchFamily="34" charset="0"/>
              </a:rPr>
              <a:t>Automated Benchmarking Services (ABS)</a:t>
            </a:r>
          </a:p>
          <a:p>
            <a:pPr marL="685800" lvl="1" indent="-228600">
              <a:lnSpc>
                <a:spcPct val="114000"/>
              </a:lnSpc>
              <a:buFont typeface="Arial" pitchFamily="34" charset="0"/>
              <a:buChar char="•"/>
            </a:pPr>
            <a:r>
              <a:rPr lang="en-US" dirty="0" smtClean="0">
                <a:solidFill>
                  <a:srgbClr val="005288"/>
                </a:solidFill>
                <a:cs typeface="Arial" pitchFamily="34" charset="0"/>
              </a:rPr>
              <a:t>Grant DEP access to your Portfolio Manager account</a:t>
            </a:r>
          </a:p>
          <a:p>
            <a:pPr marL="685800" lvl="1" indent="-228600">
              <a:lnSpc>
                <a:spcPct val="114000"/>
              </a:lnSpc>
              <a:buFont typeface="Arial" pitchFamily="34" charset="0"/>
              <a:buChar char="•"/>
            </a:pPr>
            <a:r>
              <a:rPr lang="en-US" dirty="0" smtClean="0">
                <a:solidFill>
                  <a:srgbClr val="005288"/>
                </a:solidFill>
                <a:cs typeface="Arial" pitchFamily="34" charset="0"/>
              </a:rPr>
              <a:t>Automatically uploads in ~ 24 hours</a:t>
            </a:r>
          </a:p>
          <a:p>
            <a:pPr marL="685800" lvl="1" indent="-228600">
              <a:lnSpc>
                <a:spcPct val="114000"/>
              </a:lnSpc>
              <a:buFont typeface="Arial" pitchFamily="34" charset="0"/>
              <a:buChar char="•"/>
            </a:pPr>
            <a:r>
              <a:rPr lang="en-US" dirty="0" smtClean="0">
                <a:solidFill>
                  <a:srgbClr val="005288"/>
                </a:solidFill>
                <a:cs typeface="Arial" pitchFamily="34" charset="0"/>
              </a:rPr>
              <a:t>Ideal for multiple buildings</a:t>
            </a:r>
            <a:endParaRPr lang="en-US" dirty="0">
              <a:solidFill>
                <a:srgbClr val="005288"/>
              </a:solidFill>
              <a:cs typeface="Arial"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054" r="58241" b="38667"/>
          <a:stretch/>
        </p:blipFill>
        <p:spPr bwMode="auto">
          <a:xfrm>
            <a:off x="381000" y="928688"/>
            <a:ext cx="3962400" cy="479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3245" t="28296" r="37500" b="39111"/>
          <a:stretch/>
        </p:blipFill>
        <p:spPr bwMode="auto">
          <a:xfrm>
            <a:off x="1764889" y="499764"/>
            <a:ext cx="2565811" cy="2714475"/>
          </a:xfrm>
          <a:prstGeom prst="rect">
            <a:avLst/>
          </a:prstGeom>
          <a:noFill/>
          <a:ln w="9525">
            <a:solidFill>
              <a:srgbClr val="005288"/>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Frame 9"/>
          <p:cNvSpPr/>
          <p:nvPr/>
        </p:nvSpPr>
        <p:spPr>
          <a:xfrm>
            <a:off x="381000" y="4599432"/>
            <a:ext cx="3111500" cy="304801"/>
          </a:xfrm>
          <a:prstGeom prst="fram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ight Arrow 10"/>
          <p:cNvSpPr/>
          <p:nvPr/>
        </p:nvSpPr>
        <p:spPr>
          <a:xfrm rot="7791706">
            <a:off x="3204732" y="3938033"/>
            <a:ext cx="114300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ame 11"/>
          <p:cNvSpPr/>
          <p:nvPr/>
        </p:nvSpPr>
        <p:spPr>
          <a:xfrm>
            <a:off x="1722753" y="2667001"/>
            <a:ext cx="2620647" cy="457200"/>
          </a:xfrm>
          <a:prstGeom prst="fram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ight Arrow 12"/>
          <p:cNvSpPr/>
          <p:nvPr/>
        </p:nvSpPr>
        <p:spPr>
          <a:xfrm rot="7791706">
            <a:off x="3898900" y="2081803"/>
            <a:ext cx="1143000" cy="457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38638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55600" y="676275"/>
            <a:ext cx="8266113" cy="369888"/>
          </a:xfrm>
        </p:spPr>
        <p:txBody>
          <a:bodyPr>
            <a:normAutofit fontScale="90000"/>
          </a:bodyPr>
          <a:lstStyle/>
          <a:p>
            <a:pPr eaLnBrk="1" hangingPunct="1"/>
            <a:r>
              <a:rPr lang="en-US" i="1" smtClean="0"/>
              <a:t>Installations –Operational</a:t>
            </a:r>
          </a:p>
        </p:txBody>
      </p:sp>
      <p:graphicFrame>
        <p:nvGraphicFramePr>
          <p:cNvPr id="180227" name="Group 3"/>
          <p:cNvGraphicFramePr>
            <a:graphicFrameLocks noGrp="1"/>
          </p:cNvGraphicFramePr>
          <p:nvPr>
            <p:ph idx="1"/>
          </p:nvPr>
        </p:nvGraphicFramePr>
        <p:xfrm>
          <a:off x="304800" y="1143000"/>
          <a:ext cx="8610600" cy="4953005"/>
        </p:xfrm>
        <a:graphic>
          <a:graphicData uri="http://schemas.openxmlformats.org/drawingml/2006/table">
            <a:tbl>
              <a:tblPr/>
              <a:tblGrid>
                <a:gridCol w="1995488"/>
                <a:gridCol w="1379537"/>
                <a:gridCol w="1700213"/>
                <a:gridCol w="1030287"/>
                <a:gridCol w="1573213"/>
                <a:gridCol w="931862"/>
              </a:tblGrid>
              <a:tr h="452438">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Akron Art museum</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Akron, OH</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IBE/Simmonds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RFH-RFC-SIM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Museum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45,000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Bellevue Town Hall</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Bellevue WA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Keen Eng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RFH-RFC</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Municipal Bldg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10,000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Eugene Federal Court House</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Eugene, OR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Glumac Engineering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Municipal Bldg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14,000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L.A. Federal Court House</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Los Angeles,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IBE/Simmonds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RFH-RFC</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Municipal Bldg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85,000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Mannhiem School</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Mannhiem,PA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Consolidated/Harris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Public School</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25,000</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San Diego Zoo Lion Exhibit</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San Diego,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GEM/Hernandez</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Pad Cooling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Cool Rocks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400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Steinhart Aquarium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San Francisco,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ARUP</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Common Area's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26,000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Westminster Cultural Center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Westminster,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IBE/Simmonds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Performing Arts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12,000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Academy of Sciences</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SF, CA</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ARUP</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RFH-RFC</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Museum</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14.3 miles</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Hunter Museum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Chattanooga, TN</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March Adams/McKenzie</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Museum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4,500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Hurst Building</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New York, NY</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Cosentinni/Scarmadella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Low rise-residential</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25,000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Museum Of Water and Life</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Hemit,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IBE/Simmonds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Museum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45,000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Salem Conference Center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Salem, OR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Interface/</a:t>
                      </a:r>
                      <a:r>
                        <a:rPr kumimoji="0" lang="en-US" sz="1000" b="0" i="0" u="none" strike="noStrike" cap="none" normalizeH="0" baseline="0" dirty="0" err="1" smtClean="0">
                          <a:ln>
                            <a:noFill/>
                          </a:ln>
                          <a:solidFill>
                            <a:schemeClr val="tx1"/>
                          </a:solidFill>
                          <a:effectLst/>
                          <a:latin typeface="Arial" charset="0"/>
                          <a:cs typeface="Arial" charset="0"/>
                        </a:rPr>
                        <a:t>Quesenberry</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Conference Center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35,000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San Jose Civic Center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San Jose, CA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Arup/McKinnely</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Civic Center</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11,000</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Smithsonian Institute</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Washington DC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URS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Atrium</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22,000</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9400">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Dartmouth University/Tuck Mall</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Dartmouth, NH</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Flack &amp; Kurtz NY</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RFH-RFC</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Class rooms</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50,000</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Urban Outfitters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Philadelphia, PA</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Consolidated/Harris</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RFH_RFC</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Retail Space</a:t>
                      </a:r>
                      <a:endParaRPr kumimoji="0" lang="en-US" sz="1800" b="0" i="0" u="none" strike="noStrike" cap="none" normalizeH="0" baseline="0" smtClean="0">
                        <a:ln>
                          <a:noFill/>
                        </a:ln>
                        <a:solidFill>
                          <a:schemeClr val="tx1"/>
                        </a:solidFill>
                        <a:effectLst/>
                        <a:latin typeface="Arial" charset="0"/>
                      </a:endParaRPr>
                    </a:p>
                  </a:txBody>
                  <a:tcPr marL="89992" marR="89992" marT="46795" marB="46795"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60,000 </a:t>
                      </a:r>
                      <a:endParaRPr kumimoji="0" lang="en-US" sz="1800" b="0" i="0" u="none" strike="noStrike" cap="none" normalizeH="0" baseline="0" dirty="0" smtClean="0">
                        <a:ln>
                          <a:noFill/>
                        </a:ln>
                        <a:solidFill>
                          <a:schemeClr val="tx1"/>
                        </a:solidFill>
                        <a:effectLst/>
                        <a:latin typeface="Arial" charset="0"/>
                      </a:endParaRPr>
                    </a:p>
                  </a:txBody>
                  <a:tcPr marL="89992" marR="89992" marT="46795" marB="46795"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14" y="699247"/>
            <a:ext cx="8679180" cy="5105400"/>
          </a:xfrm>
          <a:prstGeom prst="rect">
            <a:avLst/>
          </a:prstGeom>
          <a:noFill/>
          <a:ln w="4762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8732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0"/>
            <a:ext cx="9144000" cy="6172200"/>
          </a:xfrm>
          <a:prstGeom prst="rect">
            <a:avLst/>
          </a:prstGeom>
          <a:solidFill>
            <a:srgbClr val="FFFFFF"/>
          </a:solidFill>
          <a:ln w="9525">
            <a:solidFill>
              <a:srgbClr val="FFFFFF"/>
            </a:solidFill>
            <a:round/>
            <a:headEnd/>
            <a:tailEnd/>
          </a:ln>
        </p:spPr>
        <p:txBody>
          <a:bodyPr wrap="none" anchor="ctr"/>
          <a:lstStyle/>
          <a:p>
            <a:endParaRPr lang="en-US"/>
          </a:p>
        </p:txBody>
      </p:sp>
      <p:sp>
        <p:nvSpPr>
          <p:cNvPr id="18434" name="Title 1"/>
          <p:cNvSpPr>
            <a:spLocks noGrp="1"/>
          </p:cNvSpPr>
          <p:nvPr>
            <p:ph type="title"/>
          </p:nvPr>
        </p:nvSpPr>
        <p:spPr>
          <a:xfrm>
            <a:off x="1447800" y="1524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defRPr/>
            </a:pPr>
            <a:r>
              <a:rPr lang="en-US" dirty="0" smtClean="0">
                <a:solidFill>
                  <a:srgbClr val="010000"/>
                </a:solidFill>
                <a:ea typeface="ＭＳ Ｐゴシック" charset="0"/>
                <a:cs typeface="ＭＳ Ｐゴシック" charset="0"/>
              </a:rPr>
              <a:t>Data Center Energy – Who Cares?</a:t>
            </a:r>
            <a:endParaRPr lang="en-US" dirty="0">
              <a:solidFill>
                <a:srgbClr val="010000"/>
              </a:solidFill>
              <a:ea typeface="ＭＳ Ｐゴシック" charset="0"/>
              <a:cs typeface="ＭＳ Ｐゴシック" charset="0"/>
            </a:endParaRPr>
          </a:p>
        </p:txBody>
      </p:sp>
      <p:sp>
        <p:nvSpPr>
          <p:cNvPr id="16387" name="Slide Number Placeholder 4"/>
          <p:cNvSpPr>
            <a:spLocks noGrp="1"/>
          </p:cNvSpPr>
          <p:nvPr>
            <p:ph type="sldNum" sz="quarter" idx="11"/>
          </p:nvPr>
        </p:nvSpPr>
        <p:spPr>
          <a:noFill/>
        </p:spPr>
        <p:txBody>
          <a:bodyPr/>
          <a:lstStyle/>
          <a:p>
            <a:fld id="{D0252A32-E1AE-41F2-AB9B-071ED8EECAB5}" type="slidenum">
              <a:rPr lang="en-US"/>
              <a:pPr/>
              <a:t>62</a:t>
            </a:fld>
            <a:endParaRPr lang="en-US"/>
          </a:p>
        </p:txBody>
      </p:sp>
      <p:sp>
        <p:nvSpPr>
          <p:cNvPr id="16388" name="TextBox 2"/>
          <p:cNvSpPr txBox="1">
            <a:spLocks noChangeArrowheads="1"/>
          </p:cNvSpPr>
          <p:nvPr/>
        </p:nvSpPr>
        <p:spPr bwMode="auto">
          <a:xfrm>
            <a:off x="1219200" y="990600"/>
            <a:ext cx="914400" cy="307975"/>
          </a:xfrm>
          <a:prstGeom prst="rect">
            <a:avLst/>
          </a:prstGeom>
          <a:noFill/>
          <a:ln w="9525">
            <a:noFill/>
            <a:miter lim="800000"/>
            <a:headEnd/>
            <a:tailEnd/>
          </a:ln>
        </p:spPr>
        <p:txBody>
          <a:bodyPr>
            <a:spAutoFit/>
          </a:bodyPr>
          <a:lstStyle/>
          <a:p>
            <a:r>
              <a:rPr lang="en-US" baseline="0">
                <a:latin typeface="Century Gothic" pitchFamily="34" charset="0"/>
              </a:rPr>
              <a:t>IT</a:t>
            </a:r>
          </a:p>
        </p:txBody>
      </p:sp>
      <p:sp>
        <p:nvSpPr>
          <p:cNvPr id="16389" name="TextBox 9"/>
          <p:cNvSpPr txBox="1">
            <a:spLocks noChangeArrowheads="1"/>
          </p:cNvSpPr>
          <p:nvPr/>
        </p:nvSpPr>
        <p:spPr bwMode="auto">
          <a:xfrm>
            <a:off x="6400800" y="838200"/>
            <a:ext cx="1066800" cy="523875"/>
          </a:xfrm>
          <a:prstGeom prst="rect">
            <a:avLst/>
          </a:prstGeom>
          <a:noFill/>
          <a:ln w="9525">
            <a:noFill/>
            <a:miter lim="800000"/>
            <a:headEnd/>
            <a:tailEnd/>
          </a:ln>
        </p:spPr>
        <p:txBody>
          <a:bodyPr>
            <a:spAutoFit/>
          </a:bodyPr>
          <a:lstStyle/>
          <a:p>
            <a:r>
              <a:rPr lang="en-US" baseline="0">
                <a:latin typeface="Century Gothic" pitchFamily="34" charset="0"/>
              </a:rPr>
              <a:t>Real Estate</a:t>
            </a:r>
          </a:p>
        </p:txBody>
      </p:sp>
      <p:pic>
        <p:nvPicPr>
          <p:cNvPr id="5" name="Picture 4" descr="engineer.jpg"/>
          <p:cNvPicPr>
            <a:picLocks noChangeAspect="1"/>
          </p:cNvPicPr>
          <p:nvPr/>
        </p:nvPicPr>
        <p:blipFill>
          <a:blip r:embed="rId2" cstate="print"/>
          <a:srcRect/>
          <a:stretch>
            <a:fillRect/>
          </a:stretch>
        </p:blipFill>
        <p:spPr bwMode="auto">
          <a:xfrm>
            <a:off x="5638800" y="1447800"/>
            <a:ext cx="2438400" cy="3684588"/>
          </a:xfrm>
          <a:prstGeom prst="rect">
            <a:avLst/>
          </a:prstGeom>
          <a:noFill/>
          <a:ln w="9525">
            <a:noFill/>
            <a:miter lim="800000"/>
            <a:headEnd/>
            <a:tailEnd/>
          </a:ln>
          <a:effectLst>
            <a:outerShdw dist="139700" dir="2700000" algn="tl" rotWithShape="0">
              <a:srgbClr val="333333">
                <a:alpha val="64999"/>
              </a:srgbClr>
            </a:outerShdw>
          </a:effectLst>
        </p:spPr>
      </p:pic>
      <p:pic>
        <p:nvPicPr>
          <p:cNvPr id="8" name="Picture 7" descr="j0409629.jpg"/>
          <p:cNvPicPr>
            <a:picLocks noChangeAspect="1"/>
          </p:cNvPicPr>
          <p:nvPr/>
        </p:nvPicPr>
        <p:blipFill>
          <a:blip r:embed="rId3" cstate="print"/>
          <a:srcRect/>
          <a:stretch>
            <a:fillRect/>
          </a:stretch>
        </p:blipFill>
        <p:spPr bwMode="auto">
          <a:xfrm>
            <a:off x="609600" y="1371600"/>
            <a:ext cx="2432050" cy="3657600"/>
          </a:xfrm>
          <a:prstGeom prst="rect">
            <a:avLst/>
          </a:prstGeom>
          <a:noFill/>
          <a:ln w="9525">
            <a:noFill/>
            <a:miter lim="800000"/>
            <a:headEnd/>
            <a:tailEnd/>
          </a:ln>
          <a:effectLst>
            <a:outerShdw dist="139700" dir="2700000" algn="tl" rotWithShape="0">
              <a:srgbClr val="333333">
                <a:alpha val="64999"/>
              </a:srgbClr>
            </a:outerShdw>
          </a:effectLst>
        </p:spPr>
      </p:pic>
      <p:cxnSp>
        <p:nvCxnSpPr>
          <p:cNvPr id="16392" name="Straight Connector 11"/>
          <p:cNvCxnSpPr>
            <a:cxnSpLocks noChangeShapeType="1"/>
          </p:cNvCxnSpPr>
          <p:nvPr/>
        </p:nvCxnSpPr>
        <p:spPr bwMode="auto">
          <a:xfrm>
            <a:off x="4267200" y="1143000"/>
            <a:ext cx="76200" cy="4648200"/>
          </a:xfrm>
          <a:prstGeom prst="line">
            <a:avLst/>
          </a:prstGeom>
          <a:noFill/>
          <a:ln w="9525">
            <a:solidFill>
              <a:schemeClr val="tx1"/>
            </a:solidFill>
            <a:round/>
            <a:headEnd/>
            <a:tailEnd/>
          </a:ln>
        </p:spPr>
      </p:cxnSp>
      <p:sp>
        <p:nvSpPr>
          <p:cNvPr id="16393" name="TextBox 12"/>
          <p:cNvSpPr txBox="1">
            <a:spLocks noChangeArrowheads="1"/>
          </p:cNvSpPr>
          <p:nvPr/>
        </p:nvSpPr>
        <p:spPr bwMode="auto">
          <a:xfrm>
            <a:off x="533400" y="5257800"/>
            <a:ext cx="3124200" cy="738188"/>
          </a:xfrm>
          <a:prstGeom prst="rect">
            <a:avLst/>
          </a:prstGeom>
          <a:noFill/>
          <a:ln w="9525">
            <a:noFill/>
            <a:miter lim="800000"/>
            <a:headEnd/>
            <a:tailEnd/>
          </a:ln>
        </p:spPr>
        <p:txBody>
          <a:bodyPr>
            <a:spAutoFit/>
          </a:bodyPr>
          <a:lstStyle/>
          <a:p>
            <a:pPr marL="342900" indent="-342900" algn="l">
              <a:buFont typeface="Arial" pitchFamily="34" charset="0"/>
              <a:buAutoNum type="arabicPeriod"/>
            </a:pPr>
            <a:r>
              <a:rPr lang="en-US" baseline="0"/>
              <a:t>Uptime</a:t>
            </a:r>
          </a:p>
          <a:p>
            <a:pPr marL="342900" indent="-342900" algn="l">
              <a:buFont typeface="Arial" pitchFamily="34" charset="0"/>
              <a:buAutoNum type="arabicPeriod"/>
            </a:pPr>
            <a:r>
              <a:rPr lang="en-US" baseline="0"/>
              <a:t>Server Availability</a:t>
            </a:r>
          </a:p>
          <a:p>
            <a:pPr marL="342900" indent="-342900" algn="l">
              <a:buFont typeface="Arial" pitchFamily="34" charset="0"/>
              <a:buAutoNum type="arabicPeriod"/>
            </a:pPr>
            <a:r>
              <a:rPr lang="en-US" baseline="0"/>
              <a:t>Redundancy</a:t>
            </a:r>
          </a:p>
        </p:txBody>
      </p:sp>
      <p:sp>
        <p:nvSpPr>
          <p:cNvPr id="16394" name="TextBox 19"/>
          <p:cNvSpPr txBox="1">
            <a:spLocks noChangeArrowheads="1"/>
          </p:cNvSpPr>
          <p:nvPr/>
        </p:nvSpPr>
        <p:spPr bwMode="auto">
          <a:xfrm>
            <a:off x="5486400" y="5334000"/>
            <a:ext cx="3124200" cy="954088"/>
          </a:xfrm>
          <a:prstGeom prst="rect">
            <a:avLst/>
          </a:prstGeom>
          <a:noFill/>
          <a:ln w="9525">
            <a:noFill/>
            <a:miter lim="800000"/>
            <a:headEnd/>
            <a:tailEnd/>
          </a:ln>
        </p:spPr>
        <p:txBody>
          <a:bodyPr>
            <a:spAutoFit/>
          </a:bodyPr>
          <a:lstStyle/>
          <a:p>
            <a:pPr marL="342900" indent="-342900" algn="l">
              <a:buFont typeface="Arial" pitchFamily="34" charset="0"/>
              <a:buAutoNum type="arabicPeriod"/>
            </a:pPr>
            <a:r>
              <a:rPr lang="en-US" baseline="0"/>
              <a:t>Uptime</a:t>
            </a:r>
          </a:p>
          <a:p>
            <a:pPr marL="342900" indent="-342900" algn="l">
              <a:buFont typeface="Arial" pitchFamily="34" charset="0"/>
              <a:buAutoNum type="arabicPeriod"/>
            </a:pPr>
            <a:r>
              <a:rPr lang="en-US" baseline="0"/>
              <a:t>Server Availability</a:t>
            </a:r>
          </a:p>
          <a:p>
            <a:pPr marL="342900" indent="-342900" algn="l">
              <a:buFont typeface="Arial" pitchFamily="34" charset="0"/>
              <a:buAutoNum type="arabicPeriod"/>
            </a:pPr>
            <a:r>
              <a:rPr lang="en-US" baseline="0"/>
              <a:t>Redundancy</a:t>
            </a:r>
          </a:p>
          <a:p>
            <a:pPr marL="342900" indent="-342900" algn="l">
              <a:buFont typeface="Arial" pitchFamily="34" charset="0"/>
              <a:buAutoNum type="arabicPeriod"/>
            </a:pPr>
            <a:r>
              <a:rPr lang="en-US" b="1" baseline="0"/>
              <a:t>Efficiency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18434" name="Title 1"/>
          <p:cNvSpPr>
            <a:spLocks noGrp="1"/>
          </p:cNvSpPr>
          <p:nvPr>
            <p:ph type="title"/>
          </p:nvPr>
        </p:nvSpPr>
        <p:spPr>
          <a:xfrm>
            <a:off x="457200" y="152400"/>
            <a:ext cx="77724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defRPr/>
            </a:pPr>
            <a:r>
              <a:rPr lang="en-US" dirty="0" smtClean="0">
                <a:solidFill>
                  <a:srgbClr val="010000"/>
                </a:solidFill>
                <a:ea typeface="ＭＳ Ｐゴシック" charset="0"/>
                <a:cs typeface="ＭＳ Ｐゴシック" charset="0"/>
              </a:rPr>
              <a:t>Gartner Report on Data Center </a:t>
            </a:r>
            <a:br>
              <a:rPr lang="en-US" dirty="0" smtClean="0">
                <a:solidFill>
                  <a:srgbClr val="010000"/>
                </a:solidFill>
                <a:ea typeface="ＭＳ Ｐゴシック" charset="0"/>
                <a:cs typeface="ＭＳ Ｐゴシック" charset="0"/>
              </a:rPr>
            </a:br>
            <a:r>
              <a:rPr lang="en-US" dirty="0" smtClean="0">
                <a:solidFill>
                  <a:srgbClr val="010000"/>
                </a:solidFill>
                <a:ea typeface="ＭＳ Ｐゴシック" charset="0"/>
                <a:cs typeface="ＭＳ Ｐゴシック" charset="0"/>
              </a:rPr>
              <a:t>Cooling &amp; Airflow</a:t>
            </a:r>
            <a:endParaRPr lang="en-US" dirty="0">
              <a:solidFill>
                <a:srgbClr val="010000"/>
              </a:solidFill>
              <a:ea typeface="ＭＳ Ｐゴシック" charset="0"/>
              <a:cs typeface="ＭＳ Ｐゴシック" charset="0"/>
            </a:endParaRPr>
          </a:p>
        </p:txBody>
      </p:sp>
      <p:sp>
        <p:nvSpPr>
          <p:cNvPr id="17411" name="Slide Number Placeholder 4"/>
          <p:cNvSpPr>
            <a:spLocks noGrp="1"/>
          </p:cNvSpPr>
          <p:nvPr>
            <p:ph type="sldNum" sz="quarter" idx="11"/>
          </p:nvPr>
        </p:nvSpPr>
        <p:spPr>
          <a:noFill/>
        </p:spPr>
        <p:txBody>
          <a:bodyPr/>
          <a:lstStyle/>
          <a:p>
            <a:fld id="{90650B7B-3519-4406-85CC-3AEB50050219}" type="slidenum">
              <a:rPr lang="en-US"/>
              <a:pPr/>
              <a:t>63</a:t>
            </a:fld>
            <a:endParaRPr lang="en-US"/>
          </a:p>
        </p:txBody>
      </p:sp>
      <p:pic>
        <p:nvPicPr>
          <p:cNvPr id="2" name="Picture 1" descr="large computer center.jpg"/>
          <p:cNvPicPr>
            <a:picLocks noChangeAspect="1"/>
          </p:cNvPicPr>
          <p:nvPr/>
        </p:nvPicPr>
        <p:blipFill>
          <a:blip r:embed="rId2" cstate="print"/>
          <a:srcRect/>
          <a:stretch>
            <a:fillRect/>
          </a:stretch>
        </p:blipFill>
        <p:spPr bwMode="auto">
          <a:xfrm>
            <a:off x="457200" y="1371600"/>
            <a:ext cx="3241675" cy="2133600"/>
          </a:xfrm>
          <a:prstGeom prst="rect">
            <a:avLst/>
          </a:prstGeom>
          <a:noFill/>
          <a:ln w="9525">
            <a:noFill/>
            <a:miter lim="800000"/>
            <a:headEnd/>
            <a:tailEnd/>
          </a:ln>
          <a:effectLst>
            <a:outerShdw dist="139700" dir="2700000" algn="tl" rotWithShape="0">
              <a:srgbClr val="333333">
                <a:alpha val="64999"/>
              </a:srgbClr>
            </a:outerShdw>
          </a:effectLst>
        </p:spPr>
      </p:pic>
      <p:pic>
        <p:nvPicPr>
          <p:cNvPr id="3" name="Picture 2"/>
          <p:cNvPicPr>
            <a:picLocks noChangeAspect="1"/>
          </p:cNvPicPr>
          <p:nvPr/>
        </p:nvPicPr>
        <p:blipFill>
          <a:blip r:embed="rId3" cstate="print"/>
          <a:srcRect/>
          <a:stretch>
            <a:fillRect/>
          </a:stretch>
        </p:blipFill>
        <p:spPr bwMode="auto">
          <a:xfrm>
            <a:off x="457200" y="3810000"/>
            <a:ext cx="3276600" cy="2432050"/>
          </a:xfrm>
          <a:prstGeom prst="rect">
            <a:avLst/>
          </a:prstGeom>
          <a:noFill/>
          <a:ln w="9525">
            <a:noFill/>
            <a:miter lim="800000"/>
            <a:headEnd/>
            <a:tailEnd/>
          </a:ln>
          <a:effectLst>
            <a:outerShdw dist="139700" dir="2700000" algn="tl" rotWithShape="0">
              <a:srgbClr val="333333">
                <a:alpha val="64999"/>
              </a:srgbClr>
            </a:outerShdw>
          </a:effectLst>
        </p:spPr>
      </p:pic>
      <p:sp>
        <p:nvSpPr>
          <p:cNvPr id="17414" name="TextBox 14"/>
          <p:cNvSpPr txBox="1">
            <a:spLocks noChangeArrowheads="1"/>
          </p:cNvSpPr>
          <p:nvPr/>
        </p:nvSpPr>
        <p:spPr bwMode="auto">
          <a:xfrm>
            <a:off x="4800600" y="1371600"/>
            <a:ext cx="3276600" cy="2032000"/>
          </a:xfrm>
          <a:prstGeom prst="rect">
            <a:avLst/>
          </a:prstGeom>
          <a:noFill/>
          <a:ln w="9525">
            <a:noFill/>
            <a:miter lim="800000"/>
            <a:headEnd/>
            <a:tailEnd/>
          </a:ln>
        </p:spPr>
        <p:txBody>
          <a:bodyPr>
            <a:spAutoFit/>
          </a:bodyPr>
          <a:lstStyle/>
          <a:p>
            <a:pPr marL="285750" indent="-285750" algn="l">
              <a:buFont typeface="Arial" pitchFamily="34" charset="0"/>
              <a:buChar char="•"/>
            </a:pPr>
            <a:r>
              <a:rPr lang="en-US" baseline="0" dirty="0"/>
              <a:t>Cool machines and not people</a:t>
            </a:r>
          </a:p>
          <a:p>
            <a:pPr marL="285750" indent="-285750" algn="l">
              <a:buFont typeface="Arial" pitchFamily="34" charset="0"/>
              <a:buChar char="•"/>
            </a:pPr>
            <a:r>
              <a:rPr lang="en-US" baseline="0" dirty="0"/>
              <a:t>Average computer Rack 10,000 Watts (about the size of two people)</a:t>
            </a:r>
          </a:p>
          <a:p>
            <a:pPr marL="285750" indent="-285750" algn="l">
              <a:buFont typeface="Arial" pitchFamily="34" charset="0"/>
              <a:buChar char="•"/>
            </a:pPr>
            <a:r>
              <a:rPr lang="en-US" baseline="0" dirty="0"/>
              <a:t>100 Times more Energy</a:t>
            </a:r>
          </a:p>
          <a:p>
            <a:pPr marL="285750" indent="-285750" algn="l">
              <a:buFont typeface="Arial" pitchFamily="34" charset="0"/>
              <a:buChar char="•"/>
            </a:pPr>
            <a:r>
              <a:rPr lang="en-US" baseline="0" dirty="0"/>
              <a:t>40% of entire company carbon footprint</a:t>
            </a:r>
          </a:p>
          <a:p>
            <a:pPr marL="285750" indent="-285750" algn="l">
              <a:buFont typeface="Arial" pitchFamily="34" charset="0"/>
              <a:buChar char="•"/>
            </a:pPr>
            <a:r>
              <a:rPr lang="en-US" baseline="0" dirty="0"/>
              <a:t>Cooling data centers is 50% of total energy consumption</a:t>
            </a:r>
          </a:p>
        </p:txBody>
      </p:sp>
      <p:sp>
        <p:nvSpPr>
          <p:cNvPr id="17415" name="TextBox 15"/>
          <p:cNvSpPr txBox="1">
            <a:spLocks noChangeArrowheads="1"/>
          </p:cNvSpPr>
          <p:nvPr/>
        </p:nvSpPr>
        <p:spPr bwMode="auto">
          <a:xfrm>
            <a:off x="4800600" y="4191000"/>
            <a:ext cx="3276600" cy="1169988"/>
          </a:xfrm>
          <a:prstGeom prst="rect">
            <a:avLst/>
          </a:prstGeom>
          <a:noFill/>
          <a:ln w="9525">
            <a:noFill/>
            <a:miter lim="800000"/>
            <a:headEnd/>
            <a:tailEnd/>
          </a:ln>
        </p:spPr>
        <p:txBody>
          <a:bodyPr>
            <a:spAutoFit/>
          </a:bodyPr>
          <a:lstStyle/>
          <a:p>
            <a:pPr marL="285750" indent="-285750" algn="l">
              <a:buFont typeface="Arial" pitchFamily="34" charset="0"/>
              <a:buChar char="•"/>
            </a:pPr>
            <a:r>
              <a:rPr lang="en-US" baseline="0" dirty="0"/>
              <a:t>Cool mostly people</a:t>
            </a:r>
          </a:p>
          <a:p>
            <a:pPr marL="285750" indent="-285750" algn="l">
              <a:buFont typeface="Arial" pitchFamily="34" charset="0"/>
              <a:buChar char="•"/>
            </a:pPr>
            <a:r>
              <a:rPr lang="en-US" baseline="0" dirty="0"/>
              <a:t>60 Watt per person</a:t>
            </a:r>
          </a:p>
          <a:p>
            <a:pPr marL="285750" indent="-285750" algn="l">
              <a:buFont typeface="Arial" pitchFamily="34" charset="0"/>
              <a:buChar char="•"/>
            </a:pPr>
            <a:r>
              <a:rPr lang="en-US" baseline="0" dirty="0"/>
              <a:t>About the energy of a light bulb</a:t>
            </a:r>
          </a:p>
          <a:p>
            <a:pPr marL="285750" indent="-285750" algn="l">
              <a:buFont typeface="Arial" pitchFamily="34" charset="0"/>
              <a:buChar char="•"/>
            </a:pPr>
            <a:endParaRPr lang="en-US" baseline="0" dirty="0"/>
          </a:p>
        </p:txBody>
      </p:sp>
      <p:pic>
        <p:nvPicPr>
          <p:cNvPr id="17416" name="Picture 4"/>
          <p:cNvPicPr>
            <a:picLocks noChangeAspect="1"/>
          </p:cNvPicPr>
          <p:nvPr/>
        </p:nvPicPr>
        <p:blipFill>
          <a:blip r:embed="rId4" cstate="print"/>
          <a:srcRect/>
          <a:stretch>
            <a:fillRect/>
          </a:stretch>
        </p:blipFill>
        <p:spPr bwMode="auto">
          <a:xfrm>
            <a:off x="5867400" y="5410200"/>
            <a:ext cx="838200" cy="550863"/>
          </a:xfrm>
          <a:prstGeom prst="rect">
            <a:avLst/>
          </a:prstGeom>
          <a:noFill/>
          <a:ln w="9525">
            <a:noFill/>
            <a:miter lim="800000"/>
            <a:headEnd/>
            <a:tailEnd/>
          </a:ln>
        </p:spPr>
      </p:pic>
      <p:cxnSp>
        <p:nvCxnSpPr>
          <p:cNvPr id="17417" name="Straight Connector 4"/>
          <p:cNvCxnSpPr>
            <a:cxnSpLocks noChangeShapeType="1"/>
          </p:cNvCxnSpPr>
          <p:nvPr/>
        </p:nvCxnSpPr>
        <p:spPr bwMode="auto">
          <a:xfrm flipV="1">
            <a:off x="304800" y="3581400"/>
            <a:ext cx="8229600" cy="76200"/>
          </a:xfrm>
          <a:prstGeom prst="line">
            <a:avLst/>
          </a:prstGeom>
          <a:noFill/>
          <a:ln w="9525">
            <a:solidFill>
              <a:schemeClr val="tx1"/>
            </a:solidFill>
            <a:round/>
            <a:headEnd/>
            <a:tailEnd/>
          </a:ln>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2" name="Title 1"/>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a:solidFill>
                  <a:srgbClr val="010000"/>
                </a:solidFill>
                <a:ea typeface="ＭＳ Ｐゴシック" charset="0"/>
                <a:cs typeface="ＭＳ Ｐゴシック" charset="0"/>
              </a:rPr>
              <a:t>Problem Statement</a:t>
            </a:r>
          </a:p>
        </p:txBody>
      </p:sp>
      <p:sp>
        <p:nvSpPr>
          <p:cNvPr id="18435" name="Content Placeholder 2"/>
          <p:cNvSpPr>
            <a:spLocks noGrp="1"/>
          </p:cNvSpPr>
          <p:nvPr>
            <p:ph idx="1"/>
          </p:nvPr>
        </p:nvSpPr>
        <p:spPr>
          <a:xfrm>
            <a:off x="152400" y="1371600"/>
            <a:ext cx="5562600" cy="4953000"/>
          </a:xfrm>
        </p:spPr>
        <p:txBody>
          <a:bodyPr>
            <a:normAutofit fontScale="85000" lnSpcReduction="20000"/>
          </a:bodyPr>
          <a:lstStyle/>
          <a:p>
            <a:pPr>
              <a:buFont typeface="Times" pitchFamily="18" charset="0"/>
              <a:buNone/>
            </a:pPr>
            <a:r>
              <a:rPr lang="en-US" sz="2800" b="1" dirty="0" smtClean="0"/>
              <a:t>Flood Cooling</a:t>
            </a:r>
          </a:p>
          <a:p>
            <a:pPr>
              <a:buFont typeface="Times" pitchFamily="18" charset="0"/>
              <a:buNone/>
            </a:pPr>
            <a:r>
              <a:rPr lang="en-US" dirty="0" smtClean="0"/>
              <a:t>The most common approach to datacenter cooling.</a:t>
            </a:r>
          </a:p>
          <a:p>
            <a:pPr>
              <a:buFont typeface="Times" pitchFamily="18" charset="0"/>
              <a:buNone/>
            </a:pPr>
            <a:endParaRPr lang="en-US" dirty="0" smtClean="0"/>
          </a:p>
          <a:p>
            <a:pPr>
              <a:buFont typeface="Times" pitchFamily="18" charset="0"/>
              <a:buNone/>
            </a:pPr>
            <a:r>
              <a:rPr lang="en-US" dirty="0" smtClean="0"/>
              <a:t>Raw cooling capacity used to mix cooling air into a homogeneous average temperature that is sufficient for individual component intake levels</a:t>
            </a:r>
          </a:p>
          <a:p>
            <a:r>
              <a:rPr lang="en-US" dirty="0" smtClean="0"/>
              <a:t>Low temperature set points</a:t>
            </a:r>
          </a:p>
          <a:p>
            <a:r>
              <a:rPr lang="en-US" dirty="0" smtClean="0"/>
              <a:t>Higher then required humidity set points</a:t>
            </a:r>
          </a:p>
          <a:p>
            <a:r>
              <a:rPr lang="en-US" dirty="0" smtClean="0"/>
              <a:t>Excessive AC units</a:t>
            </a:r>
          </a:p>
          <a:p>
            <a:endParaRPr lang="en-US" dirty="0" smtClean="0"/>
          </a:p>
        </p:txBody>
      </p:sp>
      <p:sp>
        <p:nvSpPr>
          <p:cNvPr id="18436" name="Slide Number Placeholder 4"/>
          <p:cNvSpPr>
            <a:spLocks noGrp="1"/>
          </p:cNvSpPr>
          <p:nvPr>
            <p:ph type="sldNum" sz="quarter" idx="11"/>
          </p:nvPr>
        </p:nvSpPr>
        <p:spPr>
          <a:noFill/>
        </p:spPr>
        <p:txBody>
          <a:bodyPr/>
          <a:lstStyle/>
          <a:p>
            <a:fld id="{311B6FCA-A0F0-4202-8647-3AC5CB339966}" type="slidenum">
              <a:rPr lang="en-US"/>
              <a:pPr/>
              <a:t>64</a:t>
            </a:fld>
            <a:endParaRPr lang="en-US"/>
          </a:p>
        </p:txBody>
      </p:sp>
      <p:pic>
        <p:nvPicPr>
          <p:cNvPr id="7" name="Content Placeholder 5" descr="floor cooling.bmp"/>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562600" y="1447800"/>
            <a:ext cx="3313113" cy="1981200"/>
          </a:xfrm>
          <a:prstGeom prst="rect">
            <a:avLst/>
          </a:prstGeom>
          <a:noFill/>
          <a:ln>
            <a:noFill/>
          </a:ln>
          <a:effectLst>
            <a:outerShdw blurRad="63500" dist="38100" dir="18900000" algn="bl" rotWithShape="0">
              <a:srgbClr val="00000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19458" name="Title 1"/>
          <p:cNvSpPr>
            <a:spLocks noGrp="1"/>
          </p:cNvSpPr>
          <p:nvPr>
            <p:ph type="title"/>
          </p:nvPr>
        </p:nvSpPr>
        <p:spPr>
          <a:xfrm>
            <a:off x="1066800" y="2286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defRPr/>
            </a:pPr>
            <a:r>
              <a:rPr lang="en-US" dirty="0">
                <a:solidFill>
                  <a:srgbClr val="010000"/>
                </a:solidFill>
                <a:ea typeface="ＭＳ Ｐゴシック" charset="0"/>
                <a:cs typeface="ＭＳ Ｐゴシック" charset="0"/>
              </a:rPr>
              <a:t>Paradigm Sift In Cooling Data </a:t>
            </a:r>
            <a:r>
              <a:rPr lang="en-US" dirty="0" smtClean="0">
                <a:solidFill>
                  <a:srgbClr val="010000"/>
                </a:solidFill>
                <a:ea typeface="ＭＳ Ｐゴシック" charset="0"/>
                <a:cs typeface="ＭＳ Ｐゴシック" charset="0"/>
              </a:rPr>
              <a:t>Centers </a:t>
            </a:r>
            <a:endParaRPr lang="en-US" dirty="0">
              <a:solidFill>
                <a:srgbClr val="010000"/>
              </a:solidFill>
              <a:ea typeface="ＭＳ Ｐゴシック" charset="0"/>
              <a:cs typeface="ＭＳ Ｐゴシック" charset="0"/>
            </a:endParaRPr>
          </a:p>
        </p:txBody>
      </p:sp>
      <p:sp>
        <p:nvSpPr>
          <p:cNvPr id="19459" name="Slide Number Placeholder 4"/>
          <p:cNvSpPr>
            <a:spLocks noGrp="1"/>
          </p:cNvSpPr>
          <p:nvPr>
            <p:ph type="sldNum" sz="quarter" idx="11"/>
          </p:nvPr>
        </p:nvSpPr>
        <p:spPr>
          <a:noFill/>
        </p:spPr>
        <p:txBody>
          <a:bodyPr/>
          <a:lstStyle/>
          <a:p>
            <a:fld id="{F8A92DD0-AD8B-4768-A23F-A16839D7FC23}" type="slidenum">
              <a:rPr lang="en-US"/>
              <a:pPr/>
              <a:t>65</a:t>
            </a:fld>
            <a:endParaRPr lang="en-US"/>
          </a:p>
        </p:txBody>
      </p:sp>
      <p:pic>
        <p:nvPicPr>
          <p:cNvPr id="19460" name="Picture 22"/>
          <p:cNvPicPr>
            <a:picLocks noChangeAspect="1"/>
          </p:cNvPicPr>
          <p:nvPr/>
        </p:nvPicPr>
        <p:blipFill>
          <a:blip r:embed="rId2" cstate="print"/>
          <a:srcRect/>
          <a:stretch>
            <a:fillRect/>
          </a:stretch>
        </p:blipFill>
        <p:spPr bwMode="auto">
          <a:xfrm>
            <a:off x="914400" y="3429000"/>
            <a:ext cx="7521575" cy="3200400"/>
          </a:xfrm>
          <a:prstGeom prst="rect">
            <a:avLst/>
          </a:prstGeom>
          <a:noFill/>
          <a:ln w="9525">
            <a:noFill/>
            <a:miter lim="800000"/>
            <a:headEnd/>
            <a:tailEnd/>
          </a:ln>
        </p:spPr>
      </p:pic>
      <p:sp>
        <p:nvSpPr>
          <p:cNvPr id="19461" name="TextBox 24"/>
          <p:cNvSpPr txBox="1">
            <a:spLocks noChangeArrowheads="1"/>
          </p:cNvSpPr>
          <p:nvPr/>
        </p:nvSpPr>
        <p:spPr bwMode="auto">
          <a:xfrm>
            <a:off x="609600" y="1219200"/>
            <a:ext cx="7391400" cy="1631950"/>
          </a:xfrm>
          <a:prstGeom prst="rect">
            <a:avLst/>
          </a:prstGeom>
          <a:noFill/>
          <a:ln w="9525">
            <a:noFill/>
            <a:miter lim="800000"/>
            <a:headEnd/>
            <a:tailEnd/>
          </a:ln>
        </p:spPr>
        <p:txBody>
          <a:bodyPr>
            <a:spAutoFit/>
          </a:bodyPr>
          <a:lstStyle/>
          <a:p>
            <a:pPr algn="l"/>
            <a:r>
              <a:rPr lang="en-US" sz="1600" u="sng" baseline="0" dirty="0"/>
              <a:t>Before Containment:</a:t>
            </a:r>
          </a:p>
          <a:p>
            <a:pPr algn="l"/>
            <a:endParaRPr lang="en-US" u="sng" baseline="0" dirty="0"/>
          </a:p>
          <a:p>
            <a:pPr marL="742950" lvl="1" indent="-285750" algn="l">
              <a:buFont typeface="Arial" pitchFamily="34" charset="0"/>
              <a:buChar char="•"/>
            </a:pPr>
            <a:r>
              <a:rPr lang="en-US" baseline="0" dirty="0"/>
              <a:t>Lower AC cooling capacity</a:t>
            </a:r>
          </a:p>
          <a:p>
            <a:pPr marL="742950" lvl="1" indent="-285750" algn="l">
              <a:buFont typeface="Arial" pitchFamily="34" charset="0"/>
              <a:buChar char="•"/>
            </a:pPr>
            <a:r>
              <a:rPr lang="en-US" baseline="0" dirty="0"/>
              <a:t>Inconsistent supply temperature to IT equipment</a:t>
            </a:r>
          </a:p>
          <a:p>
            <a:pPr marL="742950" lvl="1" indent="-285750" algn="l">
              <a:buFont typeface="Arial" pitchFamily="34" charset="0"/>
              <a:buChar char="•"/>
            </a:pPr>
            <a:r>
              <a:rPr lang="en-US" baseline="0" dirty="0"/>
              <a:t>Increased airflow (fan speed)</a:t>
            </a:r>
          </a:p>
          <a:p>
            <a:pPr marL="742950" lvl="1" indent="-285750" algn="l">
              <a:buFont typeface="Arial" pitchFamily="34" charset="0"/>
              <a:buChar char="•"/>
            </a:pPr>
            <a:r>
              <a:rPr lang="en-US" baseline="0" dirty="0"/>
              <a:t>Temperature set point low</a:t>
            </a:r>
          </a:p>
          <a:p>
            <a:pPr marL="742950" lvl="1" indent="-285750" algn="l">
              <a:buFont typeface="Arial" pitchFamily="34" charset="0"/>
              <a:buChar char="•"/>
            </a:pPr>
            <a:r>
              <a:rPr lang="en-US" baseline="0" dirty="0"/>
              <a:t>Relative humidity set point high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2" name="Title 1"/>
          <p:cNvSpPr>
            <a:spLocks noGrp="1"/>
          </p:cNvSpPr>
          <p:nvPr>
            <p:ph type="title"/>
          </p:nvPr>
        </p:nvSpPr>
        <p:spPr>
          <a:xfrm>
            <a:off x="457200" y="152400"/>
            <a:ext cx="86868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defRPr/>
            </a:pPr>
            <a:r>
              <a:rPr lang="en-US" dirty="0" smtClean="0">
                <a:solidFill>
                  <a:srgbClr val="010000"/>
                </a:solidFill>
                <a:ea typeface="ＭＳ Ｐゴシック" charset="0"/>
                <a:cs typeface="ＭＳ Ｐゴシック" charset="0"/>
              </a:rPr>
              <a:t>Containment Enhances </a:t>
            </a:r>
            <a:br>
              <a:rPr lang="en-US" dirty="0" smtClean="0">
                <a:solidFill>
                  <a:srgbClr val="010000"/>
                </a:solidFill>
                <a:ea typeface="ＭＳ Ｐゴシック" charset="0"/>
                <a:cs typeface="ＭＳ Ｐゴシック" charset="0"/>
              </a:rPr>
            </a:br>
            <a:r>
              <a:rPr lang="en-US" dirty="0" smtClean="0">
                <a:solidFill>
                  <a:srgbClr val="010000"/>
                </a:solidFill>
                <a:ea typeface="ＭＳ Ｐゴシック" charset="0"/>
                <a:cs typeface="ＭＳ Ｐゴシック" charset="0"/>
              </a:rPr>
              <a:t>Power Usage Effectiveness (PUE</a:t>
            </a:r>
            <a:r>
              <a:rPr lang="en-US" dirty="0" smtClean="0">
                <a:ea typeface="ＭＳ Ｐゴシック" charset="0"/>
                <a:cs typeface="ＭＳ Ｐゴシック" charset="0"/>
              </a:rPr>
              <a:t>) </a:t>
            </a:r>
            <a:endParaRPr lang="en-US" dirty="0">
              <a:ea typeface="ＭＳ Ｐゴシック" pitchFamily="-111" charset="-128"/>
            </a:endParaRPr>
          </a:p>
        </p:txBody>
      </p:sp>
      <p:sp>
        <p:nvSpPr>
          <p:cNvPr id="20483" name="Slide Number Placeholder 4"/>
          <p:cNvSpPr>
            <a:spLocks noGrp="1"/>
          </p:cNvSpPr>
          <p:nvPr>
            <p:ph type="sldNum" sz="quarter" idx="11"/>
          </p:nvPr>
        </p:nvSpPr>
        <p:spPr>
          <a:noFill/>
        </p:spPr>
        <p:txBody>
          <a:bodyPr/>
          <a:lstStyle/>
          <a:p>
            <a:fld id="{98FC24DB-6E7F-4D0D-83E8-4A141363E6B0}" type="slidenum">
              <a:rPr lang="en-US"/>
              <a:pPr/>
              <a:t>66</a:t>
            </a:fld>
            <a:endParaRPr lang="en-US"/>
          </a:p>
        </p:txBody>
      </p:sp>
      <p:pic>
        <p:nvPicPr>
          <p:cNvPr id="20484" name="Picture 23"/>
          <p:cNvPicPr>
            <a:picLocks noChangeAspect="1"/>
          </p:cNvPicPr>
          <p:nvPr/>
        </p:nvPicPr>
        <p:blipFill>
          <a:blip r:embed="rId2" cstate="print"/>
          <a:srcRect/>
          <a:stretch>
            <a:fillRect/>
          </a:stretch>
        </p:blipFill>
        <p:spPr bwMode="auto">
          <a:xfrm>
            <a:off x="457200" y="2819400"/>
            <a:ext cx="8399463" cy="3581400"/>
          </a:xfrm>
          <a:prstGeom prst="rect">
            <a:avLst/>
          </a:prstGeom>
          <a:noFill/>
          <a:ln w="9525">
            <a:noFill/>
            <a:miter lim="800000"/>
            <a:headEnd/>
            <a:tailEnd/>
          </a:ln>
        </p:spPr>
      </p:pic>
      <p:sp>
        <p:nvSpPr>
          <p:cNvPr id="7" name="TextBox 6"/>
          <p:cNvSpPr txBox="1"/>
          <p:nvPr/>
        </p:nvSpPr>
        <p:spPr>
          <a:xfrm>
            <a:off x="457200" y="1447800"/>
            <a:ext cx="5867400" cy="1446550"/>
          </a:xfrm>
          <a:prstGeom prst="rect">
            <a:avLst/>
          </a:prstGeom>
          <a:noFill/>
        </p:spPr>
        <p:txBody>
          <a:bodyPr>
            <a:spAutoFit/>
          </a:bodyPr>
          <a:lstStyle/>
          <a:p>
            <a:pPr algn="l">
              <a:defRPr/>
            </a:pPr>
            <a:r>
              <a:rPr lang="en-US" sz="1400" baseline="0" dirty="0">
                <a:latin typeface="Verdana" charset="0"/>
                <a:ea typeface="ＭＳ Ｐゴシック" charset="0"/>
                <a:cs typeface="ＭＳ Ｐゴシック" charset="0"/>
              </a:rPr>
              <a:t>Containment</a:t>
            </a:r>
            <a:endParaRPr lang="en-US" sz="1400" u="sng" baseline="0" dirty="0">
              <a:latin typeface="Verdana" charset="0"/>
              <a:ea typeface="ＭＳ Ｐゴシック" charset="0"/>
              <a:cs typeface="ＭＳ Ｐゴシック" charset="0"/>
            </a:endParaRPr>
          </a:p>
          <a:p>
            <a:pPr marL="742950" lvl="1" indent="-285750" algn="l">
              <a:buFont typeface="Arial"/>
              <a:buChar char="•"/>
              <a:defRPr/>
            </a:pPr>
            <a:r>
              <a:rPr lang="en-US" sz="1400" baseline="0" dirty="0">
                <a:latin typeface="Verdana" charset="0"/>
                <a:ea typeface="ＭＳ Ｐゴシック" charset="0"/>
                <a:cs typeface="ＭＳ Ｐゴシック" charset="0"/>
              </a:rPr>
              <a:t>Double cooling capacity</a:t>
            </a:r>
          </a:p>
          <a:p>
            <a:pPr marL="742950" lvl="1" indent="-285750" algn="l">
              <a:buFont typeface="Arial"/>
              <a:buChar char="•"/>
              <a:defRPr/>
            </a:pPr>
            <a:r>
              <a:rPr lang="en-US" sz="1400" baseline="0" dirty="0">
                <a:latin typeface="Verdana" charset="0"/>
                <a:ea typeface="ＭＳ Ｐゴシック" charset="0"/>
                <a:cs typeface="ＭＳ Ｐゴシック" charset="0"/>
              </a:rPr>
              <a:t>Consistent supply temperature to IT equipment</a:t>
            </a:r>
          </a:p>
          <a:p>
            <a:pPr marL="742950" lvl="1" indent="-285750" algn="l">
              <a:buFont typeface="Arial"/>
              <a:buChar char="•"/>
              <a:defRPr/>
            </a:pPr>
            <a:r>
              <a:rPr lang="en-US" sz="1400" baseline="0" dirty="0">
                <a:latin typeface="Verdana" charset="0"/>
                <a:ea typeface="ＭＳ Ｐゴシック" charset="0"/>
                <a:cs typeface="ＭＳ Ｐゴシック" charset="0"/>
              </a:rPr>
              <a:t>Decreased airflow (fan speed)</a:t>
            </a:r>
          </a:p>
          <a:p>
            <a:pPr marL="742950" lvl="1" indent="-285750" algn="l">
              <a:buFont typeface="Arial"/>
              <a:buChar char="•"/>
              <a:defRPr/>
            </a:pPr>
            <a:r>
              <a:rPr lang="en-US" sz="1400" baseline="0" dirty="0">
                <a:latin typeface="Verdana" charset="0"/>
                <a:ea typeface="ＭＳ Ｐゴシック" charset="0"/>
                <a:cs typeface="ＭＳ Ｐゴシック" charset="0"/>
              </a:rPr>
              <a:t>Temperature and RH set point at ASHRAE standard</a:t>
            </a:r>
          </a:p>
          <a:p>
            <a:pPr marL="285750" indent="-285750" algn="l">
              <a:buFont typeface="Arial"/>
              <a:buChar char="•"/>
              <a:defRPr/>
            </a:pPr>
            <a:endParaRPr lang="en-US" baseline="0" dirty="0">
              <a:latin typeface="Verdana"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0" y="0"/>
            <a:ext cx="92202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20481" name="Title 1"/>
          <p:cNvSpPr>
            <a:spLocks noGrp="1"/>
          </p:cNvSpPr>
          <p:nvPr>
            <p:ph type="title"/>
          </p:nvPr>
        </p:nvSpPr>
        <p:spPr>
          <a:xfrm>
            <a:off x="304800" y="2286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smtClean="0">
                <a:solidFill>
                  <a:srgbClr val="010000"/>
                </a:solidFill>
                <a:ea typeface="ＭＳ Ｐゴシック" charset="0"/>
                <a:cs typeface="ＭＳ Ｐゴシック" charset="0"/>
              </a:rPr>
              <a:t>Increased Cooling Capacity</a:t>
            </a:r>
            <a:endParaRPr lang="en-US" dirty="0">
              <a:solidFill>
                <a:srgbClr val="010000"/>
              </a:solidFill>
              <a:ea typeface="ＭＳ Ｐゴシック" charset="0"/>
              <a:cs typeface="ＭＳ Ｐゴシック" charset="0"/>
            </a:endParaRPr>
          </a:p>
        </p:txBody>
      </p:sp>
      <p:sp>
        <p:nvSpPr>
          <p:cNvPr id="21507" name="Slide Number Placeholder 4"/>
          <p:cNvSpPr>
            <a:spLocks noGrp="1"/>
          </p:cNvSpPr>
          <p:nvPr>
            <p:ph type="sldNum" sz="quarter" idx="11"/>
          </p:nvPr>
        </p:nvSpPr>
        <p:spPr>
          <a:noFill/>
        </p:spPr>
        <p:txBody>
          <a:bodyPr/>
          <a:lstStyle/>
          <a:p>
            <a:fld id="{2072FE91-6ED6-43DF-AB60-81E26E517DCE}" type="slidenum">
              <a:rPr lang="en-US"/>
              <a:pPr/>
              <a:t>67</a:t>
            </a:fld>
            <a:endParaRPr lang="en-US"/>
          </a:p>
        </p:txBody>
      </p:sp>
      <p:sp>
        <p:nvSpPr>
          <p:cNvPr id="21508" name="TextBox 1"/>
          <p:cNvSpPr txBox="1">
            <a:spLocks noChangeArrowheads="1"/>
          </p:cNvSpPr>
          <p:nvPr/>
        </p:nvSpPr>
        <p:spPr bwMode="auto">
          <a:xfrm>
            <a:off x="228600" y="1447800"/>
            <a:ext cx="3505200" cy="2032000"/>
          </a:xfrm>
          <a:prstGeom prst="rect">
            <a:avLst/>
          </a:prstGeom>
          <a:noFill/>
          <a:ln w="9525">
            <a:noFill/>
            <a:miter lim="800000"/>
            <a:headEnd/>
            <a:tailEnd/>
          </a:ln>
        </p:spPr>
        <p:txBody>
          <a:bodyPr>
            <a:spAutoFit/>
          </a:bodyPr>
          <a:lstStyle/>
          <a:p>
            <a:pPr algn="l"/>
            <a:r>
              <a:rPr lang="en-US" b="1" baseline="0"/>
              <a:t>Before Containment</a:t>
            </a:r>
          </a:p>
          <a:p>
            <a:pPr algn="l"/>
            <a:r>
              <a:rPr lang="en-US" baseline="0"/>
              <a:t>10 Tons = 7.9 Tons</a:t>
            </a:r>
          </a:p>
          <a:p>
            <a:pPr algn="l"/>
            <a:r>
              <a:rPr lang="en-US" baseline="0"/>
              <a:t>30 Tons = 23 Tons</a:t>
            </a:r>
          </a:p>
          <a:p>
            <a:pPr algn="l"/>
            <a:endParaRPr lang="en-US" baseline="0"/>
          </a:p>
          <a:p>
            <a:pPr algn="l"/>
            <a:r>
              <a:rPr lang="en-US" b="1" baseline="0"/>
              <a:t>After Containment</a:t>
            </a:r>
          </a:p>
          <a:p>
            <a:pPr algn="l"/>
            <a:r>
              <a:rPr lang="en-US" baseline="0"/>
              <a:t>10 = 20.7 Tons</a:t>
            </a:r>
          </a:p>
          <a:p>
            <a:pPr algn="l"/>
            <a:r>
              <a:rPr lang="en-US" baseline="0"/>
              <a:t>30 = 61.3 Tons</a:t>
            </a:r>
          </a:p>
          <a:p>
            <a:pPr algn="l"/>
            <a:endParaRPr lang="en-US" baseline="0"/>
          </a:p>
          <a:p>
            <a:pPr algn="l"/>
            <a:r>
              <a:rPr lang="en-US" baseline="0"/>
              <a:t>Triple your cooling capacity!</a:t>
            </a:r>
          </a:p>
        </p:txBody>
      </p:sp>
      <p:pic>
        <p:nvPicPr>
          <p:cNvPr id="21509" name="Picture 2"/>
          <p:cNvPicPr>
            <a:picLocks noGrp="1" noChangeAspect="1" noChangeArrowheads="1"/>
          </p:cNvPicPr>
          <p:nvPr>
            <p:ph idx="1"/>
          </p:nvPr>
        </p:nvPicPr>
        <p:blipFill>
          <a:blip r:embed="rId2" cstate="print"/>
          <a:srcRect t="333" b="333"/>
          <a:stretch>
            <a:fillRect/>
          </a:stretch>
        </p:blipFill>
        <p:spPr>
          <a:xfrm>
            <a:off x="2895600" y="1371600"/>
            <a:ext cx="5988050" cy="3714750"/>
          </a:xfrm>
          <a:noFill/>
        </p:spPr>
      </p:pic>
      <p:sp>
        <p:nvSpPr>
          <p:cNvPr id="21510" name="TextBox 1"/>
          <p:cNvSpPr txBox="1">
            <a:spLocks noChangeArrowheads="1"/>
          </p:cNvSpPr>
          <p:nvPr/>
        </p:nvSpPr>
        <p:spPr bwMode="auto">
          <a:xfrm>
            <a:off x="685800" y="5486400"/>
            <a:ext cx="8153400" cy="307975"/>
          </a:xfrm>
          <a:prstGeom prst="rect">
            <a:avLst/>
          </a:prstGeom>
          <a:noFill/>
          <a:ln w="9525">
            <a:noFill/>
            <a:miter lim="800000"/>
            <a:headEnd/>
            <a:tailEnd/>
          </a:ln>
        </p:spPr>
        <p:txBody>
          <a:bodyPr>
            <a:spAutoFit/>
          </a:bodyPr>
          <a:lstStyle/>
          <a:p>
            <a:r>
              <a:rPr lang="en-US" b="1" baseline="0"/>
              <a:t>Most Data Centers have 30% too much cooling tonnage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2"/>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21505" name="Title 1"/>
          <p:cNvSpPr>
            <a:spLocks noGrp="1"/>
          </p:cNvSpPr>
          <p:nvPr>
            <p:ph type="title"/>
          </p:nvPr>
        </p:nvSpPr>
        <p:spPr>
          <a:xfrm>
            <a:off x="762000" y="2286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200" dirty="0" smtClean="0">
                <a:solidFill>
                  <a:srgbClr val="010000"/>
                </a:solidFill>
                <a:ea typeface="ＭＳ Ｐゴシック" charset="0"/>
                <a:cs typeface="ＭＳ Ｐゴシック" charset="0"/>
              </a:rPr>
              <a:t>Benefits to Containment</a:t>
            </a:r>
            <a:endParaRPr lang="en-US" sz="3200" dirty="0">
              <a:solidFill>
                <a:srgbClr val="010000"/>
              </a:solidFill>
              <a:ea typeface="ＭＳ Ｐゴシック" charset="0"/>
              <a:cs typeface="ＭＳ Ｐゴシック" charset="0"/>
            </a:endParaRPr>
          </a:p>
        </p:txBody>
      </p:sp>
      <p:sp>
        <p:nvSpPr>
          <p:cNvPr id="22531" name="Content Placeholder 2"/>
          <p:cNvSpPr>
            <a:spLocks noGrp="1"/>
          </p:cNvSpPr>
          <p:nvPr>
            <p:ph idx="1"/>
          </p:nvPr>
        </p:nvSpPr>
        <p:spPr>
          <a:xfrm>
            <a:off x="228600" y="1143000"/>
            <a:ext cx="7391400" cy="2895600"/>
          </a:xfrm>
        </p:spPr>
        <p:txBody>
          <a:bodyPr/>
          <a:lstStyle/>
          <a:p>
            <a:pPr lvl="1"/>
            <a:r>
              <a:rPr lang="en-US" sz="1600" smtClean="0">
                <a:latin typeface="Verdana" pitchFamily="34" charset="0"/>
              </a:rPr>
              <a:t>Increase in temperature set point = </a:t>
            </a:r>
            <a:r>
              <a:rPr lang="en-US" sz="1600" i="1" smtClean="0">
                <a:latin typeface="Verdana" pitchFamily="34" charset="0"/>
              </a:rPr>
              <a:t>energy $ saved</a:t>
            </a:r>
          </a:p>
          <a:p>
            <a:pPr lvl="1"/>
            <a:r>
              <a:rPr lang="en-US" sz="1600" smtClean="0">
                <a:latin typeface="Verdana" pitchFamily="34" charset="0"/>
              </a:rPr>
              <a:t>Decrease in humidity set point = </a:t>
            </a:r>
            <a:r>
              <a:rPr lang="en-US" sz="1600" i="1" smtClean="0">
                <a:latin typeface="Verdana" pitchFamily="34" charset="0"/>
              </a:rPr>
              <a:t>energy $ saved</a:t>
            </a:r>
          </a:p>
          <a:p>
            <a:pPr lvl="1"/>
            <a:r>
              <a:rPr lang="en-US" sz="1600" smtClean="0">
                <a:latin typeface="Verdana" pitchFamily="34" charset="0"/>
              </a:rPr>
              <a:t>Lower fan speed = </a:t>
            </a:r>
            <a:r>
              <a:rPr lang="en-US" sz="1600" i="1" smtClean="0">
                <a:latin typeface="Verdana" pitchFamily="34" charset="0"/>
              </a:rPr>
              <a:t>energy $ saved</a:t>
            </a:r>
          </a:p>
          <a:p>
            <a:pPr lvl="1"/>
            <a:r>
              <a:rPr lang="en-US" sz="1600" smtClean="0">
                <a:latin typeface="Verdana" pitchFamily="34" charset="0"/>
              </a:rPr>
              <a:t>Increased cooling capacity = </a:t>
            </a:r>
            <a:r>
              <a:rPr lang="en-US" sz="1600" i="1" smtClean="0">
                <a:latin typeface="Verdana" pitchFamily="34" charset="0"/>
              </a:rPr>
              <a:t>capital $ saved</a:t>
            </a:r>
          </a:p>
          <a:p>
            <a:pPr lvl="1"/>
            <a:r>
              <a:rPr lang="en-US" sz="1600" smtClean="0">
                <a:latin typeface="Verdana" pitchFamily="34" charset="0"/>
              </a:rPr>
              <a:t>Increase of facility longevity = </a:t>
            </a:r>
            <a:r>
              <a:rPr lang="en-US" sz="1600" i="1" smtClean="0">
                <a:latin typeface="Verdana" pitchFamily="34" charset="0"/>
              </a:rPr>
              <a:t>capital $ saved</a:t>
            </a:r>
          </a:p>
          <a:p>
            <a:pPr lvl="1"/>
            <a:r>
              <a:rPr lang="en-US" sz="1600" smtClean="0">
                <a:latin typeface="Verdana" pitchFamily="34" charset="0"/>
              </a:rPr>
              <a:t>Increase of use of rack space = </a:t>
            </a:r>
            <a:r>
              <a:rPr lang="en-US" sz="1600" i="1" smtClean="0">
                <a:latin typeface="Verdana" pitchFamily="34" charset="0"/>
              </a:rPr>
              <a:t>capital $ saved</a:t>
            </a:r>
          </a:p>
          <a:p>
            <a:pPr lvl="1"/>
            <a:r>
              <a:rPr lang="en-US" sz="1600" smtClean="0">
                <a:latin typeface="Verdana" pitchFamily="34" charset="0"/>
              </a:rPr>
              <a:t>Fast ROI (inside of one year or less)</a:t>
            </a:r>
          </a:p>
          <a:p>
            <a:pPr lvl="1"/>
            <a:r>
              <a:rPr lang="en-US" sz="1600" smtClean="0">
                <a:latin typeface="Verdana" pitchFamily="34" charset="0"/>
              </a:rPr>
              <a:t>Delay of capital expense</a:t>
            </a:r>
          </a:p>
        </p:txBody>
      </p:sp>
      <p:sp>
        <p:nvSpPr>
          <p:cNvPr id="22532" name="Slide Number Placeholder 4"/>
          <p:cNvSpPr>
            <a:spLocks noGrp="1"/>
          </p:cNvSpPr>
          <p:nvPr>
            <p:ph type="sldNum" sz="quarter" idx="11"/>
          </p:nvPr>
        </p:nvSpPr>
        <p:spPr>
          <a:noFill/>
        </p:spPr>
        <p:txBody>
          <a:bodyPr/>
          <a:lstStyle/>
          <a:p>
            <a:fld id="{E62EA31C-F53C-4A39-92A8-A4A0D4C72D20}" type="slidenum">
              <a:rPr lang="en-US"/>
              <a:pPr/>
              <a:t>68</a:t>
            </a:fld>
            <a:endParaRPr lang="en-US"/>
          </a:p>
        </p:txBody>
      </p:sp>
      <p:pic>
        <p:nvPicPr>
          <p:cNvPr id="22533" name="Picture 1" descr="money.jpg"/>
          <p:cNvPicPr>
            <a:picLocks noChangeAspect="1"/>
          </p:cNvPicPr>
          <p:nvPr/>
        </p:nvPicPr>
        <p:blipFill>
          <a:blip r:embed="rId2" cstate="print"/>
          <a:srcRect/>
          <a:stretch>
            <a:fillRect/>
          </a:stretch>
        </p:blipFill>
        <p:spPr bwMode="auto">
          <a:xfrm>
            <a:off x="5715000" y="3094038"/>
            <a:ext cx="2251075" cy="284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533400" y="381000"/>
            <a:ext cx="86106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18434" name="Title 1"/>
          <p:cNvSpPr>
            <a:spLocks noGrp="1"/>
          </p:cNvSpPr>
          <p:nvPr>
            <p:ph type="title"/>
          </p:nvPr>
        </p:nvSpPr>
        <p:spPr>
          <a:xfrm>
            <a:off x="533400" y="0"/>
            <a:ext cx="78486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Autofit/>
          </a:bodyPr>
          <a:lstStyle/>
          <a:p>
            <a:pPr>
              <a:defRPr/>
            </a:pPr>
            <a:r>
              <a:rPr lang="en-US" sz="3600" dirty="0">
                <a:solidFill>
                  <a:srgbClr val="010000"/>
                </a:solidFill>
                <a:ea typeface="ＭＳ Ｐゴシック" charset="0"/>
                <a:cs typeface="ＭＳ Ｐゴシック" charset="0"/>
              </a:rPr>
              <a:t>Industry Leaders Endorse Containment</a:t>
            </a:r>
          </a:p>
        </p:txBody>
      </p:sp>
      <p:sp>
        <p:nvSpPr>
          <p:cNvPr id="23555" name="Slide Number Placeholder 4"/>
          <p:cNvSpPr>
            <a:spLocks noGrp="1"/>
          </p:cNvSpPr>
          <p:nvPr>
            <p:ph type="sldNum" sz="quarter" idx="11"/>
          </p:nvPr>
        </p:nvSpPr>
        <p:spPr>
          <a:noFill/>
        </p:spPr>
        <p:txBody>
          <a:bodyPr/>
          <a:lstStyle/>
          <a:p>
            <a:fld id="{FBB3E167-1112-4058-B0DD-EC4B85D68081}" type="slidenum">
              <a:rPr lang="en-US"/>
              <a:pPr/>
              <a:t>69</a:t>
            </a:fld>
            <a:endParaRPr lang="en-US"/>
          </a:p>
        </p:txBody>
      </p:sp>
      <p:sp>
        <p:nvSpPr>
          <p:cNvPr id="23556" name="Rectangle 2"/>
          <p:cNvSpPr>
            <a:spLocks noChangeArrowheads="1"/>
          </p:cNvSpPr>
          <p:nvPr/>
        </p:nvSpPr>
        <p:spPr bwMode="auto">
          <a:xfrm>
            <a:off x="2743200" y="762000"/>
            <a:ext cx="5791200" cy="1169551"/>
          </a:xfrm>
          <a:prstGeom prst="rect">
            <a:avLst/>
          </a:prstGeom>
          <a:noFill/>
          <a:ln w="9525">
            <a:noFill/>
            <a:miter lim="800000"/>
            <a:headEnd/>
            <a:tailEnd/>
          </a:ln>
        </p:spPr>
        <p:txBody>
          <a:bodyPr wrap="square">
            <a:spAutoFit/>
          </a:bodyPr>
          <a:lstStyle/>
          <a:p>
            <a:pPr algn="l"/>
            <a:r>
              <a:rPr lang="en-US" altLang="en-US" sz="1400" i="1" dirty="0"/>
              <a:t>“</a:t>
            </a:r>
            <a:r>
              <a:rPr lang="en-US" sz="1400" i="1" dirty="0"/>
              <a:t>Measurements showed… that with cold aisle containment, the energy density or IT load per rack can be roughly three times that as the standard data center and have the same reliability.</a:t>
            </a:r>
            <a:r>
              <a:rPr lang="en-US" altLang="en-US" sz="1400" i="1" dirty="0"/>
              <a:t>”</a:t>
            </a:r>
            <a:r>
              <a:rPr lang="en-US" sz="1400" i="1" dirty="0"/>
              <a:t> </a:t>
            </a:r>
            <a:r>
              <a:rPr lang="en-US" altLang="en-US" sz="1400" i="1" dirty="0"/>
              <a:t>“</a:t>
            </a:r>
            <a:r>
              <a:rPr lang="en-US" sz="1400" i="1" dirty="0"/>
              <a:t>We achieved a PUE (Power Usage Effectiveness) of 1.23 without changing the environmental conditions for the IT equipment.</a:t>
            </a:r>
            <a:r>
              <a:rPr lang="en-US" altLang="en-US" sz="1400" i="1" dirty="0"/>
              <a:t>”</a:t>
            </a:r>
            <a:r>
              <a:rPr lang="en-US" altLang="ja-JP" sz="1400" dirty="0"/>
              <a:t> </a:t>
            </a:r>
            <a:endParaRPr lang="en-US" sz="1400" dirty="0"/>
          </a:p>
        </p:txBody>
      </p:sp>
      <p:sp>
        <p:nvSpPr>
          <p:cNvPr id="23557" name="Rectangle 5"/>
          <p:cNvSpPr>
            <a:spLocks noChangeArrowheads="1"/>
          </p:cNvSpPr>
          <p:nvPr/>
        </p:nvSpPr>
        <p:spPr bwMode="auto">
          <a:xfrm>
            <a:off x="2743200" y="2057400"/>
            <a:ext cx="5638800" cy="1815882"/>
          </a:xfrm>
          <a:prstGeom prst="rect">
            <a:avLst/>
          </a:prstGeom>
          <a:noFill/>
          <a:ln w="9525">
            <a:noFill/>
            <a:miter lim="800000"/>
            <a:headEnd/>
            <a:tailEnd/>
          </a:ln>
        </p:spPr>
        <p:txBody>
          <a:bodyPr wrap="square">
            <a:spAutoFit/>
          </a:bodyPr>
          <a:lstStyle/>
          <a:p>
            <a:pPr algn="l"/>
            <a:r>
              <a:rPr lang="en-US" sz="1400" dirty="0"/>
              <a:t>_____ reports PUE improvement with cold aisle containment. For instance POP2 went from a PUE of 2.2 to 1.8 with cold aisle containment. The ROI was based on a $12,000.00 investment for the containment the monthly savings was $1,238.00. Containment was paid for in less than 10 months. </a:t>
            </a:r>
          </a:p>
          <a:p>
            <a:pPr algn="l"/>
            <a:endParaRPr lang="en-US" sz="1400" dirty="0"/>
          </a:p>
          <a:p>
            <a:pPr algn="l"/>
            <a:r>
              <a:rPr lang="en-US" sz="1400" dirty="0"/>
              <a:t>_____ reports: </a:t>
            </a:r>
            <a:r>
              <a:rPr lang="en-US" altLang="en-US" sz="1400" i="1" dirty="0"/>
              <a:t>“</a:t>
            </a:r>
            <a:r>
              <a:rPr lang="en-US" sz="1400" i="1" dirty="0"/>
              <a:t>Energy savings – We</a:t>
            </a:r>
            <a:r>
              <a:rPr lang="en-US" altLang="en-US" sz="1400" i="1" dirty="0"/>
              <a:t>’</a:t>
            </a:r>
            <a:r>
              <a:rPr lang="en-US" sz="1400" i="1" dirty="0"/>
              <a:t>ve brought the facility overhead energy usage down from 1.4 to 0.5 per watt of IT computer energy, reducing it to a third of its original value.</a:t>
            </a:r>
            <a:r>
              <a:rPr lang="en-US" altLang="en-US" sz="1400" i="1" dirty="0"/>
              <a:t>”</a:t>
            </a:r>
            <a:endParaRPr lang="en-US" sz="1400" dirty="0"/>
          </a:p>
        </p:txBody>
      </p:sp>
      <p:sp>
        <p:nvSpPr>
          <p:cNvPr id="23558" name="Rectangle 8"/>
          <p:cNvSpPr>
            <a:spLocks noChangeArrowheads="1"/>
          </p:cNvSpPr>
          <p:nvPr/>
        </p:nvSpPr>
        <p:spPr bwMode="auto">
          <a:xfrm>
            <a:off x="2743200" y="4038600"/>
            <a:ext cx="5943600" cy="1600438"/>
          </a:xfrm>
          <a:prstGeom prst="rect">
            <a:avLst/>
          </a:prstGeom>
          <a:noFill/>
          <a:ln w="9525">
            <a:noFill/>
            <a:miter lim="800000"/>
            <a:headEnd/>
            <a:tailEnd/>
          </a:ln>
        </p:spPr>
        <p:txBody>
          <a:bodyPr wrap="square">
            <a:spAutoFit/>
          </a:bodyPr>
          <a:lstStyle/>
          <a:p>
            <a:pPr algn="l"/>
            <a:r>
              <a:rPr lang="en-US" sz="1400" dirty="0"/>
              <a:t>The </a:t>
            </a:r>
            <a:r>
              <a:rPr lang="en-US" sz="1400" b="1" dirty="0"/>
              <a:t>Green Grid</a:t>
            </a:r>
            <a:r>
              <a:rPr lang="en-US" sz="1400" dirty="0"/>
              <a:t> studied the ____ project </a:t>
            </a:r>
            <a:r>
              <a:rPr lang="en-US" altLang="en-US" sz="1400" dirty="0"/>
              <a:t>‘</a:t>
            </a:r>
            <a:r>
              <a:rPr lang="en-US" sz="1400" dirty="0"/>
              <a:t>Mercury</a:t>
            </a:r>
            <a:r>
              <a:rPr lang="en-US" altLang="en-US" sz="1400" dirty="0"/>
              <a:t>’</a:t>
            </a:r>
            <a:r>
              <a:rPr lang="en-US" sz="1400" dirty="0"/>
              <a:t> to validate ____</a:t>
            </a:r>
            <a:r>
              <a:rPr lang="en-US" altLang="en-US" sz="1400" dirty="0"/>
              <a:t>’</a:t>
            </a:r>
            <a:r>
              <a:rPr lang="en-US" sz="1400" dirty="0"/>
              <a:t>s efficiency results. Containment was provided by Subzero Engineering. The results impressed them. The best PUE was 1.26 with the average at 1.35.  Dean Nelson, ____</a:t>
            </a:r>
            <a:r>
              <a:rPr lang="en-US" altLang="en-US" sz="1400" dirty="0"/>
              <a:t>’</a:t>
            </a:r>
            <a:r>
              <a:rPr lang="en-US" sz="1400" dirty="0"/>
              <a:t>s senior director of global foundation services, commented on the energy reducing systems implemented on the </a:t>
            </a:r>
            <a:r>
              <a:rPr lang="en-US" altLang="en-US" sz="1400" dirty="0"/>
              <a:t>‘</a:t>
            </a:r>
            <a:r>
              <a:rPr lang="en-US" sz="1400" dirty="0"/>
              <a:t>Mercury</a:t>
            </a:r>
            <a:r>
              <a:rPr lang="en-US" altLang="en-US" sz="1400" dirty="0"/>
              <a:t>’</a:t>
            </a:r>
            <a:r>
              <a:rPr lang="en-US" sz="1400" dirty="0"/>
              <a:t> project.  He said </a:t>
            </a:r>
            <a:r>
              <a:rPr lang="en-US" altLang="en-US" sz="1400" i="1" dirty="0"/>
              <a:t>“</a:t>
            </a:r>
            <a:r>
              <a:rPr lang="en-US" sz="1400" i="1" dirty="0"/>
              <a:t>It</a:t>
            </a:r>
            <a:r>
              <a:rPr lang="en-US" altLang="en-US" sz="1400" i="1" dirty="0"/>
              <a:t>’</a:t>
            </a:r>
            <a:r>
              <a:rPr lang="en-US" sz="1400" i="1" dirty="0"/>
              <a:t>s half the cost or less for us to build out a facility that</a:t>
            </a:r>
            <a:r>
              <a:rPr lang="en-US" altLang="en-US" sz="1400" i="1" dirty="0"/>
              <a:t>’</a:t>
            </a:r>
            <a:r>
              <a:rPr lang="en-US" sz="1400" i="1" dirty="0"/>
              <a:t>s four-times the density. Because of its efficiency, the operating cost is slashed in half as well.</a:t>
            </a:r>
            <a:r>
              <a:rPr lang="en-US" altLang="en-US" sz="1400" i="1" dirty="0"/>
              <a:t>”</a:t>
            </a:r>
            <a:endParaRPr lang="en-US" sz="1400" dirty="0"/>
          </a:p>
        </p:txBody>
      </p:sp>
      <p:sp>
        <p:nvSpPr>
          <p:cNvPr id="23559" name="Rectangle 10"/>
          <p:cNvSpPr>
            <a:spLocks noChangeArrowheads="1"/>
          </p:cNvSpPr>
          <p:nvPr/>
        </p:nvSpPr>
        <p:spPr bwMode="auto">
          <a:xfrm>
            <a:off x="2819400" y="5715000"/>
            <a:ext cx="6096000" cy="954107"/>
          </a:xfrm>
          <a:prstGeom prst="rect">
            <a:avLst/>
          </a:prstGeom>
          <a:noFill/>
          <a:ln w="9525">
            <a:noFill/>
            <a:miter lim="800000"/>
            <a:headEnd/>
            <a:tailEnd/>
          </a:ln>
        </p:spPr>
        <p:txBody>
          <a:bodyPr wrap="square">
            <a:spAutoFit/>
          </a:bodyPr>
          <a:lstStyle/>
          <a:p>
            <a:pPr algn="l"/>
            <a:r>
              <a:rPr lang="en-US" sz="1400" dirty="0"/>
              <a:t>The DOE encourages the use of barriers or other solid partitions to seal the space between racks so as to fully separate hot and cold airflow. </a:t>
            </a:r>
            <a:r>
              <a:rPr lang="en-US" altLang="en-US" sz="1400" i="1" dirty="0"/>
              <a:t>“</a:t>
            </a:r>
            <a:r>
              <a:rPr lang="en-US" sz="1400" i="1" dirty="0"/>
              <a:t>These changes should reduce fan energy requirements by 20% to 25% and could result in a 20% energy savings on the chiller side…</a:t>
            </a:r>
            <a:r>
              <a:rPr lang="en-US" altLang="en-US" sz="1400" i="1" dirty="0"/>
              <a:t>”</a:t>
            </a:r>
            <a:endParaRPr lang="en-US" sz="1400" dirty="0"/>
          </a:p>
        </p:txBody>
      </p:sp>
      <p:pic>
        <p:nvPicPr>
          <p:cNvPr id="23560" name="Picture 11"/>
          <p:cNvPicPr>
            <a:picLocks noChangeAspect="1"/>
          </p:cNvPicPr>
          <p:nvPr/>
        </p:nvPicPr>
        <p:blipFill>
          <a:blip r:embed="rId2" cstate="print"/>
          <a:srcRect/>
          <a:stretch>
            <a:fillRect/>
          </a:stretch>
        </p:blipFill>
        <p:spPr bwMode="auto">
          <a:xfrm>
            <a:off x="1066800" y="5867400"/>
            <a:ext cx="1092200" cy="273050"/>
          </a:xfrm>
          <a:prstGeom prst="rect">
            <a:avLst/>
          </a:prstGeom>
          <a:noFill/>
          <a:ln w="9525">
            <a:noFill/>
            <a:miter lim="800000"/>
            <a:headEnd/>
            <a:tailEnd/>
          </a:ln>
        </p:spPr>
      </p:pic>
      <p:cxnSp>
        <p:nvCxnSpPr>
          <p:cNvPr id="23561" name="Straight Connector 23"/>
          <p:cNvCxnSpPr>
            <a:cxnSpLocks noChangeShapeType="1"/>
          </p:cNvCxnSpPr>
          <p:nvPr/>
        </p:nvCxnSpPr>
        <p:spPr bwMode="auto">
          <a:xfrm>
            <a:off x="1143000" y="2057400"/>
            <a:ext cx="6705600" cy="0"/>
          </a:xfrm>
          <a:prstGeom prst="line">
            <a:avLst/>
          </a:prstGeom>
          <a:noFill/>
          <a:ln w="9525">
            <a:solidFill>
              <a:srgbClr val="0047A1"/>
            </a:solidFill>
            <a:round/>
            <a:headEnd/>
            <a:tailEnd/>
          </a:ln>
        </p:spPr>
      </p:cxnSp>
      <p:cxnSp>
        <p:nvCxnSpPr>
          <p:cNvPr id="23562" name="Straight Connector 24"/>
          <p:cNvCxnSpPr>
            <a:cxnSpLocks noChangeShapeType="1"/>
          </p:cNvCxnSpPr>
          <p:nvPr/>
        </p:nvCxnSpPr>
        <p:spPr bwMode="auto">
          <a:xfrm>
            <a:off x="1295400" y="4038600"/>
            <a:ext cx="6705600" cy="0"/>
          </a:xfrm>
          <a:prstGeom prst="line">
            <a:avLst/>
          </a:prstGeom>
          <a:noFill/>
          <a:ln w="9525">
            <a:solidFill>
              <a:srgbClr val="0047A1"/>
            </a:solidFill>
            <a:round/>
            <a:headEnd/>
            <a:tailEnd/>
          </a:ln>
        </p:spPr>
      </p:cxnSp>
      <p:cxnSp>
        <p:nvCxnSpPr>
          <p:cNvPr id="23563" name="Straight Connector 25"/>
          <p:cNvCxnSpPr>
            <a:cxnSpLocks noChangeShapeType="1"/>
          </p:cNvCxnSpPr>
          <p:nvPr/>
        </p:nvCxnSpPr>
        <p:spPr bwMode="auto">
          <a:xfrm>
            <a:off x="1143000" y="5638800"/>
            <a:ext cx="6705600" cy="0"/>
          </a:xfrm>
          <a:prstGeom prst="line">
            <a:avLst/>
          </a:prstGeom>
          <a:noFill/>
          <a:ln w="9525">
            <a:solidFill>
              <a:srgbClr val="0047A1"/>
            </a:solidFill>
            <a:round/>
            <a:headEnd/>
            <a:tailEnd/>
          </a:ln>
        </p:spPr>
      </p:cxnSp>
      <p:sp>
        <p:nvSpPr>
          <p:cNvPr id="23564" name="TextBox 1"/>
          <p:cNvSpPr txBox="1">
            <a:spLocks noChangeArrowheads="1"/>
          </p:cNvSpPr>
          <p:nvPr/>
        </p:nvSpPr>
        <p:spPr bwMode="auto">
          <a:xfrm>
            <a:off x="457200" y="685800"/>
            <a:ext cx="2133600" cy="523220"/>
          </a:xfrm>
          <a:prstGeom prst="rect">
            <a:avLst/>
          </a:prstGeom>
          <a:noFill/>
          <a:ln w="9525">
            <a:noFill/>
            <a:miter lim="800000"/>
            <a:headEnd/>
            <a:tailEnd/>
          </a:ln>
        </p:spPr>
        <p:txBody>
          <a:bodyPr>
            <a:spAutoFit/>
          </a:bodyPr>
          <a:lstStyle/>
          <a:p>
            <a:r>
              <a:rPr lang="en-US" sz="1400" baseline="0" dirty="0"/>
              <a:t>Largest Computer Chip Manufacture Company</a:t>
            </a:r>
          </a:p>
        </p:txBody>
      </p:sp>
      <p:sp>
        <p:nvSpPr>
          <p:cNvPr id="23565" name="TextBox 2"/>
          <p:cNvSpPr txBox="1">
            <a:spLocks noChangeArrowheads="1"/>
          </p:cNvSpPr>
          <p:nvPr/>
        </p:nvSpPr>
        <p:spPr bwMode="auto">
          <a:xfrm>
            <a:off x="609600" y="2286000"/>
            <a:ext cx="1981200" cy="523220"/>
          </a:xfrm>
          <a:prstGeom prst="rect">
            <a:avLst/>
          </a:prstGeom>
          <a:noFill/>
          <a:ln w="9525">
            <a:noFill/>
            <a:miter lim="800000"/>
            <a:headEnd/>
            <a:tailEnd/>
          </a:ln>
        </p:spPr>
        <p:txBody>
          <a:bodyPr>
            <a:spAutoFit/>
          </a:bodyPr>
          <a:lstStyle/>
          <a:p>
            <a:r>
              <a:rPr lang="en-US" sz="1400" baseline="0" dirty="0"/>
              <a:t>Largest Search Engine Company</a:t>
            </a:r>
          </a:p>
        </p:txBody>
      </p:sp>
      <p:sp>
        <p:nvSpPr>
          <p:cNvPr id="23566" name="TextBox 3"/>
          <p:cNvSpPr txBox="1">
            <a:spLocks noChangeArrowheads="1"/>
          </p:cNvSpPr>
          <p:nvPr/>
        </p:nvSpPr>
        <p:spPr bwMode="auto">
          <a:xfrm>
            <a:off x="685800" y="4419600"/>
            <a:ext cx="1981200" cy="523220"/>
          </a:xfrm>
          <a:prstGeom prst="rect">
            <a:avLst/>
          </a:prstGeom>
          <a:noFill/>
          <a:ln w="9525">
            <a:noFill/>
            <a:miter lim="800000"/>
            <a:headEnd/>
            <a:tailEnd/>
          </a:ln>
        </p:spPr>
        <p:txBody>
          <a:bodyPr>
            <a:spAutoFit/>
          </a:bodyPr>
          <a:lstStyle/>
          <a:p>
            <a:r>
              <a:rPr lang="en-US" sz="1400" baseline="0" dirty="0"/>
              <a:t>Largest on-line used product reseller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LL84 - Disclosure</a:t>
            </a:r>
            <a:endParaRPr lang="en-US" sz="2400" b="1" dirty="0">
              <a:solidFill>
                <a:schemeClr val="bg1"/>
              </a:solidFill>
            </a:endParaRPr>
          </a:p>
        </p:txBody>
      </p:sp>
      <p:sp>
        <p:nvSpPr>
          <p:cNvPr id="4" name="Content Placeholder 2"/>
          <p:cNvSpPr txBox="1">
            <a:spLocks/>
          </p:cNvSpPr>
          <p:nvPr/>
        </p:nvSpPr>
        <p:spPr>
          <a:xfrm>
            <a:off x="457200" y="3931920"/>
            <a:ext cx="8229600" cy="17068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rgbClr val="005288"/>
                </a:solidFill>
                <a:cs typeface="Arial" pitchFamily="34" charset="0"/>
              </a:rPr>
              <a:t>Fall 2012 – 1</a:t>
            </a:r>
            <a:r>
              <a:rPr lang="en-US" sz="1800" baseline="30000" dirty="0" smtClean="0">
                <a:solidFill>
                  <a:srgbClr val="005288"/>
                </a:solidFill>
                <a:cs typeface="Arial" pitchFamily="34" charset="0"/>
              </a:rPr>
              <a:t>st</a:t>
            </a:r>
            <a:r>
              <a:rPr lang="en-US" sz="1800" dirty="0" smtClean="0">
                <a:solidFill>
                  <a:srgbClr val="005288"/>
                </a:solidFill>
                <a:cs typeface="Arial" pitchFamily="34" charset="0"/>
              </a:rPr>
              <a:t> Disclosure of non-residential metrics including:  EUI, Water use/ sq. ft., and Energy </a:t>
            </a:r>
            <a:r>
              <a:rPr lang="en-US" sz="1800" dirty="0">
                <a:solidFill>
                  <a:srgbClr val="005288"/>
                </a:solidFill>
                <a:cs typeface="Arial" pitchFamily="34" charset="0"/>
              </a:rPr>
              <a:t>R</a:t>
            </a:r>
            <a:r>
              <a:rPr lang="en-US" sz="1800" dirty="0" smtClean="0">
                <a:solidFill>
                  <a:srgbClr val="005288"/>
                </a:solidFill>
                <a:cs typeface="Arial" pitchFamily="34" charset="0"/>
              </a:rPr>
              <a:t>ating</a:t>
            </a:r>
          </a:p>
          <a:p>
            <a:r>
              <a:rPr lang="en-US" sz="1800" dirty="0" smtClean="0">
                <a:solidFill>
                  <a:srgbClr val="005288"/>
                </a:solidFill>
                <a:cs typeface="Arial" pitchFamily="34" charset="0"/>
              </a:rPr>
              <a:t>Exceptions for disclosure – </a:t>
            </a:r>
            <a:r>
              <a:rPr lang="en-US" sz="1800" b="1" dirty="0" smtClean="0">
                <a:solidFill>
                  <a:srgbClr val="005288"/>
                </a:solidFill>
                <a:cs typeface="Arial" pitchFamily="34" charset="0"/>
              </a:rPr>
              <a:t>Data Centers, Television Studios, and/or Trading Floors</a:t>
            </a:r>
            <a:r>
              <a:rPr lang="en-US" sz="1800" dirty="0" smtClean="0">
                <a:solidFill>
                  <a:srgbClr val="005288"/>
                </a:solidFill>
                <a:cs typeface="Arial" pitchFamily="34" charset="0"/>
              </a:rPr>
              <a:t> if &gt; 10% of gross square footage of building </a:t>
            </a:r>
          </a:p>
          <a:p>
            <a:r>
              <a:rPr lang="en-US" sz="1800" dirty="0" smtClean="0">
                <a:solidFill>
                  <a:srgbClr val="005288"/>
                </a:solidFill>
                <a:cs typeface="Arial" pitchFamily="34" charset="0"/>
              </a:rPr>
              <a:t>Contact OLTPS to request exemption under this clause</a:t>
            </a:r>
          </a:p>
          <a:p>
            <a:endParaRPr lang="en-US" sz="1800" dirty="0">
              <a:solidFill>
                <a:srgbClr val="005288"/>
              </a:solidFill>
              <a:cs typeface="Arial" pitchFamily="34" charset="0"/>
            </a:endParaRPr>
          </a:p>
        </p:txBody>
      </p:sp>
      <p:sp>
        <p:nvSpPr>
          <p:cNvPr id="2" name="TextBox 1"/>
          <p:cNvSpPr txBox="1"/>
          <p:nvPr/>
        </p:nvSpPr>
        <p:spPr>
          <a:xfrm>
            <a:off x="457200" y="685801"/>
            <a:ext cx="7924800" cy="646331"/>
          </a:xfrm>
          <a:prstGeom prst="rect">
            <a:avLst/>
          </a:prstGeom>
          <a:noFill/>
        </p:spPr>
        <p:txBody>
          <a:bodyPr wrap="square" rtlCol="0">
            <a:spAutoFit/>
          </a:bodyPr>
          <a:lstStyle/>
          <a:p>
            <a:pPr marL="285750" indent="-285750">
              <a:buFont typeface="Arial" pitchFamily="34" charset="0"/>
              <a:buChar char="•"/>
            </a:pPr>
            <a:r>
              <a:rPr lang="en-US" dirty="0">
                <a:solidFill>
                  <a:srgbClr val="005288"/>
                </a:solidFill>
                <a:cs typeface="Arial" pitchFamily="34" charset="0"/>
              </a:rPr>
              <a:t>Summer 2012 – 1</a:t>
            </a:r>
            <a:r>
              <a:rPr lang="en-US" baseline="30000" dirty="0">
                <a:solidFill>
                  <a:srgbClr val="005288"/>
                </a:solidFill>
                <a:cs typeface="Arial" pitchFamily="34" charset="0"/>
              </a:rPr>
              <a:t>st</a:t>
            </a:r>
            <a:r>
              <a:rPr lang="en-US" dirty="0">
                <a:solidFill>
                  <a:srgbClr val="005288"/>
                </a:solidFill>
                <a:cs typeface="Arial" pitchFamily="34" charset="0"/>
              </a:rPr>
              <a:t> Benchmark Report for NYC</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t="14917" r="14936" b="27940"/>
          <a:stretch/>
        </p:blipFill>
        <p:spPr>
          <a:xfrm>
            <a:off x="1805940" y="1143000"/>
            <a:ext cx="5532120" cy="2766060"/>
          </a:xfrm>
          <a:prstGeom prst="rect">
            <a:avLst/>
          </a:prstGeom>
          <a:ln>
            <a:solidFill>
              <a:schemeClr val="tx1"/>
            </a:solidFill>
          </a:ln>
        </p:spPr>
      </p:pic>
    </p:spTree>
    <p:extLst>
      <p:ext uri="{BB962C8B-B14F-4D97-AF65-F5344CB8AC3E}">
        <p14:creationId xmlns:p14="http://schemas.microsoft.com/office/powerpoint/2010/main" xmlns="" val="39798461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6"/>
          <p:cNvSpPr>
            <a:spLocks noChangeArrowheads="1"/>
          </p:cNvSpPr>
          <p:nvPr/>
        </p:nvSpPr>
        <p:spPr bwMode="auto">
          <a:xfrm>
            <a:off x="0" y="0"/>
            <a:ext cx="9144000" cy="6248400"/>
          </a:xfrm>
          <a:prstGeom prst="rect">
            <a:avLst/>
          </a:prstGeom>
          <a:solidFill>
            <a:srgbClr val="FFFFFF"/>
          </a:solidFill>
          <a:ln w="9525">
            <a:solidFill>
              <a:srgbClr val="FFFFFF"/>
            </a:solidFill>
            <a:round/>
            <a:headEnd/>
            <a:tailEnd/>
          </a:ln>
        </p:spPr>
        <p:txBody>
          <a:bodyPr wrap="none" anchor="ctr"/>
          <a:lstStyle/>
          <a:p>
            <a:endParaRPr lang="en-US"/>
          </a:p>
        </p:txBody>
      </p:sp>
      <p:sp>
        <p:nvSpPr>
          <p:cNvPr id="22530" name="Title 1"/>
          <p:cNvSpPr>
            <a:spLocks noGrp="1"/>
          </p:cNvSpPr>
          <p:nvPr>
            <p:ph type="title"/>
          </p:nvPr>
        </p:nvSpPr>
        <p:spPr>
          <a:xfrm>
            <a:off x="609600" y="2286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smtClean="0">
                <a:solidFill>
                  <a:srgbClr val="010000"/>
                </a:solidFill>
                <a:ea typeface="ＭＳ Ｐゴシック" charset="0"/>
                <a:cs typeface="ＭＳ Ｐゴシック" charset="0"/>
              </a:rPr>
              <a:t>Energy Incentive Program</a:t>
            </a:r>
            <a:endParaRPr lang="en-US" dirty="0">
              <a:solidFill>
                <a:srgbClr val="010000"/>
              </a:solidFill>
              <a:ea typeface="ＭＳ Ｐゴシック" charset="0"/>
              <a:cs typeface="ＭＳ Ｐゴシック" charset="0"/>
            </a:endParaRPr>
          </a:p>
        </p:txBody>
      </p:sp>
      <p:sp>
        <p:nvSpPr>
          <p:cNvPr id="24579" name="Slide Number Placeholder 4"/>
          <p:cNvSpPr>
            <a:spLocks noGrp="1"/>
          </p:cNvSpPr>
          <p:nvPr>
            <p:ph type="sldNum" sz="quarter" idx="11"/>
          </p:nvPr>
        </p:nvSpPr>
        <p:spPr>
          <a:noFill/>
        </p:spPr>
        <p:txBody>
          <a:bodyPr/>
          <a:lstStyle/>
          <a:p>
            <a:fld id="{03C0BE52-6463-4F8D-A64D-928DA3669691}" type="slidenum">
              <a:rPr lang="en-US"/>
              <a:pPr/>
              <a:t>70</a:t>
            </a:fld>
            <a:endParaRPr lang="en-US"/>
          </a:p>
        </p:txBody>
      </p:sp>
      <p:sp>
        <p:nvSpPr>
          <p:cNvPr id="24580" name="TextBox 1"/>
          <p:cNvSpPr txBox="1">
            <a:spLocks noChangeArrowheads="1"/>
          </p:cNvSpPr>
          <p:nvPr/>
        </p:nvSpPr>
        <p:spPr bwMode="auto">
          <a:xfrm>
            <a:off x="152400" y="1143000"/>
            <a:ext cx="5181600" cy="3786188"/>
          </a:xfrm>
          <a:prstGeom prst="rect">
            <a:avLst/>
          </a:prstGeom>
          <a:noFill/>
          <a:ln w="9525">
            <a:noFill/>
            <a:miter lim="800000"/>
            <a:headEnd/>
            <a:tailEnd/>
          </a:ln>
        </p:spPr>
        <p:txBody>
          <a:bodyPr>
            <a:spAutoFit/>
          </a:bodyPr>
          <a:lstStyle/>
          <a:p>
            <a:pPr marL="457200" indent="-457200" algn="l"/>
            <a:r>
              <a:rPr lang="en-US" sz="1600" baseline="0"/>
              <a:t>Over $100 Million Available to Improve Productivity and Your Bottom Line</a:t>
            </a:r>
          </a:p>
          <a:p>
            <a:pPr marL="457200" indent="-457200" algn="l"/>
            <a:endParaRPr lang="en-US" sz="1600" baseline="0"/>
          </a:p>
          <a:p>
            <a:pPr marL="457200" indent="-457200" algn="l"/>
            <a:r>
              <a:rPr lang="en-US" sz="1600" baseline="0"/>
              <a:t>Energy efficiency has the ability to help organizations become more economically competitive by reducing their operating costs while simultaneously lessening their environmental impact. The New York State Energy Research and Development Authority (NYSERDA) Industrial and Process Efficiency (IPE) program offers performance based incentives to help data center owners and operators offset the cost of investments in energy efficiency and IT productivity projects in their data centers</a:t>
            </a:r>
            <a:endParaRPr lang="en-US" sz="1600" baseline="0">
              <a:solidFill>
                <a:srgbClr val="010000"/>
              </a:solidFill>
            </a:endParaRPr>
          </a:p>
        </p:txBody>
      </p:sp>
      <p:pic>
        <p:nvPicPr>
          <p:cNvPr id="24581" name="Picture 2"/>
          <p:cNvPicPr>
            <a:picLocks noChangeAspect="1"/>
          </p:cNvPicPr>
          <p:nvPr/>
        </p:nvPicPr>
        <p:blipFill>
          <a:blip r:embed="rId2" cstate="print"/>
          <a:srcRect/>
          <a:stretch>
            <a:fillRect/>
          </a:stretch>
        </p:blipFill>
        <p:spPr bwMode="auto">
          <a:xfrm>
            <a:off x="5943600" y="1066800"/>
            <a:ext cx="2743200" cy="769938"/>
          </a:xfrm>
          <a:prstGeom prst="rect">
            <a:avLst/>
          </a:prstGeom>
          <a:noFill/>
          <a:ln w="9525">
            <a:noFill/>
            <a:miter lim="800000"/>
            <a:headEnd/>
            <a:tailEnd/>
          </a:ln>
        </p:spPr>
      </p:pic>
      <p:pic>
        <p:nvPicPr>
          <p:cNvPr id="24582" name="Picture 1"/>
          <p:cNvPicPr>
            <a:picLocks noChangeAspect="1"/>
          </p:cNvPicPr>
          <p:nvPr/>
        </p:nvPicPr>
        <p:blipFill>
          <a:blip r:embed="rId3" cstate="print"/>
          <a:srcRect/>
          <a:stretch>
            <a:fillRect/>
          </a:stretch>
        </p:blipFill>
        <p:spPr bwMode="auto">
          <a:xfrm>
            <a:off x="6858000" y="2667000"/>
            <a:ext cx="1371600" cy="108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2"/>
          <p:cNvSpPr>
            <a:spLocks noChangeArrowheads="1"/>
          </p:cNvSpPr>
          <p:nvPr/>
        </p:nvSpPr>
        <p:spPr bwMode="auto">
          <a:xfrm>
            <a:off x="0" y="0"/>
            <a:ext cx="9144000" cy="6172200"/>
          </a:xfrm>
          <a:prstGeom prst="rect">
            <a:avLst/>
          </a:prstGeom>
          <a:solidFill>
            <a:srgbClr val="FFFFFF"/>
          </a:solidFill>
          <a:ln w="9525">
            <a:solidFill>
              <a:srgbClr val="FFFFFF"/>
            </a:solidFill>
            <a:round/>
            <a:headEnd/>
            <a:tailEnd/>
          </a:ln>
        </p:spPr>
        <p:txBody>
          <a:bodyPr wrap="none" anchor="ctr"/>
          <a:lstStyle/>
          <a:p>
            <a:endParaRPr lang="en-US"/>
          </a:p>
        </p:txBody>
      </p:sp>
      <p:sp>
        <p:nvSpPr>
          <p:cNvPr id="22530" name="Title 1"/>
          <p:cNvSpPr>
            <a:spLocks noGrp="1"/>
          </p:cNvSpPr>
          <p:nvPr>
            <p:ph type="title"/>
          </p:nvPr>
        </p:nvSpPr>
        <p:spPr>
          <a:xfrm>
            <a:off x="838200" y="228600"/>
            <a:ext cx="6477000"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smtClean="0">
                <a:solidFill>
                  <a:srgbClr val="010000"/>
                </a:solidFill>
                <a:ea typeface="ＭＳ Ｐゴシック" charset="0"/>
                <a:cs typeface="ＭＳ Ｐゴシック" charset="0"/>
              </a:rPr>
              <a:t>Containment Basics</a:t>
            </a:r>
            <a:endParaRPr lang="en-US" dirty="0">
              <a:solidFill>
                <a:srgbClr val="010000"/>
              </a:solidFill>
              <a:ea typeface="ＭＳ Ｐゴシック" charset="0"/>
              <a:cs typeface="ＭＳ Ｐゴシック" charset="0"/>
            </a:endParaRPr>
          </a:p>
        </p:txBody>
      </p:sp>
      <p:sp>
        <p:nvSpPr>
          <p:cNvPr id="25603" name="Slide Number Placeholder 4"/>
          <p:cNvSpPr>
            <a:spLocks noGrp="1"/>
          </p:cNvSpPr>
          <p:nvPr>
            <p:ph type="sldNum" sz="quarter" idx="11"/>
          </p:nvPr>
        </p:nvSpPr>
        <p:spPr>
          <a:noFill/>
        </p:spPr>
        <p:txBody>
          <a:bodyPr/>
          <a:lstStyle/>
          <a:p>
            <a:fld id="{AB5CF092-6787-4352-BB87-2FE7ED236D7F}" type="slidenum">
              <a:rPr lang="en-US"/>
              <a:pPr/>
              <a:t>71</a:t>
            </a:fld>
            <a:endParaRPr lang="en-US"/>
          </a:p>
        </p:txBody>
      </p:sp>
      <p:sp>
        <p:nvSpPr>
          <p:cNvPr id="25604" name="TextBox 1"/>
          <p:cNvSpPr txBox="1">
            <a:spLocks noChangeArrowheads="1"/>
          </p:cNvSpPr>
          <p:nvPr/>
        </p:nvSpPr>
        <p:spPr bwMode="auto">
          <a:xfrm>
            <a:off x="914400" y="1524000"/>
            <a:ext cx="2438400" cy="3416300"/>
          </a:xfrm>
          <a:prstGeom prst="rect">
            <a:avLst/>
          </a:prstGeom>
          <a:noFill/>
          <a:ln w="9525">
            <a:noFill/>
            <a:miter lim="800000"/>
            <a:headEnd/>
            <a:tailEnd/>
          </a:ln>
        </p:spPr>
        <p:txBody>
          <a:bodyPr>
            <a:spAutoFit/>
          </a:bodyPr>
          <a:lstStyle/>
          <a:p>
            <a:pPr marL="457200" indent="-457200" algn="l">
              <a:buFont typeface="Arial" pitchFamily="34" charset="0"/>
              <a:buChar char="•"/>
            </a:pPr>
            <a:r>
              <a:rPr lang="en-US" sz="1800" baseline="0">
                <a:solidFill>
                  <a:srgbClr val="010000"/>
                </a:solidFill>
              </a:rPr>
              <a:t>Hot or Cold Aisle</a:t>
            </a:r>
          </a:p>
          <a:p>
            <a:pPr marL="457200" indent="-457200" algn="l">
              <a:buFont typeface="Arial" pitchFamily="34" charset="0"/>
              <a:buChar char="•"/>
            </a:pPr>
            <a:r>
              <a:rPr lang="en-US" sz="1800" baseline="0">
                <a:solidFill>
                  <a:srgbClr val="010000"/>
                </a:solidFill>
              </a:rPr>
              <a:t>Doors</a:t>
            </a:r>
          </a:p>
          <a:p>
            <a:pPr marL="457200" indent="-457200" algn="l">
              <a:buFont typeface="Arial" pitchFamily="34" charset="0"/>
              <a:buChar char="•"/>
            </a:pPr>
            <a:r>
              <a:rPr lang="en-US" sz="1800" baseline="0">
                <a:solidFill>
                  <a:srgbClr val="010000"/>
                </a:solidFill>
              </a:rPr>
              <a:t>Walls</a:t>
            </a:r>
          </a:p>
          <a:p>
            <a:pPr marL="457200" indent="-457200" algn="l">
              <a:buFont typeface="Arial" pitchFamily="34" charset="0"/>
              <a:buChar char="•"/>
            </a:pPr>
            <a:r>
              <a:rPr lang="en-US" sz="1800" baseline="0">
                <a:solidFill>
                  <a:srgbClr val="010000"/>
                </a:solidFill>
              </a:rPr>
              <a:t>Roofs</a:t>
            </a:r>
          </a:p>
          <a:p>
            <a:pPr marL="457200" indent="-457200" algn="l">
              <a:buFont typeface="Arial" pitchFamily="34" charset="0"/>
              <a:buChar char="•"/>
            </a:pPr>
            <a:r>
              <a:rPr lang="en-US" sz="1800" baseline="0">
                <a:solidFill>
                  <a:srgbClr val="010000"/>
                </a:solidFill>
              </a:rPr>
              <a:t>Raised or sold floor</a:t>
            </a:r>
          </a:p>
          <a:p>
            <a:pPr marL="457200" indent="-457200" algn="l">
              <a:buFont typeface="Arial" pitchFamily="34" charset="0"/>
              <a:buChar char="•"/>
            </a:pPr>
            <a:r>
              <a:rPr lang="en-US" sz="1800" baseline="0">
                <a:solidFill>
                  <a:srgbClr val="010000"/>
                </a:solidFill>
              </a:rPr>
              <a:t>Drop ceiling or room return</a:t>
            </a:r>
          </a:p>
          <a:p>
            <a:pPr marL="457200" indent="-457200" algn="l">
              <a:buFont typeface="Arial" pitchFamily="34" charset="0"/>
              <a:buChar char="•"/>
            </a:pPr>
            <a:r>
              <a:rPr lang="en-US" sz="1800" baseline="0">
                <a:solidFill>
                  <a:srgbClr val="010000"/>
                </a:solidFill>
              </a:rPr>
              <a:t>Floor mounted AC or building vented</a:t>
            </a:r>
          </a:p>
        </p:txBody>
      </p:sp>
      <p:grpSp>
        <p:nvGrpSpPr>
          <p:cNvPr id="2" name="Group 7"/>
          <p:cNvGrpSpPr>
            <a:grpSpLocks/>
          </p:cNvGrpSpPr>
          <p:nvPr/>
        </p:nvGrpSpPr>
        <p:grpSpPr bwMode="auto">
          <a:xfrm>
            <a:off x="4114800" y="990600"/>
            <a:ext cx="4676775" cy="5284788"/>
            <a:chOff x="1343025" y="1238250"/>
            <a:chExt cx="6253163" cy="7094538"/>
          </a:xfrm>
        </p:grpSpPr>
        <p:pic>
          <p:nvPicPr>
            <p:cNvPr id="25606" name="Picture 21" descr="IBM W HD ASSEMBLY RENDERING.png"/>
            <p:cNvPicPr>
              <a:picLocks noChangeAspect="1"/>
            </p:cNvPicPr>
            <p:nvPr/>
          </p:nvPicPr>
          <p:blipFill>
            <a:blip r:embed="rId2" cstate="print"/>
            <a:srcRect/>
            <a:stretch>
              <a:fillRect/>
            </a:stretch>
          </p:blipFill>
          <p:spPr bwMode="auto">
            <a:xfrm>
              <a:off x="1743075" y="2844800"/>
              <a:ext cx="5853113" cy="3292475"/>
            </a:xfrm>
            <a:prstGeom prst="rect">
              <a:avLst/>
            </a:prstGeom>
            <a:noFill/>
            <a:ln w="9525">
              <a:noFill/>
              <a:miter lim="800000"/>
              <a:headEnd/>
              <a:tailEnd/>
            </a:ln>
          </p:spPr>
        </p:pic>
        <p:grpSp>
          <p:nvGrpSpPr>
            <p:cNvPr id="3" name="Group 9"/>
            <p:cNvGrpSpPr>
              <a:grpSpLocks/>
            </p:cNvGrpSpPr>
            <p:nvPr/>
          </p:nvGrpSpPr>
          <p:grpSpPr bwMode="auto">
            <a:xfrm>
              <a:off x="1343025" y="1238250"/>
              <a:ext cx="4791075" cy="7094538"/>
              <a:chOff x="1343025" y="1238250"/>
              <a:chExt cx="4791075" cy="7094538"/>
            </a:xfrm>
          </p:grpSpPr>
          <p:sp>
            <p:nvSpPr>
              <p:cNvPr id="11" name="Oval 10"/>
              <p:cNvSpPr>
                <a:spLocks noChangeArrowheads="1"/>
              </p:cNvSpPr>
              <p:nvPr/>
            </p:nvSpPr>
            <p:spPr bwMode="auto">
              <a:xfrm>
                <a:off x="2682383" y="4526587"/>
                <a:ext cx="1439119" cy="1447038"/>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cxnSp>
            <p:nvCxnSpPr>
              <p:cNvPr id="12" name="Straight Connector 11"/>
              <p:cNvCxnSpPr>
                <a:cxnSpLocks noChangeShapeType="1"/>
                <a:stCxn id="11" idx="0"/>
              </p:cNvCxnSpPr>
              <p:nvPr/>
            </p:nvCxnSpPr>
            <p:spPr bwMode="auto">
              <a:xfrm flipV="1">
                <a:off x="3401942" y="3467414"/>
                <a:ext cx="0" cy="1059173"/>
              </a:xfrm>
              <a:prstGeom prst="line">
                <a:avLst/>
              </a:prstGeom>
              <a:noFill/>
              <a:ln w="19050">
                <a:solidFill>
                  <a:schemeClr val="tx1"/>
                </a:solidFill>
                <a:round/>
                <a:headEnd/>
                <a:tailEnd/>
              </a:ln>
              <a:effectLst>
                <a:outerShdw dist="20000" dir="5400000" rotWithShape="0">
                  <a:srgbClr val="808080">
                    <a:alpha val="37999"/>
                  </a:srgbClr>
                </a:outerShdw>
              </a:effectLst>
            </p:spPr>
          </p:cxnSp>
          <p:pic>
            <p:nvPicPr>
              <p:cNvPr id="25610" name="Picture 30" descr="Premium Double Sliding Door HD.png"/>
              <p:cNvPicPr>
                <a:picLocks noChangeAspect="1"/>
              </p:cNvPicPr>
              <p:nvPr/>
            </p:nvPicPr>
            <p:blipFill>
              <a:blip r:embed="rId3" cstate="print"/>
              <a:srcRect/>
              <a:stretch>
                <a:fillRect/>
              </a:stretch>
            </p:blipFill>
            <p:spPr bwMode="auto">
              <a:xfrm>
                <a:off x="1497013" y="1625600"/>
                <a:ext cx="3938587" cy="2216150"/>
              </a:xfrm>
              <a:prstGeom prst="rect">
                <a:avLst/>
              </a:prstGeom>
              <a:noFill/>
              <a:ln w="9525">
                <a:noFill/>
                <a:miter lim="800000"/>
                <a:headEnd/>
                <a:tailEnd/>
              </a:ln>
            </p:spPr>
          </p:pic>
          <p:sp>
            <p:nvSpPr>
              <p:cNvPr id="14" name="Oval 13"/>
              <p:cNvSpPr>
                <a:spLocks noChangeArrowheads="1"/>
              </p:cNvSpPr>
              <p:nvPr/>
            </p:nvSpPr>
            <p:spPr bwMode="auto">
              <a:xfrm>
                <a:off x="4677622" y="3311842"/>
                <a:ext cx="972148" cy="927042"/>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cxnSp>
            <p:nvCxnSpPr>
              <p:cNvPr id="15" name="Straight Connector 14"/>
              <p:cNvCxnSpPr>
                <a:cxnSpLocks noChangeShapeType="1"/>
                <a:stCxn id="14" idx="0"/>
              </p:cNvCxnSpPr>
              <p:nvPr/>
            </p:nvCxnSpPr>
            <p:spPr bwMode="auto">
              <a:xfrm flipV="1">
                <a:off x="5163695" y="2259063"/>
                <a:ext cx="0" cy="1052779"/>
              </a:xfrm>
              <a:prstGeom prst="line">
                <a:avLst/>
              </a:prstGeom>
              <a:noFill/>
              <a:ln w="19050">
                <a:solidFill>
                  <a:schemeClr val="tx1"/>
                </a:solidFill>
                <a:round/>
                <a:headEnd/>
                <a:tailEnd/>
              </a:ln>
              <a:effectLst>
                <a:outerShdw dist="20000" dir="5400000" rotWithShape="0">
                  <a:srgbClr val="808080">
                    <a:alpha val="37999"/>
                  </a:srgbClr>
                </a:outerShdw>
              </a:effectLst>
            </p:spPr>
          </p:cxnSp>
          <p:pic>
            <p:nvPicPr>
              <p:cNvPr id="25613" name="Picture 47" descr="Polar Roof Silver Rendering_HD.png"/>
              <p:cNvPicPr>
                <a:picLocks noChangeAspect="1"/>
              </p:cNvPicPr>
              <p:nvPr/>
            </p:nvPicPr>
            <p:blipFill>
              <a:blip r:embed="rId4" cstate="print"/>
              <a:srcRect/>
              <a:stretch>
                <a:fillRect/>
              </a:stretch>
            </p:blipFill>
            <p:spPr bwMode="auto">
              <a:xfrm>
                <a:off x="3960813" y="1238250"/>
                <a:ext cx="1812925" cy="1020763"/>
              </a:xfrm>
              <a:prstGeom prst="rect">
                <a:avLst/>
              </a:prstGeom>
              <a:noFill/>
              <a:ln w="9525">
                <a:noFill/>
                <a:miter lim="800000"/>
                <a:headEnd/>
                <a:tailEnd/>
              </a:ln>
            </p:spPr>
          </p:pic>
          <p:sp>
            <p:nvSpPr>
              <p:cNvPr id="17" name="Oval 16"/>
              <p:cNvSpPr>
                <a:spLocks noChangeArrowheads="1"/>
              </p:cNvSpPr>
              <p:nvPr/>
            </p:nvSpPr>
            <p:spPr bwMode="auto">
              <a:xfrm>
                <a:off x="4121502" y="4473308"/>
                <a:ext cx="970025" cy="929173"/>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cxnSp>
            <p:nvCxnSpPr>
              <p:cNvPr id="18" name="Straight Connector 17"/>
              <p:cNvCxnSpPr>
                <a:cxnSpLocks noChangeShapeType="1"/>
                <a:endCxn id="17" idx="4"/>
              </p:cNvCxnSpPr>
              <p:nvPr/>
            </p:nvCxnSpPr>
            <p:spPr bwMode="auto">
              <a:xfrm flipV="1">
                <a:off x="4607575" y="5402481"/>
                <a:ext cx="0" cy="1016550"/>
              </a:xfrm>
              <a:prstGeom prst="line">
                <a:avLst/>
              </a:prstGeom>
              <a:noFill/>
              <a:ln w="19050">
                <a:solidFill>
                  <a:schemeClr val="tx1"/>
                </a:solidFill>
                <a:round/>
                <a:headEnd/>
                <a:tailEnd/>
              </a:ln>
              <a:effectLst>
                <a:outerShdw dist="20000" dir="5400000" rotWithShape="0">
                  <a:srgbClr val="808080">
                    <a:alpha val="37999"/>
                  </a:srgbClr>
                </a:outerShdw>
              </a:effectLst>
            </p:spPr>
          </p:cxnSp>
          <p:pic>
            <p:nvPicPr>
              <p:cNvPr id="25616" name="Picture 53" descr="FLOOR PANEL HD RENDERING.png"/>
              <p:cNvPicPr>
                <a:picLocks noChangeAspect="1"/>
              </p:cNvPicPr>
              <p:nvPr/>
            </p:nvPicPr>
            <p:blipFill>
              <a:blip r:embed="rId5" cstate="print"/>
              <a:srcRect/>
              <a:stretch>
                <a:fillRect/>
              </a:stretch>
            </p:blipFill>
            <p:spPr bwMode="auto">
              <a:xfrm>
                <a:off x="3222625" y="6418263"/>
                <a:ext cx="2911475" cy="1638300"/>
              </a:xfrm>
              <a:prstGeom prst="rect">
                <a:avLst/>
              </a:prstGeom>
              <a:noFill/>
              <a:ln w="9525">
                <a:noFill/>
                <a:miter lim="800000"/>
                <a:headEnd/>
                <a:tailEnd/>
              </a:ln>
            </p:spPr>
          </p:pic>
          <p:sp>
            <p:nvSpPr>
              <p:cNvPr id="25617" name="TextBox 55"/>
              <p:cNvSpPr txBox="1">
                <a:spLocks noChangeArrowheads="1"/>
              </p:cNvSpPr>
              <p:nvPr/>
            </p:nvSpPr>
            <p:spPr bwMode="auto">
              <a:xfrm>
                <a:off x="3833813" y="8056563"/>
                <a:ext cx="1689100" cy="276225"/>
              </a:xfrm>
              <a:prstGeom prst="rect">
                <a:avLst/>
              </a:prstGeom>
              <a:noFill/>
              <a:ln w="9525">
                <a:noFill/>
                <a:miter lim="800000"/>
                <a:headEnd/>
                <a:tailEnd/>
              </a:ln>
            </p:spPr>
            <p:txBody>
              <a:bodyPr>
                <a:spAutoFit/>
              </a:bodyPr>
              <a:lstStyle/>
              <a:p>
                <a:r>
                  <a:rPr lang="en-US" sz="1200">
                    <a:latin typeface="Century Gothic" pitchFamily="34" charset="0"/>
                  </a:rPr>
                  <a:t>Modular Wall Panel</a:t>
                </a:r>
              </a:p>
            </p:txBody>
          </p:sp>
          <p:sp>
            <p:nvSpPr>
              <p:cNvPr id="25618" name="TextBox 56"/>
              <p:cNvSpPr txBox="1">
                <a:spLocks noChangeArrowheads="1"/>
              </p:cNvSpPr>
              <p:nvPr/>
            </p:nvSpPr>
            <p:spPr bwMode="auto">
              <a:xfrm>
                <a:off x="1343025" y="2259013"/>
                <a:ext cx="1689100" cy="276225"/>
              </a:xfrm>
              <a:prstGeom prst="rect">
                <a:avLst/>
              </a:prstGeom>
              <a:noFill/>
              <a:ln w="9525">
                <a:noFill/>
                <a:miter lim="800000"/>
                <a:headEnd/>
                <a:tailEnd/>
              </a:ln>
            </p:spPr>
            <p:txBody>
              <a:bodyPr>
                <a:spAutoFit/>
              </a:bodyPr>
              <a:lstStyle/>
              <a:p>
                <a:r>
                  <a:rPr lang="en-US" sz="1200">
                    <a:latin typeface="Century Gothic" pitchFamily="34" charset="0"/>
                  </a:rPr>
                  <a:t>Dual Sliding Door</a:t>
                </a:r>
              </a:p>
            </p:txBody>
          </p:sp>
          <p:sp>
            <p:nvSpPr>
              <p:cNvPr id="25619" name="TextBox 57"/>
              <p:cNvSpPr txBox="1">
                <a:spLocks noChangeArrowheads="1"/>
              </p:cNvSpPr>
              <p:nvPr/>
            </p:nvSpPr>
            <p:spPr bwMode="auto">
              <a:xfrm>
                <a:off x="3475038" y="1238250"/>
                <a:ext cx="1689100" cy="276225"/>
              </a:xfrm>
              <a:prstGeom prst="rect">
                <a:avLst/>
              </a:prstGeom>
              <a:noFill/>
              <a:ln w="9525">
                <a:noFill/>
                <a:miter lim="800000"/>
                <a:headEnd/>
                <a:tailEnd/>
              </a:ln>
            </p:spPr>
            <p:txBody>
              <a:bodyPr>
                <a:spAutoFit/>
              </a:bodyPr>
              <a:lstStyle/>
              <a:p>
                <a:r>
                  <a:rPr lang="en-US" sz="1200">
                    <a:latin typeface="Century Gothic" pitchFamily="34" charset="0"/>
                  </a:rPr>
                  <a:t>Polar Roof</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1"/>
          </p:nvPr>
        </p:nvSpPr>
        <p:spPr>
          <a:noFill/>
        </p:spPr>
        <p:txBody>
          <a:bodyPr/>
          <a:lstStyle/>
          <a:p>
            <a:fld id="{AA4C1D63-BF7A-4A32-AD83-3233FB4C9F91}" type="slidenum">
              <a:rPr lang="en-US"/>
              <a:pPr/>
              <a:t>72</a:t>
            </a:fld>
            <a:endParaRPr lang="en-US"/>
          </a:p>
        </p:txBody>
      </p:sp>
      <p:sp>
        <p:nvSpPr>
          <p:cNvPr id="27652" name="Rectangle 2"/>
          <p:cNvSpPr>
            <a:spLocks noGrp="1" noChangeArrowheads="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ea typeface="ＭＳ Ｐゴシック" charset="0"/>
                <a:cs typeface="ＭＳ Ｐゴシック" charset="0"/>
              </a:rPr>
              <a:t>Contact Information</a:t>
            </a:r>
          </a:p>
        </p:txBody>
      </p:sp>
      <p:sp>
        <p:nvSpPr>
          <p:cNvPr id="26628" name="Rectangle 9"/>
          <p:cNvSpPr>
            <a:spLocks noGrp="1" noChangeArrowheads="1"/>
          </p:cNvSpPr>
          <p:nvPr>
            <p:ph type="body" sz="half" idx="1"/>
          </p:nvPr>
        </p:nvSpPr>
        <p:spPr>
          <a:xfrm>
            <a:off x="0" y="3048000"/>
            <a:ext cx="8991600" cy="2551113"/>
          </a:xfrm>
          <a:noFill/>
        </p:spPr>
        <p:txBody>
          <a:bodyPr/>
          <a:lstStyle/>
          <a:p>
            <a:pPr algn="ctr" eaLnBrk="1" hangingPunct="1">
              <a:lnSpc>
                <a:spcPct val="90000"/>
              </a:lnSpc>
              <a:buFont typeface="Times" pitchFamily="18" charset="0"/>
              <a:buNone/>
            </a:pPr>
            <a:endParaRPr lang="en-US" sz="2000" smtClean="0"/>
          </a:p>
          <a:p>
            <a:pPr algn="ctr" eaLnBrk="1" hangingPunct="1">
              <a:lnSpc>
                <a:spcPct val="90000"/>
              </a:lnSpc>
              <a:buFont typeface="Times" pitchFamily="18" charset="0"/>
              <a:buNone/>
            </a:pPr>
            <a:r>
              <a:rPr lang="en-US" sz="2000" smtClean="0"/>
              <a:t>Questions?</a:t>
            </a:r>
          </a:p>
        </p:txBody>
      </p:sp>
      <p:pic>
        <p:nvPicPr>
          <p:cNvPr id="26629" name="Picture 11" descr="SZ_Logo_RGB.jpg                                                000E1232Macintosh HD                   C2DA5968:"/>
          <p:cNvPicPr>
            <a:picLocks noChangeAspect="1" noChangeArrowheads="1"/>
          </p:cNvPicPr>
          <p:nvPr/>
        </p:nvPicPr>
        <p:blipFill>
          <a:blip r:embed="rId2" cstate="print"/>
          <a:srcRect/>
          <a:stretch>
            <a:fillRect/>
          </a:stretch>
        </p:blipFill>
        <p:spPr bwMode="auto">
          <a:xfrm>
            <a:off x="2895600" y="2249488"/>
            <a:ext cx="3227388" cy="671512"/>
          </a:xfrm>
          <a:prstGeom prst="rect">
            <a:avLst/>
          </a:prstGeom>
          <a:noFill/>
          <a:ln w="9525">
            <a:noFill/>
            <a:miter lim="800000"/>
            <a:headEnd/>
            <a:tailEnd/>
          </a:ln>
        </p:spPr>
      </p:pic>
      <p:pic>
        <p:nvPicPr>
          <p:cNvPr id="46082" name="Picture 2"/>
          <p:cNvPicPr>
            <a:picLocks noChangeAspect="1" noChangeArrowheads="1"/>
          </p:cNvPicPr>
          <p:nvPr/>
        </p:nvPicPr>
        <p:blipFill>
          <a:blip r:embed="rId3" cstate="print"/>
          <a:srcRect l="25238" t="15717" r="13810" b="9627"/>
          <a:stretch>
            <a:fillRect/>
          </a:stretch>
        </p:blipFill>
        <p:spPr bwMode="auto">
          <a:xfrm>
            <a:off x="-1" y="0"/>
            <a:ext cx="924025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14" y="699247"/>
            <a:ext cx="8679180" cy="5105400"/>
          </a:xfrm>
          <a:prstGeom prst="rect">
            <a:avLst/>
          </a:prstGeom>
          <a:noFill/>
          <a:ln w="4762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918732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29100"/>
            <a:ext cx="6400800" cy="1798638"/>
          </a:xfrm>
        </p:spPr>
        <p:txBody>
          <a:bodyPr rtlCol="0">
            <a:normAutofit fontScale="70000" lnSpcReduction="20000"/>
          </a:bodyPr>
          <a:lstStyle/>
          <a:p>
            <a:pPr eaLnBrk="1" fontAlgn="auto" hangingPunct="1">
              <a:spcAft>
                <a:spcPts val="0"/>
              </a:spcAft>
              <a:buFont typeface="Arial"/>
              <a:buNone/>
              <a:defRPr/>
            </a:pPr>
            <a:r>
              <a:rPr lang="en-US" dirty="0" smtClean="0">
                <a:solidFill>
                  <a:schemeClr val="tx1"/>
                </a:solidFill>
              </a:rPr>
              <a:t>  Presented by:</a:t>
            </a:r>
          </a:p>
          <a:p>
            <a:pPr eaLnBrk="1" fontAlgn="auto" hangingPunct="1">
              <a:spcAft>
                <a:spcPts val="0"/>
              </a:spcAft>
              <a:buFont typeface="Arial"/>
              <a:buNone/>
              <a:defRPr/>
            </a:pPr>
            <a:endParaRPr lang="en-US" dirty="0" smtClean="0">
              <a:solidFill>
                <a:schemeClr val="tx1"/>
              </a:solidFill>
            </a:endParaRPr>
          </a:p>
          <a:p>
            <a:pPr eaLnBrk="1" fontAlgn="auto" hangingPunct="1">
              <a:spcAft>
                <a:spcPts val="0"/>
              </a:spcAft>
              <a:buFont typeface="Arial"/>
              <a:buNone/>
              <a:defRPr/>
            </a:pPr>
            <a:r>
              <a:rPr lang="en-US" dirty="0" smtClean="0">
                <a:solidFill>
                  <a:schemeClr val="tx1"/>
                </a:solidFill>
              </a:rPr>
              <a:t>Marc Graziano</a:t>
            </a:r>
          </a:p>
          <a:p>
            <a:pPr eaLnBrk="1" fontAlgn="auto" hangingPunct="1">
              <a:spcAft>
                <a:spcPts val="0"/>
              </a:spcAft>
              <a:buFont typeface="Arial"/>
              <a:buNone/>
              <a:defRPr/>
            </a:pPr>
            <a:r>
              <a:rPr lang="en-US" dirty="0" smtClean="0">
                <a:solidFill>
                  <a:schemeClr val="tx1"/>
                </a:solidFill>
              </a:rPr>
              <a:t>Business Development Analyst, utiliVisor</a:t>
            </a:r>
            <a:endParaRPr lang="en-US" dirty="0">
              <a:solidFill>
                <a:schemeClr val="tx1"/>
              </a:solidFill>
            </a:endParaRPr>
          </a:p>
          <a:p>
            <a:pPr eaLnBrk="1" fontAlgn="auto" hangingPunct="1">
              <a:spcAft>
                <a:spcPts val="0"/>
              </a:spcAft>
              <a:buFont typeface="Arial"/>
              <a:buNone/>
              <a:defRPr/>
            </a:pPr>
            <a:r>
              <a:rPr lang="en-US" dirty="0" smtClean="0">
                <a:solidFill>
                  <a:schemeClr val="tx1"/>
                </a:solidFill>
              </a:rPr>
              <a:t>www.utiliVisor.com</a:t>
            </a:r>
          </a:p>
        </p:txBody>
      </p:sp>
      <p:sp>
        <p:nvSpPr>
          <p:cNvPr id="2" name="Title 1"/>
          <p:cNvSpPr>
            <a:spLocks noGrp="1"/>
          </p:cNvSpPr>
          <p:nvPr>
            <p:ph type="ctrTitle"/>
          </p:nvPr>
        </p:nvSpPr>
        <p:spPr>
          <a:xfrm>
            <a:off x="685800" y="919163"/>
            <a:ext cx="7772400" cy="3094037"/>
          </a:xfrm>
        </p:spPr>
        <p:txBody>
          <a:bodyPr>
            <a:normAutofit/>
          </a:bodyPr>
          <a:lstStyle/>
          <a:p>
            <a:pPr eaLnBrk="1" hangingPunct="1"/>
            <a:r>
              <a:rPr lang="en-US" sz="2800" dirty="0" smtClean="0"/>
              <a:t>Monitoring Based Commissioning Enhances Energy Efficiency and Sustainability</a:t>
            </a:r>
            <a:endParaRPr lang="en-US" sz="2800" dirty="0"/>
          </a:p>
        </p:txBody>
      </p:sp>
      <p:sp>
        <p:nvSpPr>
          <p:cNvPr id="4" name="Slide Number Placeholder 3"/>
          <p:cNvSpPr>
            <a:spLocks noGrp="1"/>
          </p:cNvSpPr>
          <p:nvPr>
            <p:ph type="sldNum" sz="quarter" idx="12"/>
          </p:nvPr>
        </p:nvSpPr>
        <p:spPr/>
        <p:txBody>
          <a:bodyPr/>
          <a:lstStyle/>
          <a:p>
            <a:fld id="{3340A345-A3EF-B74D-AAD9-65388A29E515}" type="slidenum">
              <a:rPr lang="en-US" smtClean="0"/>
              <a:pPr/>
              <a:t>74</a:t>
            </a:fld>
            <a:endParaRPr lang="en-US"/>
          </a:p>
        </p:txBody>
      </p:sp>
      <p:pic>
        <p:nvPicPr>
          <p:cNvPr id="60418" name="Picture 2"/>
          <p:cNvPicPr preferRelativeResize="0">
            <a:picLocks noChangeArrowheads="1"/>
          </p:cNvPicPr>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t>Table of Contents</a:t>
            </a:r>
          </a:p>
        </p:txBody>
      </p:sp>
      <p:sp>
        <p:nvSpPr>
          <p:cNvPr id="4099" name="Content Placeholder 2"/>
          <p:cNvSpPr>
            <a:spLocks noGrp="1"/>
          </p:cNvSpPr>
          <p:nvPr>
            <p:ph sz="quarter" idx="1"/>
          </p:nvPr>
        </p:nvSpPr>
        <p:spPr>
          <a:xfrm>
            <a:off x="457200" y="1600200"/>
            <a:ext cx="4114800" cy="4525963"/>
          </a:xfrm>
        </p:spPr>
        <p:txBody>
          <a:bodyPr>
            <a:normAutofit/>
          </a:bodyPr>
          <a:lstStyle/>
          <a:p>
            <a:pPr eaLnBrk="1" hangingPunct="1"/>
            <a:r>
              <a:rPr lang="en-US" sz="3000" dirty="0" smtClean="0"/>
              <a:t>Monitoring Based Commissioning</a:t>
            </a:r>
            <a:endParaRPr lang="en-US" sz="3000" dirty="0"/>
          </a:p>
          <a:p>
            <a:pPr eaLnBrk="1" hangingPunct="1"/>
            <a:r>
              <a:rPr lang="en-US" sz="3000" dirty="0" smtClean="0"/>
              <a:t>Approach </a:t>
            </a:r>
          </a:p>
          <a:p>
            <a:pPr eaLnBrk="1" hangingPunct="1"/>
            <a:r>
              <a:rPr lang="en-US" sz="3000" dirty="0"/>
              <a:t>Elements of </a:t>
            </a:r>
            <a:r>
              <a:rPr lang="en-US" sz="3000" dirty="0" err="1" smtClean="0"/>
              <a:t>MBCx</a:t>
            </a:r>
            <a:endParaRPr lang="en-US" sz="3000" dirty="0"/>
          </a:p>
          <a:p>
            <a:pPr eaLnBrk="1" hangingPunct="1"/>
            <a:r>
              <a:rPr lang="en-US" sz="3000" dirty="0"/>
              <a:t>Example of a Web Based System</a:t>
            </a:r>
          </a:p>
          <a:p>
            <a:pPr eaLnBrk="1" hangingPunct="1"/>
            <a:r>
              <a:rPr lang="en-US" sz="3000" dirty="0"/>
              <a:t>Operations </a:t>
            </a:r>
            <a:r>
              <a:rPr lang="en-US" sz="3000" dirty="0" smtClean="0"/>
              <a:t>Center</a:t>
            </a:r>
          </a:p>
        </p:txBody>
      </p:sp>
      <p:sp>
        <p:nvSpPr>
          <p:cNvPr id="4" name="Content Placeholder 2"/>
          <p:cNvSpPr txBox="1">
            <a:spLocks/>
          </p:cNvSpPr>
          <p:nvPr/>
        </p:nvSpPr>
        <p:spPr>
          <a:xfrm>
            <a:off x="4724400" y="1600200"/>
            <a:ext cx="4114800" cy="4525963"/>
          </a:xfrm>
          <a:prstGeom prst="rect">
            <a:avLst/>
          </a:prstGeom>
          <a:solidFill>
            <a:schemeClr val="tx1">
              <a:alpha val="15000"/>
            </a:schemeClr>
          </a:solidFill>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Benefits of </a:t>
            </a:r>
            <a:r>
              <a:rPr lang="en-US" dirty="0" err="1"/>
              <a:t>MBCx</a:t>
            </a:r>
            <a:endParaRPr lang="en-US" dirty="0"/>
          </a:p>
          <a:p>
            <a:r>
              <a:rPr lang="en-US" dirty="0" err="1" smtClean="0"/>
              <a:t>MBCx</a:t>
            </a:r>
            <a:r>
              <a:rPr lang="en-US" dirty="0" smtClean="0"/>
              <a:t>, Efficiency </a:t>
            </a:r>
            <a:r>
              <a:rPr lang="en-US" dirty="0"/>
              <a:t>and Sustainability</a:t>
            </a:r>
          </a:p>
          <a:p>
            <a:pPr fontAlgn="auto">
              <a:spcAft>
                <a:spcPts val="0"/>
              </a:spcAft>
              <a:defRPr/>
            </a:pPr>
            <a:r>
              <a:rPr lang="en-US" dirty="0" smtClean="0"/>
              <a:t>Solutions and Path Towards Savings</a:t>
            </a:r>
          </a:p>
          <a:p>
            <a:pPr fontAlgn="auto">
              <a:spcAft>
                <a:spcPts val="0"/>
              </a:spcAft>
              <a:defRPr/>
            </a:pPr>
            <a:r>
              <a:rPr lang="en-US" dirty="0" smtClean="0"/>
              <a:t>Frequent Operations Problems Identified</a:t>
            </a:r>
          </a:p>
          <a:p>
            <a:pPr fontAlgn="auto">
              <a:spcAft>
                <a:spcPts val="0"/>
              </a:spcAft>
              <a:defRPr/>
            </a:pPr>
            <a:r>
              <a:rPr lang="en-US" dirty="0" smtClean="0"/>
              <a:t>Path to Savings</a:t>
            </a:r>
          </a:p>
          <a:p>
            <a:pPr fontAlgn="auto">
              <a:spcAft>
                <a:spcPts val="0"/>
              </a:spcAft>
              <a:defRPr/>
            </a:pPr>
            <a:r>
              <a:rPr lang="en-US" dirty="0" smtClean="0"/>
              <a:t>Results</a:t>
            </a:r>
            <a:endParaRPr lang="en-US" dirty="0"/>
          </a:p>
        </p:txBody>
      </p:sp>
      <p:sp>
        <p:nvSpPr>
          <p:cNvPr id="2" name="Slide Number Placeholder 1"/>
          <p:cNvSpPr>
            <a:spLocks noGrp="1"/>
          </p:cNvSpPr>
          <p:nvPr>
            <p:ph type="sldNum" sz="quarter" idx="12"/>
          </p:nvPr>
        </p:nvSpPr>
        <p:spPr/>
        <p:txBody>
          <a:bodyPr/>
          <a:lstStyle/>
          <a:p>
            <a:fld id="{D741553F-6178-9D41-98A4-B455BA9DAAEA}" type="slidenum">
              <a:rPr lang="en-US" smtClean="0"/>
              <a:pPr/>
              <a:t>75</a:t>
            </a:fld>
            <a:endParaRPr lang="en-US"/>
          </a:p>
        </p:txBody>
      </p:sp>
      <p:pic>
        <p:nvPicPr>
          <p:cNvPr id="61442" name="Picture 2"/>
          <p:cNvPicPr preferRelativeResize="0">
            <a:picLocks noChangeArrowheads="1"/>
          </p:cNvPicPr>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Monitoring Based Commissioning</a:t>
            </a:r>
            <a:endParaRPr lang="en-US" dirty="0"/>
          </a:p>
        </p:txBody>
      </p:sp>
      <p:sp>
        <p:nvSpPr>
          <p:cNvPr id="2" name="Slide Number Placeholder 1"/>
          <p:cNvSpPr>
            <a:spLocks noGrp="1"/>
          </p:cNvSpPr>
          <p:nvPr>
            <p:ph type="sldNum" sz="quarter" idx="12"/>
          </p:nvPr>
        </p:nvSpPr>
        <p:spPr/>
        <p:txBody>
          <a:bodyPr/>
          <a:lstStyle/>
          <a:p>
            <a:fld id="{D741553F-6178-9D41-98A4-B455BA9DAAEA}" type="slidenum">
              <a:rPr lang="en-US" smtClean="0"/>
              <a:pPr/>
              <a:t>76</a:t>
            </a:fld>
            <a:endParaRPr lang="en-US"/>
          </a:p>
        </p:txBody>
      </p:sp>
      <p:pic>
        <p:nvPicPr>
          <p:cNvPr id="62466" name="Picture 2"/>
          <p:cNvPicPr preferRelativeResize="0">
            <a:picLocks noGrp="1" noChangeArrowheads="1"/>
          </p:cNvPicPr>
          <p:nvPr>
            <p:ph sz="quarter" idx="1"/>
          </p:nvPr>
        </p:nvPicPr>
        <p:blipFill>
          <a:blip r:embed="rId3" cstate="print"/>
          <a:srcRect/>
          <a:stretch>
            <a:fillRect/>
          </a:stretch>
        </p:blipFill>
        <p:spPr bwMode="auto">
          <a:xfrm>
            <a:off x="0" y="0"/>
            <a:ext cx="9244584" cy="6907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Approach</a:t>
            </a:r>
            <a:endParaRPr lang="en-US" dirty="0"/>
          </a:p>
        </p:txBody>
      </p:sp>
      <p:sp>
        <p:nvSpPr>
          <p:cNvPr id="2" name="Slide Number Placeholder 1"/>
          <p:cNvSpPr>
            <a:spLocks noGrp="1"/>
          </p:cNvSpPr>
          <p:nvPr>
            <p:ph type="sldNum" sz="quarter" idx="12"/>
          </p:nvPr>
        </p:nvSpPr>
        <p:spPr/>
        <p:txBody>
          <a:bodyPr/>
          <a:lstStyle/>
          <a:p>
            <a:fld id="{D741553F-6178-9D41-98A4-B455BA9DAAEA}" type="slidenum">
              <a:rPr lang="en-US" smtClean="0"/>
              <a:pPr/>
              <a:t>77</a:t>
            </a:fld>
            <a:endParaRPr lang="en-US"/>
          </a:p>
        </p:txBody>
      </p:sp>
      <p:pic>
        <p:nvPicPr>
          <p:cNvPr id="63490" name="Picture 2"/>
          <p:cNvPicPr preferRelativeResize="0">
            <a:picLocks noGrp="1" noChangeArrowheads="1"/>
          </p:cNvPicPr>
          <p:nvPr>
            <p:ph sz="quarter" idx="1"/>
          </p:nvPr>
        </p:nvPicPr>
        <p:blipFill>
          <a:blip r:embed="rId2" cstate="print"/>
          <a:srcRect/>
          <a:stretch>
            <a:fillRect/>
          </a:stretch>
        </p:blipFill>
        <p:spPr bwMode="auto">
          <a:xfrm>
            <a:off x="-100584" y="0"/>
            <a:ext cx="92445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a:t>
            </a:r>
            <a:r>
              <a:rPr lang="en-US" dirty="0" err="1" smtClean="0"/>
              <a:t>MBCx</a:t>
            </a:r>
            <a:endParaRPr lang="en-US" dirty="0"/>
          </a:p>
        </p:txBody>
      </p:sp>
      <p:sp>
        <p:nvSpPr>
          <p:cNvPr id="4" name="Slide Number Placeholder 3"/>
          <p:cNvSpPr>
            <a:spLocks noGrp="1"/>
          </p:cNvSpPr>
          <p:nvPr>
            <p:ph type="sldNum" sz="quarter" idx="12"/>
          </p:nvPr>
        </p:nvSpPr>
        <p:spPr/>
        <p:txBody>
          <a:bodyPr/>
          <a:lstStyle/>
          <a:p>
            <a:fld id="{D741553F-6178-9D41-98A4-B455BA9DAAEA}" type="slidenum">
              <a:rPr lang="en-US" smtClean="0"/>
              <a:pPr/>
              <a:t>78</a:t>
            </a:fld>
            <a:endParaRPr lang="en-US"/>
          </a:p>
        </p:txBody>
      </p:sp>
      <p:pic>
        <p:nvPicPr>
          <p:cNvPr id="64514" name="Picture 2"/>
          <p:cNvPicPr preferRelativeResize="0">
            <a:picLocks noGrp="1" noChangeArrowheads="1"/>
          </p:cNvPicPr>
          <p:nvPr>
            <p:ph sz="quarter" idx="1"/>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28432246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Web Based System</a:t>
            </a:r>
            <a:endParaRPr lang="en-US" dirty="0"/>
          </a:p>
        </p:txBody>
      </p:sp>
      <p:sp>
        <p:nvSpPr>
          <p:cNvPr id="3" name="Slide Number Placeholder 2"/>
          <p:cNvSpPr>
            <a:spLocks noGrp="1"/>
          </p:cNvSpPr>
          <p:nvPr>
            <p:ph type="sldNum" sz="quarter" idx="12"/>
          </p:nvPr>
        </p:nvSpPr>
        <p:spPr/>
        <p:txBody>
          <a:bodyPr/>
          <a:lstStyle/>
          <a:p>
            <a:fld id="{D741553F-6178-9D41-98A4-B455BA9DAAEA}" type="slidenum">
              <a:rPr lang="en-US" smtClean="0"/>
              <a:pPr/>
              <a:t>79</a:t>
            </a:fld>
            <a:endParaRPr lang="en-US"/>
          </a:p>
        </p:txBody>
      </p:sp>
      <p:sp>
        <p:nvSpPr>
          <p:cNvPr id="4" name="Content Placeholder 3"/>
          <p:cNvSpPr>
            <a:spLocks noGrp="1"/>
          </p:cNvSpPr>
          <p:nvPr>
            <p:ph sz="quarter" idx="1"/>
          </p:nvPr>
        </p:nvSpPr>
        <p:spPr/>
        <p:txBody>
          <a:bodyPr/>
          <a:lstStyle/>
          <a:p>
            <a:endParaRPr lang="en-US" dirty="0"/>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95438" y="1422400"/>
            <a:ext cx="6257925"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5538" name="Picture 2"/>
          <p:cNvPicPr preferRelativeResize="0">
            <a:picLocks noChangeArrowheads="1"/>
          </p:cNvPicPr>
          <p:nvPr/>
        </p:nvPicPr>
        <p:blipFill>
          <a:blip r:embed="rId3" cstate="print"/>
          <a:srcRect/>
          <a:stretch>
            <a:fillRect/>
          </a:stretch>
        </p:blipFill>
        <p:spPr bwMode="auto">
          <a:xfrm>
            <a:off x="-100584"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1811234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NYC on Target to Meeting PlaNYC Goals</a:t>
            </a:r>
            <a:endParaRPr lang="en-US" sz="2400" b="1" dirty="0">
              <a:solidFill>
                <a:schemeClr val="bg1"/>
              </a:solidFill>
            </a:endParaRPr>
          </a:p>
        </p:txBody>
      </p:sp>
      <p:sp>
        <p:nvSpPr>
          <p:cNvPr id="4" name="TextBox 3"/>
          <p:cNvSpPr txBox="1"/>
          <p:nvPr/>
        </p:nvSpPr>
        <p:spPr>
          <a:xfrm>
            <a:off x="228598" y="762000"/>
            <a:ext cx="8782051" cy="5401479"/>
          </a:xfrm>
          <a:prstGeom prst="rect">
            <a:avLst/>
          </a:prstGeom>
          <a:noFill/>
        </p:spPr>
        <p:txBody>
          <a:bodyPr wrap="square" rtlCol="0">
            <a:spAutoFit/>
          </a:bodyPr>
          <a:lstStyle/>
          <a:p>
            <a:pPr marL="114300" indent="-114300">
              <a:spcAft>
                <a:spcPts val="600"/>
              </a:spcAft>
            </a:pPr>
            <a:r>
              <a:rPr lang="en-US" sz="2000" b="1" dirty="0" smtClean="0">
                <a:solidFill>
                  <a:srgbClr val="005288"/>
                </a:solidFill>
                <a:cs typeface="Arial" pitchFamily="34" charset="0"/>
              </a:rPr>
              <a:t>Since Earth Day 2012 (April 22), New York City has:</a:t>
            </a:r>
          </a:p>
          <a:p>
            <a:pPr marL="114300" indent="-114300">
              <a:spcAft>
                <a:spcPts val="600"/>
              </a:spcAft>
              <a:buFont typeface="Arial" pitchFamily="34" charset="0"/>
              <a:buChar char="•"/>
            </a:pPr>
            <a:r>
              <a:rPr lang="en-US" sz="2000" dirty="0" smtClean="0">
                <a:solidFill>
                  <a:srgbClr val="005288"/>
                </a:solidFill>
                <a:cs typeface="Arial" pitchFamily="34" charset="0"/>
              </a:rPr>
              <a:t> Reduced 12% of citywide GHG emissions below 2005 baseline</a:t>
            </a:r>
          </a:p>
          <a:p>
            <a:pPr marL="114300" indent="-114300">
              <a:spcAft>
                <a:spcPts val="600"/>
              </a:spcAft>
              <a:buFont typeface="Arial" pitchFamily="34" charset="0"/>
              <a:buChar char="•"/>
            </a:pPr>
            <a:r>
              <a:rPr lang="en-US" sz="2000" dirty="0" smtClean="0">
                <a:solidFill>
                  <a:srgbClr val="005288"/>
                </a:solidFill>
                <a:cs typeface="Arial" pitchFamily="34" charset="0"/>
              </a:rPr>
              <a:t>Enacted 33 out of 111 Green Codes Task Force recommendations</a:t>
            </a:r>
          </a:p>
          <a:p>
            <a:pPr marL="114300" indent="-114300">
              <a:spcAft>
                <a:spcPts val="600"/>
              </a:spcAft>
              <a:buFont typeface="Arial" pitchFamily="34" charset="0"/>
              <a:buChar char="•"/>
            </a:pPr>
            <a:r>
              <a:rPr lang="en-US" sz="2000" dirty="0" smtClean="0">
                <a:solidFill>
                  <a:srgbClr val="005288"/>
                </a:solidFill>
                <a:cs typeface="Arial" pitchFamily="34" charset="0"/>
              </a:rPr>
              <a:t>Completed 130 municipal building retrofit projects, saving US$ 5 million/year </a:t>
            </a:r>
            <a:r>
              <a:rPr lang="en-US" sz="2000" b="1" dirty="0" smtClean="0">
                <a:solidFill>
                  <a:srgbClr val="005288"/>
                </a:solidFill>
                <a:cs typeface="Arial" pitchFamily="34" charset="0"/>
              </a:rPr>
              <a:t>(www.nyc.gov/html/dem/html/studies/studies.shtml)</a:t>
            </a:r>
          </a:p>
          <a:p>
            <a:pPr marL="114300" indent="-114300">
              <a:spcAft>
                <a:spcPts val="1200"/>
              </a:spcAft>
              <a:buFont typeface="Arial" pitchFamily="34" charset="0"/>
              <a:buChar char="•"/>
            </a:pPr>
            <a:r>
              <a:rPr lang="en-US" sz="2000" dirty="0" smtClean="0">
                <a:solidFill>
                  <a:srgbClr val="005288"/>
                </a:solidFill>
                <a:cs typeface="Arial" pitchFamily="34" charset="0"/>
              </a:rPr>
              <a:t>Had 4 universities reduce 30% of their GHG emissions in less than 5 years</a:t>
            </a:r>
          </a:p>
          <a:p>
            <a:pPr marL="114300" indent="-114300">
              <a:spcAft>
                <a:spcPts val="1200"/>
              </a:spcAft>
              <a:buFont typeface="Arial" pitchFamily="34" charset="0"/>
              <a:buChar char="•"/>
            </a:pPr>
            <a:r>
              <a:rPr lang="en-US" sz="2000" dirty="0" smtClean="0">
                <a:solidFill>
                  <a:srgbClr val="005288"/>
                </a:solidFill>
                <a:cs typeface="Arial" pitchFamily="34" charset="0"/>
              </a:rPr>
              <a:t>Launched the NYC Clean Heat program to help building owners convert to cleaner heating oil, saving lives and operational costs </a:t>
            </a:r>
            <a:r>
              <a:rPr lang="en-US" sz="2000" b="1" dirty="0" smtClean="0">
                <a:solidFill>
                  <a:srgbClr val="005288"/>
                </a:solidFill>
                <a:cs typeface="Arial" pitchFamily="34" charset="0"/>
              </a:rPr>
              <a:t>(www.nyccleanheat.org)</a:t>
            </a:r>
          </a:p>
          <a:p>
            <a:pPr marL="114300" indent="-114300">
              <a:spcAft>
                <a:spcPts val="600"/>
              </a:spcAft>
            </a:pPr>
            <a:endParaRPr lang="en-US" sz="2000" b="1" dirty="0" smtClean="0">
              <a:solidFill>
                <a:srgbClr val="005288"/>
              </a:solidFill>
              <a:cs typeface="Arial" pitchFamily="34" charset="0"/>
            </a:endParaRPr>
          </a:p>
          <a:p>
            <a:pPr marL="114300" indent="-114300">
              <a:spcAft>
                <a:spcPts val="600"/>
              </a:spcAft>
            </a:pPr>
            <a:r>
              <a:rPr lang="en-US" sz="2000" b="1" dirty="0" smtClean="0">
                <a:solidFill>
                  <a:srgbClr val="005288"/>
                </a:solidFill>
                <a:cs typeface="Arial" pitchFamily="34" charset="0"/>
              </a:rPr>
              <a:t>New York City is currently:</a:t>
            </a:r>
          </a:p>
          <a:p>
            <a:pPr marL="114300" indent="-114300">
              <a:spcAft>
                <a:spcPts val="600"/>
              </a:spcAft>
              <a:buFont typeface="Arial" pitchFamily="34" charset="0"/>
              <a:buChar char="•"/>
            </a:pPr>
            <a:r>
              <a:rPr lang="en-US" sz="2000" dirty="0" smtClean="0">
                <a:solidFill>
                  <a:srgbClr val="005288"/>
                </a:solidFill>
                <a:cs typeface="Arial" pitchFamily="34" charset="0"/>
              </a:rPr>
              <a:t>Launching the Mayor’s Carbon Challenge for commercial tenants in Fall 2012</a:t>
            </a:r>
          </a:p>
          <a:p>
            <a:pPr marL="114300" indent="-114300">
              <a:spcAft>
                <a:spcPts val="600"/>
              </a:spcAft>
              <a:buFont typeface="Arial" pitchFamily="34" charset="0"/>
              <a:buChar char="•"/>
            </a:pPr>
            <a:r>
              <a:rPr lang="en-US" sz="2000" dirty="0" smtClean="0">
                <a:solidFill>
                  <a:srgbClr val="005288"/>
                </a:solidFill>
                <a:cs typeface="Arial" pitchFamily="34" charset="0"/>
              </a:rPr>
              <a:t>Implementing GGBP audits and retro-commissioning requirement in 2013</a:t>
            </a:r>
          </a:p>
          <a:p>
            <a:pPr marL="114300" indent="-114300">
              <a:spcAft>
                <a:spcPts val="600"/>
              </a:spcAft>
              <a:buFont typeface="Arial" pitchFamily="34" charset="0"/>
              <a:buChar char="•"/>
            </a:pPr>
            <a:endParaRPr lang="en-US" sz="2000" b="1" dirty="0" smtClean="0">
              <a:solidFill>
                <a:srgbClr val="005288"/>
              </a:solidFill>
              <a:cs typeface="Arial" pitchFamily="34" charset="0"/>
            </a:endParaRPr>
          </a:p>
          <a:p>
            <a:pPr marL="114300" indent="-114300">
              <a:spcAft>
                <a:spcPts val="600"/>
              </a:spcAft>
              <a:buFont typeface="Arial" pitchFamily="34" charset="0"/>
              <a:buChar char="•"/>
            </a:pPr>
            <a:endParaRPr lang="en-US" sz="2000" dirty="0">
              <a:solidFill>
                <a:srgbClr val="005288"/>
              </a:solidFill>
              <a:cs typeface="Arial" pitchFamily="34" charset="0"/>
            </a:endParaRPr>
          </a:p>
        </p:txBody>
      </p:sp>
    </p:spTree>
    <p:extLst>
      <p:ext uri="{BB962C8B-B14F-4D97-AF65-F5344CB8AC3E}">
        <p14:creationId xmlns:p14="http://schemas.microsoft.com/office/powerpoint/2010/main" xmlns="" val="908893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Continued</a:t>
            </a:r>
            <a:endParaRPr lang="en-US" dirty="0"/>
          </a:p>
        </p:txBody>
      </p:sp>
      <p:sp>
        <p:nvSpPr>
          <p:cNvPr id="3" name="Slide Number Placeholder 2"/>
          <p:cNvSpPr>
            <a:spLocks noGrp="1"/>
          </p:cNvSpPr>
          <p:nvPr>
            <p:ph type="sldNum" sz="quarter" idx="12"/>
          </p:nvPr>
        </p:nvSpPr>
        <p:spPr/>
        <p:txBody>
          <a:bodyPr/>
          <a:lstStyle/>
          <a:p>
            <a:fld id="{D741553F-6178-9D41-98A4-B455BA9DAAEA}" type="slidenum">
              <a:rPr lang="en-US" smtClean="0"/>
              <a:pPr/>
              <a:t>80</a:t>
            </a:fld>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417638"/>
            <a:ext cx="6204185" cy="5143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562" name="Picture 2"/>
          <p:cNvPicPr preferRelativeResize="0">
            <a:picLocks noChangeArrowheads="1"/>
          </p:cNvPicPr>
          <p:nvPr/>
        </p:nvPicPr>
        <p:blipFill>
          <a:blip r:embed="rId3" cstate="print"/>
          <a:srcRect/>
          <a:stretch>
            <a:fillRect/>
          </a:stretch>
        </p:blipFill>
        <p:spPr bwMode="auto">
          <a:xfrm>
            <a:off x="-100584"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42557593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537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837" y="0"/>
            <a:ext cx="54403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D741553F-6178-9D41-98A4-B455BA9DAAEA}" type="slidenum">
              <a:rPr lang="en-US" smtClean="0"/>
              <a:pPr/>
              <a:t>81</a:t>
            </a:fld>
            <a:endParaRPr lang="en-US"/>
          </a:p>
        </p:txBody>
      </p:sp>
      <p:pic>
        <p:nvPicPr>
          <p:cNvPr id="67586" name="Picture 2"/>
          <p:cNvPicPr preferRelativeResize="0">
            <a:picLocks noGrp="1" noChangeArrowheads="1"/>
          </p:cNvPicPr>
          <p:nvPr>
            <p:ph sz="quarter" idx="1"/>
          </p:nvPr>
        </p:nvPicPr>
        <p:blipFill>
          <a:blip r:embed="rId4" cstate="print"/>
          <a:srcRect/>
          <a:stretch>
            <a:fillRect/>
          </a:stretch>
        </p:blipFill>
        <p:spPr bwMode="auto">
          <a:xfrm>
            <a:off x="-91440" y="0"/>
            <a:ext cx="9235440" cy="6858000"/>
          </a:xfrm>
          <a:prstGeom prst="rect">
            <a:avLst/>
          </a:prstGeom>
          <a:noFill/>
          <a:ln w="9525">
            <a:noFill/>
            <a:miter lim="800000"/>
            <a:headEnd/>
            <a:tailEnd/>
          </a:ln>
        </p:spPr>
      </p:pic>
    </p:spTree>
    <p:extLst>
      <p:ext uri="{BB962C8B-B14F-4D97-AF65-F5344CB8AC3E}">
        <p14:creationId xmlns:p14="http://schemas.microsoft.com/office/powerpoint/2010/main" xmlns="" val="4682917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p:cNvSpPr>
            <a:spLocks noGrp="1"/>
          </p:cNvSpPr>
          <p:nvPr>
            <p:ph type="title"/>
          </p:nvPr>
        </p:nvSpPr>
        <p:spPr>
          <a:xfrm>
            <a:off x="457200" y="127000"/>
            <a:ext cx="8420100" cy="749300"/>
          </a:xfrm>
          <a:noFill/>
        </p:spPr>
        <p:txBody>
          <a:bodyPr>
            <a:normAutofit fontScale="90000"/>
          </a:bodyPr>
          <a:lstStyle/>
          <a:p>
            <a:pPr eaLnBrk="1" hangingPunct="1"/>
            <a:r>
              <a:rPr lang="en-US" dirty="0" smtClean="0">
                <a:solidFill>
                  <a:srgbClr val="000000"/>
                </a:solidFill>
                <a:latin typeface="+mn-lt"/>
              </a:rPr>
              <a:t>Operations </a:t>
            </a:r>
            <a:r>
              <a:rPr lang="en-US" dirty="0">
                <a:solidFill>
                  <a:srgbClr val="000000"/>
                </a:solidFill>
                <a:latin typeface="+mn-lt"/>
              </a:rPr>
              <a:t>Center</a:t>
            </a:r>
          </a:p>
        </p:txBody>
      </p:sp>
      <p:sp>
        <p:nvSpPr>
          <p:cNvPr id="7170" name="Content Placeholder 2"/>
          <p:cNvSpPr>
            <a:spLocks noGrp="1"/>
          </p:cNvSpPr>
          <p:nvPr>
            <p:ph sz="quarter" idx="1"/>
          </p:nvPr>
        </p:nvSpPr>
        <p:spPr/>
        <p:txBody>
          <a:bodyPr/>
          <a:lstStyle/>
          <a:p>
            <a:pPr eaLnBrk="1" hangingPunct="1"/>
            <a:endParaRPr lang="en-US"/>
          </a:p>
        </p:txBody>
      </p:sp>
      <p:pic>
        <p:nvPicPr>
          <p:cNvPr id="7171" name="Picture 2" descr="E:\Pictures\UPM High Res\IMG_3368.jpg"/>
          <p:cNvPicPr>
            <a:picLocks noChangeAspect="1" noChangeArrowheads="1"/>
          </p:cNvPicPr>
          <p:nvPr/>
        </p:nvPicPr>
        <p:blipFill>
          <a:blip r:embed="rId2" cstate="print"/>
          <a:srcRect/>
          <a:stretch>
            <a:fillRect/>
          </a:stretch>
        </p:blipFill>
        <p:spPr bwMode="auto">
          <a:xfrm>
            <a:off x="457200" y="952500"/>
            <a:ext cx="8420100" cy="5613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D741553F-6178-9D41-98A4-B455BA9DAAEA}" type="slidenum">
              <a:rPr lang="en-US" smtClean="0"/>
              <a:pPr/>
              <a:t>82</a:t>
            </a:fld>
            <a:endParaRPr lang="en-US"/>
          </a:p>
        </p:txBody>
      </p:sp>
      <p:pic>
        <p:nvPicPr>
          <p:cNvPr id="68610" name="Picture 2"/>
          <p:cNvPicPr preferRelativeResize="0">
            <a:picLocks noChangeArrowheads="1"/>
          </p:cNvPicPr>
          <p:nvPr/>
        </p:nvPicPr>
        <p:blipFill>
          <a:blip r:embed="rId3" cstate="print"/>
          <a:srcRect/>
          <a:stretch>
            <a:fillRect/>
          </a:stretch>
        </p:blipFill>
        <p:spPr bwMode="auto">
          <a:xfrm>
            <a:off x="0" y="0"/>
            <a:ext cx="924458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Monitoring Based Commissioning</a:t>
            </a:r>
          </a:p>
        </p:txBody>
      </p:sp>
      <p:sp>
        <p:nvSpPr>
          <p:cNvPr id="4" name="Slide Number Placeholder 3"/>
          <p:cNvSpPr>
            <a:spLocks noGrp="1"/>
          </p:cNvSpPr>
          <p:nvPr>
            <p:ph type="sldNum" sz="quarter" idx="12"/>
          </p:nvPr>
        </p:nvSpPr>
        <p:spPr/>
        <p:txBody>
          <a:bodyPr/>
          <a:lstStyle/>
          <a:p>
            <a:fld id="{D741553F-6178-9D41-98A4-B455BA9DAAEA}" type="slidenum">
              <a:rPr lang="en-US" smtClean="0"/>
              <a:pPr/>
              <a:t>83</a:t>
            </a:fld>
            <a:endParaRPr lang="en-US"/>
          </a:p>
        </p:txBody>
      </p:sp>
      <p:sp>
        <p:nvSpPr>
          <p:cNvPr id="6" name="Content Placeholder 5"/>
          <p:cNvSpPr>
            <a:spLocks noGrp="1"/>
          </p:cNvSpPr>
          <p:nvPr>
            <p:ph idx="1"/>
          </p:nvPr>
        </p:nvSpPr>
        <p:spPr/>
        <p:txBody>
          <a:bodyPr/>
          <a:lstStyle/>
          <a:p>
            <a:endParaRPr lang="en-US"/>
          </a:p>
        </p:txBody>
      </p:sp>
      <p:pic>
        <p:nvPicPr>
          <p:cNvPr id="69635" name="Picture 3"/>
          <p:cNvPicPr preferRelativeResize="0">
            <a:picLocks noChangeArrowheads="1"/>
          </p:cNvPicPr>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919967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for </a:t>
            </a:r>
            <a:r>
              <a:rPr lang="en-US" dirty="0" err="1" smtClean="0"/>
              <a:t>MBCx</a:t>
            </a:r>
            <a:endParaRPr lang="en-US" dirty="0"/>
          </a:p>
        </p:txBody>
      </p:sp>
      <p:sp>
        <p:nvSpPr>
          <p:cNvPr id="3" name="Content Placeholder 2"/>
          <p:cNvSpPr>
            <a:spLocks noGrp="1"/>
          </p:cNvSpPr>
          <p:nvPr>
            <p:ph sz="quarter" idx="1"/>
          </p:nvPr>
        </p:nvSpPr>
        <p:spPr/>
        <p:txBody>
          <a:bodyPr>
            <a:noAutofit/>
          </a:bodyPr>
          <a:lstStyle/>
          <a:p>
            <a:r>
              <a:rPr lang="en-US" sz="3600" dirty="0" err="1"/>
              <a:t>MBCx</a:t>
            </a:r>
            <a:r>
              <a:rPr lang="en-US" sz="3600" dirty="0"/>
              <a:t> receives LEED O&amp;M points!</a:t>
            </a:r>
          </a:p>
          <a:p>
            <a:pPr lvl="1"/>
            <a:r>
              <a:rPr lang="en-US" sz="3600" dirty="0" err="1"/>
              <a:t>Retrocommissioning</a:t>
            </a:r>
            <a:r>
              <a:rPr lang="en-US" sz="3600" dirty="0"/>
              <a:t> Credit</a:t>
            </a:r>
          </a:p>
          <a:p>
            <a:pPr lvl="1"/>
            <a:r>
              <a:rPr lang="en-US" sz="3600" dirty="0"/>
              <a:t>Energy Innovation Credits</a:t>
            </a:r>
          </a:p>
          <a:p>
            <a:r>
              <a:rPr lang="en-US" sz="3600" dirty="0"/>
              <a:t>Provides data analysis and documentation to justify LEED points for other measures.</a:t>
            </a:r>
          </a:p>
          <a:p>
            <a:r>
              <a:rPr lang="en-US" sz="3600" dirty="0" smtClean="0"/>
              <a:t>Incentives from agencies like NYSERDA.</a:t>
            </a:r>
            <a:endParaRPr lang="en-US" sz="3600" dirty="0"/>
          </a:p>
        </p:txBody>
      </p:sp>
      <p:sp>
        <p:nvSpPr>
          <p:cNvPr id="4" name="Slide Number Placeholder 3"/>
          <p:cNvSpPr>
            <a:spLocks noGrp="1"/>
          </p:cNvSpPr>
          <p:nvPr>
            <p:ph type="sldNum" sz="quarter" idx="12"/>
          </p:nvPr>
        </p:nvSpPr>
        <p:spPr/>
        <p:txBody>
          <a:bodyPr/>
          <a:lstStyle/>
          <a:p>
            <a:fld id="{D741553F-6178-9D41-98A4-B455BA9DAAEA}" type="slidenum">
              <a:rPr lang="en-US" smtClean="0"/>
              <a:pPr/>
              <a:t>84</a:t>
            </a:fld>
            <a:endParaRPr lang="en-US"/>
          </a:p>
        </p:txBody>
      </p:sp>
      <p:pic>
        <p:nvPicPr>
          <p:cNvPr id="70658" name="Picture 2"/>
          <p:cNvPicPr preferRelativeResize="0">
            <a:picLocks noChangeArrowheads="1"/>
          </p:cNvPicPr>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15546674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marL="0" indent="0">
              <a:buNone/>
            </a:pPr>
            <a:endParaRPr lang="en-US" dirty="0"/>
          </a:p>
          <a:p>
            <a:pPr marL="0" indent="0">
              <a:buNone/>
            </a:pPr>
            <a:endParaRPr lang="en-US" dirty="0" smtClean="0"/>
          </a:p>
          <a:p>
            <a:pPr marL="0" indent="0" algn="ctr">
              <a:buNone/>
            </a:pPr>
            <a:r>
              <a:rPr lang="en-US" sz="4800" dirty="0" smtClean="0"/>
              <a:t>Thank You!</a:t>
            </a:r>
          </a:p>
          <a:p>
            <a:pPr marL="0" indent="0" algn="ctr">
              <a:buNone/>
            </a:pPr>
            <a:r>
              <a:rPr lang="en-US" sz="4800" dirty="0" smtClean="0"/>
              <a:t>Any Questions?</a:t>
            </a:r>
            <a:endParaRPr lang="en-US" sz="4800" dirty="0"/>
          </a:p>
        </p:txBody>
      </p:sp>
      <p:sp>
        <p:nvSpPr>
          <p:cNvPr id="4" name="Slide Number Placeholder 3"/>
          <p:cNvSpPr>
            <a:spLocks noGrp="1"/>
          </p:cNvSpPr>
          <p:nvPr>
            <p:ph type="sldNum" sz="quarter" idx="12"/>
          </p:nvPr>
        </p:nvSpPr>
        <p:spPr/>
        <p:txBody>
          <a:bodyPr/>
          <a:lstStyle/>
          <a:p>
            <a:fld id="{D741553F-6178-9D41-98A4-B455BA9DAAEA}" type="slidenum">
              <a:rPr lang="en-US" smtClean="0"/>
              <a:pPr/>
              <a:t>85</a:t>
            </a:fld>
            <a:endParaRPr lang="en-US"/>
          </a:p>
        </p:txBody>
      </p:sp>
      <p:pic>
        <p:nvPicPr>
          <p:cNvPr id="71682" name="Picture 2"/>
          <p:cNvPicPr preferRelativeResize="0">
            <a:picLocks noChangeArrowheads="1"/>
          </p:cNvPicPr>
          <p:nvPr/>
        </p:nvPicPr>
        <p:blipFill>
          <a:blip r:embed="rId2" cstate="print"/>
          <a:srcRect/>
          <a:stretch>
            <a:fillRect/>
          </a:stretch>
        </p:blipFill>
        <p:spPr bwMode="auto">
          <a:xfrm>
            <a:off x="0" y="0"/>
            <a:ext cx="9244584" cy="6858000"/>
          </a:xfrm>
          <a:prstGeom prst="rect">
            <a:avLst/>
          </a:prstGeom>
          <a:noFill/>
          <a:ln w="9525">
            <a:noFill/>
            <a:miter lim="800000"/>
            <a:headEnd/>
            <a:tailEnd/>
          </a:ln>
        </p:spPr>
      </p:pic>
    </p:spTree>
    <p:extLst>
      <p:ext uri="{BB962C8B-B14F-4D97-AF65-F5344CB8AC3E}">
        <p14:creationId xmlns:p14="http://schemas.microsoft.com/office/powerpoint/2010/main" xmlns="" val="300930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248400"/>
            <a:ext cx="1371600" cy="6096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
            <a:ext cx="9144000" cy="461665"/>
          </a:xfrm>
          <a:prstGeom prst="rect">
            <a:avLst/>
          </a:prstGeom>
          <a:solidFill>
            <a:srgbClr val="005288"/>
          </a:solidFill>
        </p:spPr>
        <p:txBody>
          <a:bodyPr wrap="square" rtlCol="0">
            <a:spAutoFit/>
          </a:bodyPr>
          <a:lstStyle/>
          <a:p>
            <a:r>
              <a:rPr lang="en-US" sz="2400" b="1" dirty="0" smtClean="0">
                <a:solidFill>
                  <a:schemeClr val="bg1"/>
                </a:solidFill>
              </a:rPr>
              <a:t>LL87 – Who’s Covered </a:t>
            </a:r>
            <a:endParaRPr lang="en-US" sz="2400" b="1" dirty="0">
              <a:solidFill>
                <a:schemeClr val="bg1"/>
              </a:solidFill>
            </a:endParaRPr>
          </a:p>
        </p:txBody>
      </p:sp>
      <p:sp>
        <p:nvSpPr>
          <p:cNvPr id="4" name="TextBox 3"/>
          <p:cNvSpPr txBox="1"/>
          <p:nvPr/>
        </p:nvSpPr>
        <p:spPr>
          <a:xfrm>
            <a:off x="304800" y="533400"/>
            <a:ext cx="8534400" cy="707886"/>
          </a:xfrm>
          <a:prstGeom prst="rect">
            <a:avLst/>
          </a:prstGeom>
          <a:noFill/>
        </p:spPr>
        <p:txBody>
          <a:bodyPr wrap="square" rtlCol="0">
            <a:spAutoFit/>
          </a:bodyPr>
          <a:lstStyle/>
          <a:p>
            <a:pPr algn="ctr"/>
            <a:r>
              <a:rPr lang="en-US" sz="2000" b="1" dirty="0">
                <a:solidFill>
                  <a:srgbClr val="005288"/>
                </a:solidFill>
                <a:cs typeface="Arial" pitchFamily="34" charset="0"/>
              </a:rPr>
              <a:t>Every 10 years, starting in 2013 on a staggered schedule</a:t>
            </a:r>
          </a:p>
          <a:p>
            <a:endParaRPr lang="en-US" sz="2000" b="1" dirty="0">
              <a:solidFill>
                <a:srgbClr val="005288"/>
              </a:solidFill>
            </a:endParaRPr>
          </a:p>
        </p:txBody>
      </p:sp>
      <p:pic>
        <p:nvPicPr>
          <p:cNvPr id="5" name="Picture Placeholder 5" descr="120210_benchmarking_compliance_list02-10-12.jpg"/>
          <p:cNvPicPr>
            <a:picLocks noChangeAspect="1"/>
          </p:cNvPicPr>
          <p:nvPr/>
        </p:nvPicPr>
        <p:blipFill rotWithShape="1">
          <a:blip r:embed="rId4" cstate="print">
            <a:extLst>
              <a:ext uri="{28A0092B-C50C-407E-A947-70E740481C1C}">
                <a14:useLocalDpi xmlns:a14="http://schemas.microsoft.com/office/drawing/2010/main" xmlns="" val="0"/>
              </a:ext>
            </a:extLst>
          </a:blip>
          <a:srcRect l="6798" t="3467" r="8299" b="67807"/>
          <a:stretch/>
        </p:blipFill>
        <p:spPr bwMode="auto">
          <a:xfrm>
            <a:off x="1143000" y="1143000"/>
            <a:ext cx="6464300" cy="28321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xmlns="" val="4138135845"/>
              </p:ext>
            </p:extLst>
          </p:nvPr>
        </p:nvGraphicFramePr>
        <p:xfrm>
          <a:off x="829469" y="4343400"/>
          <a:ext cx="7485062" cy="1654175"/>
        </p:xfrm>
        <a:graphic>
          <a:graphicData uri="http://schemas.openxmlformats.org/presentationml/2006/ole">
            <p:oleObj spid="_x0000_s1040" name="Document" r:id="rId5" imgW="5638592" imgH="1244554" progId="Word.Document.12">
              <p:embed/>
            </p:oleObj>
          </a:graphicData>
        </a:graphic>
      </p:graphicFrame>
    </p:spTree>
    <p:extLst>
      <p:ext uri="{BB962C8B-B14F-4D97-AF65-F5344CB8AC3E}">
        <p14:creationId xmlns:p14="http://schemas.microsoft.com/office/powerpoint/2010/main" xmlns="" val="34528405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6oSGMW36dUSZVlRlNO_b0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6oSGMW36dUSZVlRlNO_b0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jrlXfyGUKbspuU6XD2B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6oSGMW36dUSZVlRlNO_b0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04RM1t71nkWreQqWPcE01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AhSJkr1Ut0.1zzbATfce2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2m8c_yIhg0.ytzbkzACRK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4gEKsWrHEkiI6URq2eprT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_CuGZw.jEubel7CLZfJk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y_CuGZw.jEubel7CLZfJ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y_CuGZw.jEubel7CLZfJk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4gEKsWrHEkiI6URq2eprT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4gEKsWrHEkiI6URq2eprT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YhA9BiCJECDMnW5bImXT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7JXzirZDUerv4SBTp3U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hJWtTn_hESxV2jGeYacd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4422</Words>
  <Application>Microsoft Office PowerPoint</Application>
  <PresentationFormat>On-screen Show (4:3)</PresentationFormat>
  <Paragraphs>864</Paragraphs>
  <Slides>85</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Office Theme</vt:lpstr>
      <vt:lpstr>Document</vt:lpstr>
      <vt:lpstr>think-cell 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Con Edison and NYSERDA Data Center Efficiency Program</vt:lpstr>
      <vt:lpstr>Agenda</vt:lpstr>
      <vt:lpstr>Introduction: Our Team</vt:lpstr>
      <vt:lpstr>Introduction: Why Data Centers?</vt:lpstr>
      <vt:lpstr>Con Edison-NYSERDA DCEP Overview:</vt:lpstr>
      <vt:lpstr>Customer Eligibility</vt:lpstr>
      <vt:lpstr>Technical Assistance Studies</vt:lpstr>
      <vt:lpstr>Financial Incentives for Energy Efficiency</vt:lpstr>
      <vt:lpstr>Performance-Based Incentives</vt:lpstr>
      <vt:lpstr>Data Center Energy Efficiency Projects</vt:lpstr>
      <vt:lpstr>Case Study: Investment Bank</vt:lpstr>
      <vt:lpstr>Case Study: Financial Services Firm</vt:lpstr>
      <vt:lpstr>Case Study: Information Services Firm</vt:lpstr>
      <vt:lpstr>Summary</vt:lpstr>
      <vt:lpstr>Next Steps: How to Apply</vt:lpstr>
      <vt:lpstr>Slide 31</vt:lpstr>
      <vt:lpstr>Slide 32</vt:lpstr>
      <vt:lpstr>Technical Real Estate – BlackRock Overview</vt:lpstr>
      <vt:lpstr>Technical Real Estate – Mess Means Waste</vt:lpstr>
      <vt:lpstr>Technical Real Estate – Global Data Center Locations</vt:lpstr>
      <vt:lpstr>Technical Real Estate – Latest Site Overview</vt:lpstr>
      <vt:lpstr>Technical Real Estate – Tricks of the Trade</vt:lpstr>
      <vt:lpstr>Technical Real Estate – Constructing a Non-owned Facility</vt:lpstr>
      <vt:lpstr>Technical Real Estate – Constructing a Non-owned Facility</vt:lpstr>
      <vt:lpstr>Technical Real Estate – Constructing a Non-owned Facility</vt:lpstr>
      <vt:lpstr>Technical Real Estate – The Graveyard</vt:lpstr>
      <vt:lpstr>Technical Real Estate – Team  Overview</vt:lpstr>
      <vt:lpstr>Slide 43</vt:lpstr>
      <vt:lpstr>Utilization of Low Temperature Heating &amp; Cooling System In Commercial Buildings </vt:lpstr>
      <vt:lpstr>Slide 45</vt:lpstr>
      <vt:lpstr>Advantages to Radiant Systems</vt:lpstr>
      <vt:lpstr>Applications</vt:lpstr>
      <vt:lpstr>Fundamental Review - Heat transfer</vt:lpstr>
      <vt:lpstr>Fundamentals - Energy conservation</vt:lpstr>
      <vt:lpstr>The proof - thermography</vt:lpstr>
      <vt:lpstr>High &amp; Low Mass Systems</vt:lpstr>
      <vt:lpstr>High Mass System</vt:lpstr>
      <vt:lpstr>Low Mass Systems</vt:lpstr>
      <vt:lpstr>Radiant Heating and Cooling Ceiling Panels</vt:lpstr>
      <vt:lpstr>Architectural Freedom</vt:lpstr>
      <vt:lpstr>Slide 56</vt:lpstr>
      <vt:lpstr>Slide 57</vt:lpstr>
      <vt:lpstr>Slide 58</vt:lpstr>
      <vt:lpstr>Big Box Store Case Study</vt:lpstr>
      <vt:lpstr>Installations –Operational</vt:lpstr>
      <vt:lpstr>Slide 61</vt:lpstr>
      <vt:lpstr>Data Center Energy – Who Cares?</vt:lpstr>
      <vt:lpstr>Gartner Report on Data Center  Cooling &amp; Airflow</vt:lpstr>
      <vt:lpstr>Problem Statement</vt:lpstr>
      <vt:lpstr>Paradigm Sift In Cooling Data Centers </vt:lpstr>
      <vt:lpstr>Containment Enhances  Power Usage Effectiveness (PUE) </vt:lpstr>
      <vt:lpstr>Increased Cooling Capacity</vt:lpstr>
      <vt:lpstr>Benefits to Containment</vt:lpstr>
      <vt:lpstr>Industry Leaders Endorse Containment</vt:lpstr>
      <vt:lpstr>Energy Incentive Program</vt:lpstr>
      <vt:lpstr>Containment Basics</vt:lpstr>
      <vt:lpstr>Contact Information</vt:lpstr>
      <vt:lpstr>Slide 73</vt:lpstr>
      <vt:lpstr>Monitoring Based Commissioning Enhances Energy Efficiency and Sustainability</vt:lpstr>
      <vt:lpstr>Table of Contents</vt:lpstr>
      <vt:lpstr>Monitoring Based Commissioning</vt:lpstr>
      <vt:lpstr>Approach</vt:lpstr>
      <vt:lpstr>Elements of MBCx</vt:lpstr>
      <vt:lpstr>Example of a Web Based System</vt:lpstr>
      <vt:lpstr>Example:  Continued</vt:lpstr>
      <vt:lpstr>Slide 81</vt:lpstr>
      <vt:lpstr>Operations Center</vt:lpstr>
      <vt:lpstr>Benefits of Monitoring Based Commissioning</vt:lpstr>
      <vt:lpstr>Recognition for MBCx</vt:lpstr>
      <vt:lpstr>Slide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Donna</dc:creator>
  <cp:lastModifiedBy>SONY</cp:lastModifiedBy>
  <cp:revision>50</cp:revision>
  <dcterms:created xsi:type="dcterms:W3CDTF">2012-07-16T20:17:25Z</dcterms:created>
  <dcterms:modified xsi:type="dcterms:W3CDTF">2012-07-23T21:34:55Z</dcterms:modified>
</cp:coreProperties>
</file>